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83" r:id="rId3"/>
    <p:sldId id="288" r:id="rId4"/>
    <p:sldId id="302" r:id="rId5"/>
    <p:sldId id="300" r:id="rId6"/>
    <p:sldId id="301" r:id="rId7"/>
    <p:sldId id="303" r:id="rId8"/>
    <p:sldId id="297" r:id="rId9"/>
    <p:sldId id="304" r:id="rId10"/>
    <p:sldId id="298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Örjan Eriksson" initials="ÖE" lastIdx="2" clrIdx="0">
    <p:extLst>
      <p:ext uri="{19B8F6BF-5375-455C-9EA6-DF929625EA0E}">
        <p15:presenceInfo xmlns:p15="http://schemas.microsoft.com/office/powerpoint/2012/main" userId="S-1-5-21-3933203959-3137523937-1912334705-22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6" autoAdjust="0"/>
    <p:restoredTop sz="93826" autoAdjust="0"/>
  </p:normalViewPr>
  <p:slideViewPr>
    <p:cSldViewPr>
      <p:cViewPr varScale="1">
        <p:scale>
          <a:sx n="106" d="100"/>
          <a:sy n="106" d="100"/>
        </p:scale>
        <p:origin x="181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A303D-FA70-45E5-AB28-2EC695034419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DBC0F-4EA8-45B8-A2C4-5FAC62A3C9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64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758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503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365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463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21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8809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63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5242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5367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2640F-59DD-422C-BB77-9AC6017576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01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3261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25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751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48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248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1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0369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4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92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94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280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81FD0-FEB4-4AA5-837E-8E062795A953}" type="datetimeFigureOut">
              <a:rPr lang="sv-SE" smtClean="0"/>
              <a:t>2023-08-03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76F9-AF08-4E0E-9ABB-30DA06D43B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133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278" y="0"/>
            <a:ext cx="5216722" cy="6858000"/>
          </a:xfrm>
          <a:prstGeom prst="rect">
            <a:avLst/>
          </a:prstGeom>
        </p:spPr>
      </p:pic>
      <p:sp>
        <p:nvSpPr>
          <p:cNvPr id="4" name="Content Placeholder 10"/>
          <p:cNvSpPr txBox="1">
            <a:spLocks/>
          </p:cNvSpPr>
          <p:nvPr/>
        </p:nvSpPr>
        <p:spPr>
          <a:xfrm>
            <a:off x="467544" y="4003848"/>
            <a:ext cx="6520757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Endurance Pro"/>
              </a:rPr>
              <a:t>Arrangörsmöte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Endurance Pro"/>
              </a:rPr>
              <a:t> </a:t>
            </a:r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Endurance Pro"/>
              </a:rPr>
              <a:t>Södra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Endurance Pro"/>
              </a:rPr>
              <a:t> BF </a:t>
            </a:r>
          </a:p>
          <a:p>
            <a:pPr algn="l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cs typeface="Endurance Pro"/>
              </a:rPr>
              <a:t>2023-08-03</a:t>
            </a:r>
          </a:p>
          <a:p>
            <a:pPr algn="l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cs typeface="Endurance Pro"/>
            </a:endParaRPr>
          </a:p>
        </p:txBody>
      </p:sp>
    </p:spTree>
    <p:extLst>
      <p:ext uri="{BB962C8B-B14F-4D97-AF65-F5344CB8AC3E}">
        <p14:creationId xmlns:p14="http://schemas.microsoft.com/office/powerpoint/2010/main" val="371986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v-SE" sz="1600" dirty="0"/>
          </a:p>
          <a:p>
            <a:pPr>
              <a:spcBef>
                <a:spcPts val="0"/>
              </a:spcBef>
            </a:pPr>
            <a:endParaRPr lang="sv-SE" sz="1600" dirty="0"/>
          </a:p>
          <a:p>
            <a:pPr marL="0" indent="0">
              <a:spcBef>
                <a:spcPts val="0"/>
              </a:spcBef>
              <a:buNone/>
            </a:pPr>
            <a:endParaRPr lang="sv-SE" sz="4000" dirty="0"/>
          </a:p>
          <a:p>
            <a:pPr>
              <a:spcBef>
                <a:spcPts val="0"/>
              </a:spcBef>
            </a:pPr>
            <a:endParaRPr lang="sv-SE" sz="4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sv-SE" sz="4000" dirty="0"/>
              <a:t>Tack för ikväll!</a:t>
            </a:r>
          </a:p>
          <a:p>
            <a:pPr>
              <a:spcBef>
                <a:spcPts val="0"/>
              </a:spcBef>
            </a:pPr>
            <a:endParaRPr lang="sv-SE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9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Dagordning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0491" y="1578124"/>
            <a:ext cx="822960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1600" dirty="0">
                <a:solidFill>
                  <a:srgbClr val="050505"/>
                </a:solidFill>
                <a:latin typeface="Segoe UI Historic" panose="020B0502040204020203" pitchFamily="34" charset="0"/>
              </a:rPr>
              <a:t>Lite Nyheter från SGA träff i juli:</a:t>
            </a:r>
          </a:p>
          <a:p>
            <a:pPr marL="0" indent="0">
              <a:spcBef>
                <a:spcPts val="0"/>
              </a:spcBef>
              <a:buNone/>
            </a:pPr>
            <a:endParaRPr lang="sv-SE" sz="1600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sv-SE" sz="1600" i="1" dirty="0" err="1">
                <a:solidFill>
                  <a:srgbClr val="050505"/>
                </a:solidFill>
                <a:latin typeface="Segoe UI Historic" panose="020B0502040204020203" pitchFamily="34" charset="0"/>
              </a:rPr>
              <a:t>Tracking</a:t>
            </a:r>
            <a:r>
              <a:rPr lang="sv-SE" sz="1600" i="1" dirty="0">
                <a:solidFill>
                  <a:srgbClr val="050505"/>
                </a:solidFill>
                <a:latin typeface="Segoe UI Historic" panose="020B0502040204020203" pitchFamily="34" charset="0"/>
              </a:rPr>
              <a:t> kontra samband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v-SE" sz="1600" i="1" dirty="0">
                <a:solidFill>
                  <a:srgbClr val="050505"/>
                </a:solidFill>
                <a:latin typeface="Segoe UI Historic" panose="020B0502040204020203" pitchFamily="34" charset="0"/>
              </a:rPr>
              <a:t>Säkerhet på tävling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v-SE" sz="1600" i="1" dirty="0">
                <a:solidFill>
                  <a:srgbClr val="050505"/>
                </a:solidFill>
                <a:latin typeface="Segoe UI Historic" panose="020B0502040204020203" pitchFamily="34" charset="0"/>
              </a:rPr>
              <a:t>Notskrivare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sv-SE" sz="1600" i="1" dirty="0">
                <a:solidFill>
                  <a:srgbClr val="050505"/>
                </a:solidFill>
                <a:latin typeface="Segoe UI Historic" panose="020B0502040204020203" pitchFamily="34" charset="0"/>
              </a:rPr>
              <a:t>Överskriden Maxtid</a:t>
            </a:r>
          </a:p>
          <a:p>
            <a:pPr marL="0" indent="0">
              <a:spcBef>
                <a:spcPts val="0"/>
              </a:spcBef>
              <a:buNone/>
            </a:pPr>
            <a:endParaRPr lang="sv-SE" sz="1600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>
              <a:spcBef>
                <a:spcPts val="0"/>
              </a:spcBef>
            </a:pPr>
            <a:r>
              <a:rPr lang="sv-SE" sz="1600" dirty="0">
                <a:solidFill>
                  <a:srgbClr val="050505"/>
                </a:solidFill>
                <a:latin typeface="Segoe UI Historic" panose="020B0502040204020203" pitchFamily="34" charset="0"/>
              </a:rPr>
              <a:t>Södras tävlingar / DM 2024</a:t>
            </a:r>
          </a:p>
          <a:p>
            <a:pPr>
              <a:spcBef>
                <a:spcPts val="0"/>
              </a:spcBef>
            </a:pPr>
            <a:endParaRPr lang="sv-SE" sz="1600" dirty="0">
              <a:solidFill>
                <a:srgbClr val="050505"/>
              </a:solidFill>
              <a:latin typeface="Segoe UI Historic" panose="020B0502040204020203" pitchFamily="34" charset="0"/>
            </a:endParaRPr>
          </a:p>
          <a:p>
            <a:pPr>
              <a:spcBef>
                <a:spcPts val="0"/>
              </a:spcBef>
            </a:pPr>
            <a:r>
              <a:rPr lang="sv-SE" sz="1600" dirty="0">
                <a:solidFill>
                  <a:srgbClr val="050505"/>
                </a:solidFill>
                <a:latin typeface="Segoe UI Historic" panose="020B0502040204020203" pitchFamily="34" charset="0"/>
              </a:rPr>
              <a:t>Övrigt</a:t>
            </a:r>
          </a:p>
          <a:p>
            <a:pPr marL="0" indent="0">
              <a:spcBef>
                <a:spcPts val="0"/>
              </a:spcBef>
              <a:buNone/>
            </a:pPr>
            <a:endParaRPr lang="sv-SE" sz="1600" b="0" i="0" dirty="0">
              <a:solidFill>
                <a:srgbClr val="050505"/>
              </a:solidFill>
              <a:effectLst/>
              <a:latin typeface="Segoe UI Historic" panose="020B05020402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v-SE" sz="1600" b="0" i="0" dirty="0">
              <a:solidFill>
                <a:srgbClr val="050505"/>
              </a:solidFill>
              <a:effectLst/>
              <a:latin typeface="Segoe UI Historic" panose="020B0502040204020203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801DD58-33DE-8D4F-82E0-28E37E686097}"/>
              </a:ext>
            </a:extLst>
          </p:cNvPr>
          <p:cNvSpPr txBox="1"/>
          <p:nvPr/>
        </p:nvSpPr>
        <p:spPr>
          <a:xfrm>
            <a:off x="4355976" y="1600200"/>
            <a:ext cx="4793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Bef>
                <a:spcPts val="0"/>
              </a:spcBef>
            </a:pPr>
            <a:endParaRPr lang="sv-SE" sz="1400" dirty="0"/>
          </a:p>
          <a:p>
            <a:pPr lvl="1">
              <a:spcBef>
                <a:spcPts val="0"/>
              </a:spcBef>
            </a:pPr>
            <a:endParaRPr lang="sv-S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3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err="1"/>
              <a:t>Tracking</a:t>
            </a:r>
            <a:r>
              <a:rPr lang="sv-SE" dirty="0"/>
              <a:t> kontra samband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Bakgrund</a:t>
            </a:r>
          </a:p>
          <a:p>
            <a:pPr lvl="1">
              <a:spcBef>
                <a:spcPts val="0"/>
              </a:spcBef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I takt med att hjälpsystem för att följa tävlingsbilar i samband med rallytävlingar utvecklas har frågan kommit upp om de kan ersätta radiosamband. I samband med SGA-träffen hösten 2022 fick utskottet i uppdrag att skriva ner en </a:t>
            </a: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kravspec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i punktform där en arrangör kan välja mellan att använda ett traditionellt radiosamband som säkerhetssamband alternativt ett modernt </a:t>
            </a: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trackingsystem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sv-SE" sz="1800" dirty="0"/>
              <a:t>Beslut</a:t>
            </a:r>
          </a:p>
          <a:p>
            <a:pPr lvl="1">
              <a:spcBef>
                <a:spcPts val="0"/>
              </a:spcBef>
            </a:pPr>
            <a:r>
              <a:rPr lang="sv-SE" sz="1400" dirty="0"/>
              <a:t>Om ett </a:t>
            </a:r>
            <a:r>
              <a:rPr lang="sv-SE" sz="1400" dirty="0" err="1"/>
              <a:t>trackingsystem</a:t>
            </a:r>
            <a:r>
              <a:rPr lang="sv-SE" sz="1400" dirty="0"/>
              <a:t> uppfyller nedanstående krav kan en arrangör välja att använda </a:t>
            </a:r>
            <a:r>
              <a:rPr lang="sv-SE" sz="1400" dirty="0" err="1"/>
              <a:t>trackingsystem</a:t>
            </a:r>
            <a:r>
              <a:rPr lang="sv-SE" sz="1400" dirty="0"/>
              <a:t> i stället för säkerhetssamband med radio.</a:t>
            </a:r>
          </a:p>
          <a:p>
            <a:pPr lvl="1">
              <a:spcBef>
                <a:spcPts val="0"/>
              </a:spcBef>
            </a:pPr>
            <a:endParaRPr lang="sv-SE" sz="1400" dirty="0"/>
          </a:p>
          <a:p>
            <a:pPr lvl="1">
              <a:spcBef>
                <a:spcPts val="0"/>
              </a:spcBef>
            </a:pPr>
            <a:r>
              <a:rPr lang="sv-SE" sz="1400" dirty="0" err="1"/>
              <a:t>Trackingsystemet</a:t>
            </a:r>
            <a:r>
              <a:rPr lang="sv-SE" sz="1400" dirty="0"/>
              <a:t> ska ha dokumenterad driftsäkerhet och får inte störa tävlingsbilarnas </a:t>
            </a:r>
            <a:r>
              <a:rPr lang="sv-SE" sz="1400" dirty="0" err="1"/>
              <a:t>intercom</a:t>
            </a:r>
            <a:r>
              <a:rPr lang="sv-SE" sz="1400" dirty="0"/>
              <a:t>. Om man använder mobiltelefon-teknik/SIM-kort är det viktigt att det finns </a:t>
            </a:r>
            <a:r>
              <a:rPr lang="sv-SE" sz="1400" dirty="0" err="1"/>
              <a:t>roaming</a:t>
            </a:r>
            <a:r>
              <a:rPr lang="sv-SE" sz="1400" dirty="0"/>
              <a:t>-teknik då våra tävlingar inte alltid är där det finns bäst mobiltäckning av en ensam operatör. Systemet får inte koppla ner i händelse av bristande kontakt utan ska kunna skicka/ta emot informationen när den återfår kontakten med nätet.</a:t>
            </a:r>
          </a:p>
          <a:p>
            <a:pPr lvl="1">
              <a:spcBef>
                <a:spcPts val="0"/>
              </a:spcBef>
            </a:pPr>
            <a:endParaRPr lang="sv-SE" sz="1400" dirty="0"/>
          </a:p>
          <a:p>
            <a:pPr lvl="1">
              <a:spcBef>
                <a:spcPts val="0"/>
              </a:spcBef>
            </a:pPr>
            <a:r>
              <a:rPr lang="sv-SE" sz="1400" dirty="0"/>
              <a:t>Tävlingsledning ska kunna följa tävlingsekipage på sträckor ingående i tävlingen. Den / de personerna i tävlingsledningen som har till uppgift att bevaka </a:t>
            </a:r>
            <a:r>
              <a:rPr lang="sv-SE" sz="1400" dirty="0" err="1"/>
              <a:t>trackingsystemet</a:t>
            </a:r>
            <a:r>
              <a:rPr lang="sv-SE" sz="1400" dirty="0"/>
              <a:t> ska ha mandat att stoppa tävlingen i händelse av olycka. (Biträdande Tävlingsledare eller </a:t>
            </a:r>
            <a:r>
              <a:rPr lang="sv-SE" sz="1400" dirty="0" err="1"/>
              <a:t>Säkerhetchef</a:t>
            </a:r>
            <a:r>
              <a:rPr lang="sv-SE" sz="1400" dirty="0"/>
              <a:t> alternativt kunnig person med delegation från tävlingsledningen)</a:t>
            </a:r>
          </a:p>
          <a:p>
            <a:pPr lvl="1">
              <a:spcBef>
                <a:spcPts val="0"/>
              </a:spcBef>
            </a:pPr>
            <a:endParaRPr lang="sv-SE" sz="1400" dirty="0"/>
          </a:p>
          <a:p>
            <a:pPr marL="0" indent="0">
              <a:spcBef>
                <a:spcPts val="0"/>
              </a:spcBef>
              <a:buNone/>
            </a:pPr>
            <a:endParaRPr lang="sv-SE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87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 err="1"/>
              <a:t>Tracking</a:t>
            </a:r>
            <a:r>
              <a:rPr lang="sv-SE" dirty="0"/>
              <a:t> kontra samband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Trackingsystemet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ska kunna skicka larm från de tävlande till tävlingsledningen</a:t>
            </a:r>
          </a:p>
          <a:p>
            <a:pPr lvl="1"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Trackingsystemet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ska ge en kvittens på att ett larm tagits emot till den tävlande och det ska inte vara automatgenererat utan ett kvitto på att operatören faktiskt läst larmet</a:t>
            </a:r>
          </a:p>
          <a:p>
            <a:pPr lvl="1"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Trackingsystemet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ska kunna skicka signal att sträckan är bruten (RÖD FLAGG) från tävlingsledningen till en tävlande.</a:t>
            </a:r>
          </a:p>
          <a:p>
            <a:pPr lvl="1"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Enheten i tävlingsbilen ska kunna fungera utan spänningsförsörjning från bilen i händelse av olycka. Det är ok att ladda enheten från bilen, men enheten ska fungera utan spänning från tävlingsbilen.</a:t>
            </a:r>
          </a:p>
          <a:p>
            <a:pPr lvl="1"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Tävlingsledning kan använda data från </a:t>
            </a: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trackingsystemet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för att beräkna konstruerad tid i de fall tävlande har stannat för att hjälpa till vid olycka.</a:t>
            </a:r>
          </a:p>
          <a:p>
            <a:pPr lvl="1">
              <a:spcBef>
                <a:spcPts val="0"/>
              </a:spcBef>
            </a:pPr>
            <a:endParaRPr lang="sv-SE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Operatören av </a:t>
            </a: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trackingsystemet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ska kunna ge underlag till </a:t>
            </a:r>
            <a:r>
              <a:rPr lang="sv-SE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sweepercar</a:t>
            </a:r>
            <a:r>
              <a:rPr lang="sv-SE" sz="1400" dirty="0">
                <a:latin typeface="Calibri" panose="020F0502020204030204" pitchFamily="34" charset="0"/>
                <a:cs typeface="Calibri" panose="020F0502020204030204" pitchFamily="34" charset="0"/>
              </a:rPr>
              <a:t> vilka bilar han ska hålla utkik efter på respektive sträcka.</a:t>
            </a:r>
          </a:p>
          <a:p>
            <a:pPr lvl="1">
              <a:spcBef>
                <a:spcPts val="0"/>
              </a:spcBef>
            </a:pPr>
            <a:endParaRPr lang="sv-SE" sz="1600" dirty="0"/>
          </a:p>
          <a:p>
            <a:pPr lvl="1">
              <a:spcBef>
                <a:spcPts val="0"/>
              </a:spcBef>
            </a:pPr>
            <a:endParaRPr lang="sv-SE" sz="1600" dirty="0"/>
          </a:p>
          <a:p>
            <a:pPr>
              <a:spcBef>
                <a:spcPts val="0"/>
              </a:spcBef>
            </a:pPr>
            <a:endParaRPr lang="sv-SE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631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Säkerhet på tävling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000" dirty="0"/>
          </a:p>
          <a:p>
            <a:pPr>
              <a:spcBef>
                <a:spcPts val="0"/>
              </a:spcBef>
            </a:pPr>
            <a:r>
              <a:rPr lang="sv-SE" sz="2000" dirty="0"/>
              <a:t>På Skilling 500 träffade observatör Johannes </a:t>
            </a:r>
            <a:r>
              <a:rPr lang="sv-SE" sz="2000" dirty="0" err="1"/>
              <a:t>Fraas</a:t>
            </a:r>
            <a:r>
              <a:rPr lang="sv-SE" sz="2000" dirty="0"/>
              <a:t> och Janne Rydh duktig (och anlitad) säkerhetspersonal på varje SS start.</a:t>
            </a:r>
          </a:p>
          <a:p>
            <a:pPr>
              <a:spcBef>
                <a:spcPts val="0"/>
              </a:spcBef>
            </a:pPr>
            <a:r>
              <a:rPr lang="sv-SE" sz="2000" dirty="0"/>
              <a:t>De diskuterade olika tävlingars säkerhetsnivå. Ett förslag som framkom vara att varje tävling ska redovisa sin specificerade nivå i inbjudan!</a:t>
            </a:r>
          </a:p>
          <a:p>
            <a:pPr>
              <a:spcBef>
                <a:spcPts val="0"/>
              </a:spcBef>
            </a:pPr>
            <a:r>
              <a:rPr lang="sv-SE" sz="2000" dirty="0"/>
              <a:t>De kommer att ha möte med detta säkerhetsföretag för att diskutera vidare.</a:t>
            </a:r>
          </a:p>
          <a:p>
            <a:pPr>
              <a:spcBef>
                <a:spcPts val="0"/>
              </a:spcBef>
            </a:pPr>
            <a:endParaRPr lang="sv-SE" sz="2000" dirty="0"/>
          </a:p>
          <a:p>
            <a:pPr>
              <a:spcBef>
                <a:spcPts val="0"/>
              </a:spcBef>
            </a:pPr>
            <a:r>
              <a:rPr lang="sv-SE" sz="2000" dirty="0"/>
              <a:t>Olycka med publik Skilling 500</a:t>
            </a:r>
            <a:br>
              <a:rPr lang="sv-SE" sz="2000" dirty="0"/>
            </a:br>
            <a:r>
              <a:rPr lang="sv-SE" sz="2000" dirty="0"/>
              <a:t>Observatörer och andra i publiksäkerhet jobbade på att flytta folk. I olycksrapport finns inte beskrivet var den skadade befann sig när denne träffades av bildelar.</a:t>
            </a:r>
          </a:p>
          <a:p>
            <a:pPr>
              <a:spcBef>
                <a:spcPts val="0"/>
              </a:spcBef>
            </a:pPr>
            <a:r>
              <a:rPr lang="sv-SE" sz="2000" dirty="0"/>
              <a:t>Säkerhetsplanen innehöll väldigt lite gällande avspärrningar.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8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Notskrivare, återkoppling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800" dirty="0"/>
          </a:p>
          <a:p>
            <a:pPr>
              <a:spcBef>
                <a:spcPts val="0"/>
              </a:spcBef>
            </a:pPr>
            <a:r>
              <a:rPr lang="sv-SE" sz="1800" dirty="0"/>
              <a:t>Vid SGA-möte 2023-04-19 fick Ola Schönström i uppdrag att kolla runt vilket behov som finns i de olika distrikten. </a:t>
            </a:r>
          </a:p>
          <a:p>
            <a:pPr>
              <a:spcBef>
                <a:spcPts val="0"/>
              </a:spcBef>
            </a:pPr>
            <a:endParaRPr lang="sv-SE" sz="1800" dirty="0"/>
          </a:p>
          <a:p>
            <a:pPr>
              <a:spcBef>
                <a:spcPts val="0"/>
              </a:spcBef>
            </a:pPr>
            <a:r>
              <a:rPr lang="sv-SE" sz="1800" dirty="0"/>
              <a:t>Hur har arbetet gått?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96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Överskriden maxtid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1800" dirty="0">
                <a:latin typeface="Calibri" panose="020F0502020204030204" pitchFamily="34" charset="0"/>
                <a:cs typeface="Calibri" panose="020F0502020204030204" pitchFamily="34" charset="0"/>
              </a:rPr>
              <a:t>Överskriden maxtid och omstart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ase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Tävlande som under tävlingen överskrider maxtid mellan två TC (15 minuter) eller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accumulerat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mellan flera TC (30 minuter) och önskar starta om får följande tidsbestraffningar:</a:t>
            </a:r>
          </a:p>
          <a:p>
            <a:pPr lvl="1" fontAlgn="base"/>
            <a:r>
              <a:rPr lang="sv-SE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Man räknas som att man bryter på den TC där man överskrider gränsen.</a:t>
            </a:r>
            <a:br>
              <a:rPr lang="sv-SE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r>
              <a:rPr lang="sv-SE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Bestraffning med 15 / 30 minuter försening beroende på vilket som överskridits.</a:t>
            </a:r>
          </a:p>
          <a:p>
            <a:pPr lvl="1" fontAlgn="base"/>
            <a:endParaRPr lang="sv-SE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r>
              <a:rPr lang="sv-SE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Tidstillägg på varje SS man varit "utesluten" (om man överskrider maxtid efter dagens sista SS får man tidstillägget på den)</a:t>
            </a:r>
            <a:br>
              <a:rPr lang="sv-SE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1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r>
              <a:rPr lang="sv-SE" sz="1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Efter omstart "nollas" insamlade förseningar, dvs den tävlande har nya 15/30 minuters förseningar att utnyttja.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sv-SE" sz="1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5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0608"/>
            <a:ext cx="8229600" cy="547029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Södras tävlingar 2024</a:t>
            </a:r>
          </a:p>
        </p:txBody>
      </p:sp>
      <p:sp>
        <p:nvSpPr>
          <p:cNvPr id="2" name="Underrubrik 1">
            <a:extLst>
              <a:ext uri="{FF2B5EF4-FFF2-40B4-BE49-F238E27FC236}">
                <a16:creationId xmlns:a16="http://schemas.microsoft.com/office/drawing/2014/main" id="{FD31E376-8868-4657-B6D4-19B3F39E9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v-SE" sz="1600" dirty="0"/>
              <a:t>Sökt i Lots </a:t>
            </a:r>
            <a:r>
              <a:rPr lang="sv-SE" sz="1600" b="1" dirty="0"/>
              <a:t>3 augusti</a:t>
            </a:r>
          </a:p>
          <a:p>
            <a:pPr>
              <a:spcBef>
                <a:spcPts val="0"/>
              </a:spcBef>
            </a:pPr>
            <a:endParaRPr lang="sv-SE" sz="1600" dirty="0"/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6 April	Anderslövsrallyt		RY-grus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14 April	Bilmånsson Rallysprint	RS-Asfalt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9-11 maj	SSR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19 maj	Svedala Runt		RS-Asfalt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8 juni	Festivalracet Staffanstorp	RS-Asfalt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7 </a:t>
            </a:r>
            <a:r>
              <a:rPr lang="sv-SE" sz="1600" dirty="0" err="1"/>
              <a:t>sept</a:t>
            </a:r>
            <a:r>
              <a:rPr lang="sv-SE" sz="1600" dirty="0"/>
              <a:t>	TV-Svängen		RY-Grus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21 </a:t>
            </a:r>
            <a:r>
              <a:rPr lang="sv-SE" sz="1600" dirty="0" err="1"/>
              <a:t>sept</a:t>
            </a:r>
            <a:r>
              <a:rPr lang="sv-SE" sz="1600" dirty="0"/>
              <a:t>	Rally Karlshamn		RY-Grus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28 </a:t>
            </a:r>
            <a:r>
              <a:rPr lang="sv-SE" sz="1600" dirty="0" err="1"/>
              <a:t>sept</a:t>
            </a:r>
            <a:r>
              <a:rPr lang="sv-SE" sz="1600" dirty="0"/>
              <a:t>	Olofströmsprinten		RY-Grus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29 </a:t>
            </a:r>
            <a:r>
              <a:rPr lang="sv-SE" sz="1600" dirty="0" err="1"/>
              <a:t>sept</a:t>
            </a:r>
            <a:r>
              <a:rPr lang="sv-SE" sz="1600" dirty="0"/>
              <a:t>	</a:t>
            </a:r>
            <a:r>
              <a:rPr lang="sv-SE" sz="1600" dirty="0" err="1"/>
              <a:t>Sturupssprinten</a:t>
            </a:r>
            <a:r>
              <a:rPr lang="sv-SE" sz="1600" dirty="0"/>
              <a:t>		RS-Asfalt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26 okt	Falsterbosprinten 		Grus</a:t>
            </a:r>
          </a:p>
          <a:p>
            <a:pPr marL="0" indent="0">
              <a:spcBef>
                <a:spcPts val="0"/>
              </a:spcBef>
              <a:buNone/>
            </a:pPr>
            <a:endParaRPr lang="sv-SE" sz="1600" dirty="0"/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I SMÅLAND har följande sökt datum: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20/4	Älmhult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27/4	Ryd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4/5	Ljungby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18/5	Nybro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29/6	Skillingaryd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sz="1600" dirty="0"/>
              <a:t>21/9	Skillingaryd (Skilling 50)</a:t>
            </a:r>
          </a:p>
          <a:p>
            <a:pPr>
              <a:spcBef>
                <a:spcPts val="0"/>
              </a:spcBef>
            </a:pPr>
            <a:endParaRPr lang="sv-SE" sz="1600" dirty="0"/>
          </a:p>
          <a:p>
            <a:pPr>
              <a:spcBef>
                <a:spcPts val="0"/>
              </a:spcBef>
            </a:pPr>
            <a:endParaRPr lang="sv-SE" sz="1600" dirty="0"/>
          </a:p>
          <a:p>
            <a:pPr>
              <a:spcBef>
                <a:spcPts val="0"/>
              </a:spcBef>
            </a:pPr>
            <a:endParaRPr lang="sv-SE" sz="1600" dirty="0"/>
          </a:p>
          <a:p>
            <a:pPr marL="0" indent="0">
              <a:spcBef>
                <a:spcPts val="0"/>
              </a:spcBef>
              <a:buNone/>
            </a:pPr>
            <a:endParaRPr lang="sv-SE" sz="4000" dirty="0"/>
          </a:p>
          <a:p>
            <a:pPr>
              <a:spcBef>
                <a:spcPts val="0"/>
              </a:spcBef>
            </a:pPr>
            <a:endParaRPr lang="sv-SE" sz="4000" dirty="0"/>
          </a:p>
          <a:p>
            <a:pPr>
              <a:spcBef>
                <a:spcPts val="0"/>
              </a:spcBef>
            </a:pPr>
            <a:endParaRPr lang="sv-SE" sz="1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2492375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33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14ED834-091A-4CC1-87A0-2D787704D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96975"/>
            <a:ext cx="8229600" cy="1046224"/>
          </a:xfrm>
        </p:spPr>
        <p:txBody>
          <a:bodyPr>
            <a:normAutofit fontScale="90000"/>
          </a:bodyPr>
          <a:lstStyle/>
          <a:p>
            <a:pPr algn="l"/>
            <a:r>
              <a:rPr lang="sv-SE" dirty="0"/>
              <a:t>Södras tävlingar 2024 </a:t>
            </a:r>
            <a:br>
              <a:rPr lang="sv-SE" dirty="0"/>
            </a:br>
            <a:r>
              <a:rPr lang="sv-SE" dirty="0"/>
              <a:t>möjliga DM-kalendrar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3030477"/>
            <a:ext cx="35290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85800" lvl="1" indent="-228600">
              <a:lnSpc>
                <a:spcPct val="90000"/>
              </a:lnSpc>
              <a:spcBef>
                <a:spcPct val="50000"/>
              </a:spcBef>
              <a:buFontTx/>
              <a:buChar char="•"/>
              <a:defRPr/>
            </a:pPr>
            <a:endParaRPr lang="sv-SE" sz="1050" dirty="0"/>
          </a:p>
        </p:txBody>
      </p:sp>
      <p:pic>
        <p:nvPicPr>
          <p:cNvPr id="8" name="Picture 1" descr="SId3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09" y="0"/>
            <a:ext cx="9144000" cy="870609"/>
          </a:xfrm>
          <a:prstGeom prst="rect">
            <a:avLst/>
          </a:prstGeom>
        </p:spPr>
      </p:pic>
      <p:pic>
        <p:nvPicPr>
          <p:cNvPr id="9" name="Picture 3" descr="13_LOGO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8"/>
          <a:stretch/>
        </p:blipFill>
        <p:spPr>
          <a:xfrm>
            <a:off x="7249578" y="116981"/>
            <a:ext cx="1585443" cy="539268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33AFFA9-554E-8027-3844-655E2BB8E8AF}"/>
              </a:ext>
            </a:extLst>
          </p:cNvPr>
          <p:cNvSpPr txBox="1"/>
          <p:nvPr/>
        </p:nvSpPr>
        <p:spPr>
          <a:xfrm>
            <a:off x="457200" y="2780928"/>
            <a:ext cx="35290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RY</a:t>
            </a:r>
          </a:p>
          <a:p>
            <a:r>
              <a:rPr lang="sv-SE" dirty="0"/>
              <a:t>APRIL	Trelleborg? Simrishamn?</a:t>
            </a:r>
          </a:p>
          <a:p>
            <a:r>
              <a:rPr lang="sv-SE" dirty="0"/>
              <a:t>5 MAJ	Ljungby</a:t>
            </a:r>
          </a:p>
          <a:p>
            <a:r>
              <a:rPr lang="sv-SE" dirty="0"/>
              <a:t>JUNI	Hässleholm/</a:t>
            </a:r>
            <a:r>
              <a:rPr lang="sv-SE" dirty="0" err="1"/>
              <a:t>Hovdala</a:t>
            </a:r>
            <a:r>
              <a:rPr lang="sv-SE" dirty="0"/>
              <a:t>?</a:t>
            </a:r>
          </a:p>
          <a:p>
            <a:r>
              <a:rPr lang="sv-SE" dirty="0"/>
              <a:t>AUG	Örkelljunga? Snapphane?</a:t>
            </a:r>
          </a:p>
          <a:p>
            <a:r>
              <a:rPr lang="sv-SE" dirty="0"/>
              <a:t>7 SEPT	TV-Svängen</a:t>
            </a:r>
          </a:p>
          <a:p>
            <a:r>
              <a:rPr lang="sv-SE" dirty="0"/>
              <a:t>21 SEPT	Rally Karlshamn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4D70ED1-E30C-126B-BC7B-2A35A9038E6A}"/>
              </a:ext>
            </a:extLst>
          </p:cNvPr>
          <p:cNvSpPr txBox="1"/>
          <p:nvPr/>
        </p:nvSpPr>
        <p:spPr>
          <a:xfrm>
            <a:off x="4294188" y="2780928"/>
            <a:ext cx="37341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RS</a:t>
            </a:r>
          </a:p>
          <a:p>
            <a:r>
              <a:rPr lang="sv-SE" dirty="0"/>
              <a:t>14 APRIL	Bilmånsson Rallysprint</a:t>
            </a:r>
          </a:p>
          <a:p>
            <a:r>
              <a:rPr lang="sv-SE" dirty="0"/>
              <a:t>28 APRIL	Hässleholms GP?</a:t>
            </a:r>
          </a:p>
          <a:p>
            <a:r>
              <a:rPr lang="sv-SE" dirty="0"/>
              <a:t>19 MAJ	Svedala Runt</a:t>
            </a:r>
          </a:p>
          <a:p>
            <a:r>
              <a:rPr lang="sv-SE" dirty="0"/>
              <a:t>8 JUNI	Staffanstorps Festivalrace</a:t>
            </a:r>
          </a:p>
          <a:p>
            <a:r>
              <a:rPr lang="sv-SE" dirty="0"/>
              <a:t>AUG</a:t>
            </a:r>
          </a:p>
          <a:p>
            <a:r>
              <a:rPr lang="sv-SE" dirty="0"/>
              <a:t>SEPT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ECAA804-A108-A8A2-9A55-A0625FF8AF43}"/>
              </a:ext>
            </a:extLst>
          </p:cNvPr>
          <p:cNvSpPr txBox="1"/>
          <p:nvPr/>
        </p:nvSpPr>
        <p:spPr>
          <a:xfrm>
            <a:off x="457200" y="5136358"/>
            <a:ext cx="15488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Öppna DM?</a:t>
            </a:r>
          </a:p>
          <a:p>
            <a:endParaRPr lang="sv-SE" dirty="0"/>
          </a:p>
          <a:p>
            <a:r>
              <a:rPr lang="sv-SE" dirty="0"/>
              <a:t>RS bara asfalt?</a:t>
            </a:r>
          </a:p>
          <a:p>
            <a:endParaRPr lang="sv-SE" dirty="0"/>
          </a:p>
          <a:p>
            <a:r>
              <a:rPr lang="sv-SE" dirty="0"/>
              <a:t>SSRC?</a:t>
            </a:r>
          </a:p>
        </p:txBody>
      </p:sp>
    </p:spTree>
    <p:extLst>
      <p:ext uri="{BB962C8B-B14F-4D97-AF65-F5344CB8AC3E}">
        <p14:creationId xmlns:p14="http://schemas.microsoft.com/office/powerpoint/2010/main" val="1591672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790</Words>
  <Application>Microsoft Macintosh PowerPoint</Application>
  <PresentationFormat>Bildspel på skärmen (4:3)</PresentationFormat>
  <Paragraphs>129</Paragraphs>
  <Slides>10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Segoe UI Historic</vt:lpstr>
      <vt:lpstr>Office-tema</vt:lpstr>
      <vt:lpstr>PowerPoint-presentation</vt:lpstr>
      <vt:lpstr>Dagordning</vt:lpstr>
      <vt:lpstr>Tracking kontra samband</vt:lpstr>
      <vt:lpstr>Tracking kontra samband</vt:lpstr>
      <vt:lpstr>Säkerhet på tävling</vt:lpstr>
      <vt:lpstr>Notskrivare, återkoppling</vt:lpstr>
      <vt:lpstr>Överskriden maxtid</vt:lpstr>
      <vt:lpstr>Södras tävlingar 2024</vt:lpstr>
      <vt:lpstr>Södras tävlingar 2024  möjliga DM-kalendrar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Nordkvist</dc:creator>
  <cp:lastModifiedBy>Ola Schönström</cp:lastModifiedBy>
  <cp:revision>66</cp:revision>
  <dcterms:created xsi:type="dcterms:W3CDTF">2018-10-09T08:23:59Z</dcterms:created>
  <dcterms:modified xsi:type="dcterms:W3CDTF">2023-08-03T16:01:44Z</dcterms:modified>
</cp:coreProperties>
</file>