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6.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4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5.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119.xml" ContentType="application/vnd.openxmlformats-officedocument.presentationml.slide+xml"/>
  <Override PartName="/ppt/slides/slide26.xml" ContentType="application/vnd.openxmlformats-officedocument.presentationml.slide+xml"/>
  <Override PartName="/ppt/slides/slide117.xml" ContentType="application/vnd.openxmlformats-officedocument.presentationml.slide+xml"/>
  <Override PartName="/ppt/slides/slide116.xml" ContentType="application/vnd.openxmlformats-officedocument.presentationml.slide+xml"/>
  <Override PartName="/ppt/slides/slide115.xml" ContentType="application/vnd.openxmlformats-officedocument.presentationml.slide+xml"/>
  <Override PartName="/ppt/slides/slide114.xml" ContentType="application/vnd.openxmlformats-officedocument.presentationml.slide+xml"/>
  <Override PartName="/ppt/slides/slide40.xml" ContentType="application/vnd.openxmlformats-officedocument.presentationml.slide+xml"/>
  <Override PartName="/ppt/slides/slide118.xml" ContentType="application/vnd.openxmlformats-officedocument.presentationml.slide+xml"/>
  <Override PartName="/ppt/slides/slide38.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2.xml" ContentType="application/vnd.openxmlformats-officedocument.presentationml.slide+xml"/>
  <Override PartName="/ppt/slides/slide39.xml" ContentType="application/vnd.openxmlformats-officedocument.presentationml.slide+xml"/>
  <Override PartName="/ppt/slides/slide34.xml" ContentType="application/vnd.openxmlformats-officedocument.presentationml.slide+xml"/>
  <Override PartName="/ppt/slides/slide37.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21"/>
  </p:notesMasterIdLst>
  <p:sldIdLst>
    <p:sldId id="389" r:id="rId2"/>
    <p:sldId id="392" r:id="rId3"/>
    <p:sldId id="391" r:id="rId4"/>
    <p:sldId id="390" r:id="rId5"/>
    <p:sldId id="258" r:id="rId6"/>
    <p:sldId id="259" r:id="rId7"/>
    <p:sldId id="292" r:id="rId8"/>
    <p:sldId id="387" r:id="rId9"/>
    <p:sldId id="261" r:id="rId10"/>
    <p:sldId id="263" r:id="rId11"/>
    <p:sldId id="266" r:id="rId12"/>
    <p:sldId id="268" r:id="rId13"/>
    <p:sldId id="270" r:id="rId14"/>
    <p:sldId id="272"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3" r:id="rId32"/>
    <p:sldId id="294" r:id="rId33"/>
    <p:sldId id="295" r:id="rId34"/>
    <p:sldId id="296" r:id="rId35"/>
    <p:sldId id="297" r:id="rId36"/>
    <p:sldId id="298" r:id="rId37"/>
    <p:sldId id="299" r:id="rId38"/>
    <p:sldId id="300" r:id="rId39"/>
    <p:sldId id="301" r:id="rId40"/>
    <p:sldId id="303" r:id="rId41"/>
    <p:sldId id="302" r:id="rId42"/>
    <p:sldId id="304" r:id="rId43"/>
    <p:sldId id="305" r:id="rId44"/>
    <p:sldId id="306" r:id="rId45"/>
    <p:sldId id="307" r:id="rId46"/>
    <p:sldId id="308" r:id="rId47"/>
    <p:sldId id="309" r:id="rId48"/>
    <p:sldId id="310" r:id="rId49"/>
    <p:sldId id="311" r:id="rId50"/>
    <p:sldId id="312" r:id="rId51"/>
    <p:sldId id="385"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 id="341" r:id="rId80"/>
    <p:sldId id="340" r:id="rId81"/>
    <p:sldId id="342" r:id="rId82"/>
    <p:sldId id="343" r:id="rId83"/>
    <p:sldId id="344" r:id="rId84"/>
    <p:sldId id="345" r:id="rId85"/>
    <p:sldId id="346" r:id="rId86"/>
    <p:sldId id="347" r:id="rId87"/>
    <p:sldId id="348" r:id="rId88"/>
    <p:sldId id="349" r:id="rId89"/>
    <p:sldId id="360" r:id="rId90"/>
    <p:sldId id="350" r:id="rId91"/>
    <p:sldId id="351" r:id="rId92"/>
    <p:sldId id="352" r:id="rId93"/>
    <p:sldId id="355" r:id="rId94"/>
    <p:sldId id="354" r:id="rId95"/>
    <p:sldId id="356" r:id="rId96"/>
    <p:sldId id="357" r:id="rId97"/>
    <p:sldId id="361" r:id="rId98"/>
    <p:sldId id="362" r:id="rId99"/>
    <p:sldId id="363" r:id="rId100"/>
    <p:sldId id="364" r:id="rId101"/>
    <p:sldId id="365" r:id="rId102"/>
    <p:sldId id="366" r:id="rId103"/>
    <p:sldId id="367" r:id="rId104"/>
    <p:sldId id="368" r:id="rId105"/>
    <p:sldId id="369" r:id="rId106"/>
    <p:sldId id="370" r:id="rId107"/>
    <p:sldId id="371" r:id="rId108"/>
    <p:sldId id="372" r:id="rId109"/>
    <p:sldId id="373" r:id="rId110"/>
    <p:sldId id="374" r:id="rId111"/>
    <p:sldId id="375" r:id="rId112"/>
    <p:sldId id="376" r:id="rId113"/>
    <p:sldId id="377" r:id="rId114"/>
    <p:sldId id="378" r:id="rId115"/>
    <p:sldId id="379" r:id="rId116"/>
    <p:sldId id="380" r:id="rId117"/>
    <p:sldId id="381" r:id="rId118"/>
    <p:sldId id="383" r:id="rId119"/>
    <p:sldId id="384" r:id="rId1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128" Type="http://schemas.openxmlformats.org/officeDocument/2006/relationships/customXml" Target="../customXml/item3.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7692DB-B190-4C53-AF35-75D6A016899D}" type="datetimeFigureOut">
              <a:rPr lang="sv-SE" smtClean="0"/>
              <a:t>2021-08-07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1"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4"/>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4"/>
            <a:ext cx="2971800" cy="458787"/>
          </a:xfrm>
          <a:prstGeom prst="rect">
            <a:avLst/>
          </a:prstGeom>
        </p:spPr>
        <p:txBody>
          <a:bodyPr vert="horz" lIns="91440" tIns="45720" rIns="91440" bIns="45720" rtlCol="0" anchor="b"/>
          <a:lstStyle>
            <a:lvl1pPr algn="r">
              <a:defRPr sz="1200"/>
            </a:lvl1pPr>
          </a:lstStyle>
          <a:p>
            <a:fld id="{563379BE-8023-4B75-BE0F-DCA880DF3D0B}" type="slidenum">
              <a:rPr lang="sv-SE" smtClean="0"/>
              <a:t>‹#›</a:t>
            </a:fld>
            <a:endParaRPr lang="sv-SE"/>
          </a:p>
        </p:txBody>
      </p:sp>
    </p:spTree>
    <p:extLst>
      <p:ext uri="{BB962C8B-B14F-4D97-AF65-F5344CB8AC3E}">
        <p14:creationId xmlns:p14="http://schemas.microsoft.com/office/powerpoint/2010/main" val="3691021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563379BE-8023-4B75-BE0F-DCA880DF3D0B}" type="slidenum">
              <a:rPr lang="sv-SE" smtClean="0"/>
              <a:t>1</a:t>
            </a:fld>
            <a:endParaRPr lang="sv-SE"/>
          </a:p>
        </p:txBody>
      </p:sp>
    </p:spTree>
    <p:extLst>
      <p:ext uri="{BB962C8B-B14F-4D97-AF65-F5344CB8AC3E}">
        <p14:creationId xmlns:p14="http://schemas.microsoft.com/office/powerpoint/2010/main" val="1456906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19458" name="Platshållare för anteckningar 2"/>
          <p:cNvSpPr>
            <a:spLocks noGrp="1"/>
          </p:cNvSpPr>
          <p:nvPr>
            <p:ph type="body" idx="1"/>
          </p:nvPr>
        </p:nvSpPr>
        <p:spPr bwMode="auto">
          <a:noFill/>
        </p:spPr>
        <p:txBody>
          <a:bodyPr/>
          <a:lstStyle/>
          <a:p>
            <a:pPr eaLnBrk="1" hangingPunct="1">
              <a:spcBef>
                <a:spcPct val="0"/>
              </a:spcBef>
            </a:pPr>
            <a:endParaRPr lang="sv-SE" dirty="0">
              <a:ea typeface="ＭＳ Ｐゴシック" pitchFamily="34" charset="-128"/>
            </a:endParaRPr>
          </a:p>
        </p:txBody>
      </p:sp>
      <p:sp>
        <p:nvSpPr>
          <p:cNvPr id="19459" name="Platshållare för bildnummer 3"/>
          <p:cNvSpPr>
            <a:spLocks noGrp="1"/>
          </p:cNvSpPr>
          <p:nvPr>
            <p:ph type="sldNum" sz="quarter" idx="5"/>
          </p:nvPr>
        </p:nvSpPr>
        <p:spPr bwMode="auto">
          <a:noFill/>
          <a:ln>
            <a:miter lim="800000"/>
            <a:headEnd/>
            <a:tailEnd/>
          </a:ln>
        </p:spPr>
        <p:txBody>
          <a:bodyPr/>
          <a:lstStyle/>
          <a:p>
            <a:fld id="{B9A3B806-4C4F-4857-AF49-052AEFC8BFF9}" type="slidenum">
              <a:rPr lang="sv-SE"/>
              <a:pPr/>
              <a:t>7</a:t>
            </a:fld>
            <a:endParaRPr lang="sv-SE"/>
          </a:p>
        </p:txBody>
      </p:sp>
    </p:spTree>
    <p:extLst>
      <p:ext uri="{BB962C8B-B14F-4D97-AF65-F5344CB8AC3E}">
        <p14:creationId xmlns:p14="http://schemas.microsoft.com/office/powerpoint/2010/main" val="2041478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21506" name="Platshållare för anteckningar 2"/>
          <p:cNvSpPr>
            <a:spLocks noGrp="1"/>
          </p:cNvSpPr>
          <p:nvPr>
            <p:ph type="body" idx="1"/>
          </p:nvPr>
        </p:nvSpPr>
        <p:spPr bwMode="auto">
          <a:noFill/>
        </p:spPr>
        <p:txBody>
          <a:bodyPr/>
          <a:lstStyle/>
          <a:p>
            <a:pPr eaLnBrk="1" hangingPunct="1">
              <a:spcBef>
                <a:spcPct val="0"/>
              </a:spcBef>
            </a:pPr>
            <a:endParaRPr lang="sv-SE" dirty="0">
              <a:ea typeface="ＭＳ Ｐゴシック" pitchFamily="34" charset="-128"/>
            </a:endParaRPr>
          </a:p>
        </p:txBody>
      </p:sp>
      <p:sp>
        <p:nvSpPr>
          <p:cNvPr id="21507" name="Platshållare för bildnummer 3"/>
          <p:cNvSpPr>
            <a:spLocks noGrp="1"/>
          </p:cNvSpPr>
          <p:nvPr>
            <p:ph type="sldNum" sz="quarter" idx="5"/>
          </p:nvPr>
        </p:nvSpPr>
        <p:spPr bwMode="auto">
          <a:noFill/>
          <a:ln>
            <a:miter lim="800000"/>
            <a:headEnd/>
            <a:tailEnd/>
          </a:ln>
        </p:spPr>
        <p:txBody>
          <a:bodyPr/>
          <a:lstStyle/>
          <a:p>
            <a:fld id="{981FD31A-AE8A-4147-9C63-C7DD465C5493}" type="slidenum">
              <a:rPr lang="sv-SE"/>
              <a:pPr/>
              <a:t>10</a:t>
            </a:fld>
            <a:endParaRPr lang="sv-SE"/>
          </a:p>
        </p:txBody>
      </p:sp>
    </p:spTree>
    <p:extLst>
      <p:ext uri="{BB962C8B-B14F-4D97-AF65-F5344CB8AC3E}">
        <p14:creationId xmlns:p14="http://schemas.microsoft.com/office/powerpoint/2010/main" val="1170521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25602" name="Platshållare för anteckningar 2"/>
          <p:cNvSpPr>
            <a:spLocks noGrp="1"/>
          </p:cNvSpPr>
          <p:nvPr>
            <p:ph type="body" idx="1"/>
          </p:nvPr>
        </p:nvSpPr>
        <p:spPr bwMode="auto">
          <a:noFill/>
        </p:spPr>
        <p:txBody>
          <a:bodyPr/>
          <a:lstStyle/>
          <a:p>
            <a:pPr eaLnBrk="1" hangingPunct="1">
              <a:spcBef>
                <a:spcPct val="0"/>
              </a:spcBef>
            </a:pPr>
            <a:endParaRPr lang="sv-SE">
              <a:ea typeface="ＭＳ Ｐゴシック" pitchFamily="34" charset="-128"/>
            </a:endParaRPr>
          </a:p>
        </p:txBody>
      </p:sp>
      <p:sp>
        <p:nvSpPr>
          <p:cNvPr id="25603" name="Platshållare för bildnummer 3"/>
          <p:cNvSpPr>
            <a:spLocks noGrp="1"/>
          </p:cNvSpPr>
          <p:nvPr>
            <p:ph type="sldNum" sz="quarter" idx="5"/>
          </p:nvPr>
        </p:nvSpPr>
        <p:spPr bwMode="auto">
          <a:noFill/>
          <a:ln>
            <a:miter lim="800000"/>
            <a:headEnd/>
            <a:tailEnd/>
          </a:ln>
        </p:spPr>
        <p:txBody>
          <a:bodyPr/>
          <a:lstStyle/>
          <a:p>
            <a:fld id="{D96F74C0-0E44-4A86-89CB-4C144776CF7B}" type="slidenum">
              <a:rPr lang="sv-SE"/>
              <a:pPr/>
              <a:t>12</a:t>
            </a:fld>
            <a:endParaRPr lang="sv-SE"/>
          </a:p>
        </p:txBody>
      </p:sp>
    </p:spTree>
    <p:extLst>
      <p:ext uri="{BB962C8B-B14F-4D97-AF65-F5344CB8AC3E}">
        <p14:creationId xmlns:p14="http://schemas.microsoft.com/office/powerpoint/2010/main" val="2398415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26"/>
            <a:ext cx="10363200" cy="1470025"/>
          </a:xfrm>
        </p:spPr>
        <p:txBody>
          <a:bodyPr/>
          <a:lstStyle/>
          <a:p>
            <a:r>
              <a:rPr lang="sv-SE"/>
              <a:t>Klicka här för att ändra format</a:t>
            </a:r>
          </a:p>
        </p:txBody>
      </p:sp>
      <p:sp>
        <p:nvSpPr>
          <p:cNvPr id="3" name="Underrubri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FBBBAC03-0E23-4870-A3BC-29FE3A484D30}" type="datetime1">
              <a:rPr lang="sv-SE" smtClean="0">
                <a:solidFill>
                  <a:prstClr val="black">
                    <a:tint val="75000"/>
                  </a:prstClr>
                </a:solidFill>
              </a:rPr>
              <a:t>2021-08-07</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E9B0AADB-0E5C-4E0B-8493-D07C1A1DF98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534814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F3063F84-F0C6-4F3A-9A55-C300EB2A769A}" type="datetime1">
              <a:rPr lang="sv-SE" smtClean="0">
                <a:solidFill>
                  <a:prstClr val="black">
                    <a:tint val="75000"/>
                  </a:prstClr>
                </a:solidFill>
              </a:rPr>
              <a:t>2021-08-07</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E9B0AADB-0E5C-4E0B-8493-D07C1A1DF98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974224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839200" y="274639"/>
            <a:ext cx="27432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09600" y="274639"/>
            <a:ext cx="80264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93C86C19-E58F-4A07-BA4C-CF2C47576AAE}" type="datetime1">
              <a:rPr lang="sv-SE" smtClean="0">
                <a:solidFill>
                  <a:prstClr val="black">
                    <a:tint val="75000"/>
                  </a:prstClr>
                </a:solidFill>
              </a:rPr>
              <a:t>2021-08-07</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E9B0AADB-0E5C-4E0B-8493-D07C1A1DF98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032778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FB8DB60-EAB0-42F9-B363-BAABA6016B19}" type="datetime1">
              <a:rPr lang="sv-SE" smtClean="0">
                <a:solidFill>
                  <a:prstClr val="black">
                    <a:tint val="75000"/>
                  </a:prstClr>
                </a:solidFill>
              </a:rPr>
              <a:t>2021-08-07</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E9B0AADB-0E5C-4E0B-8493-D07C1A1DF98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922798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4" y="4406901"/>
            <a:ext cx="103632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6654F7F-5E97-43D5-AD6F-33503057B96B}" type="datetime1">
              <a:rPr lang="sv-SE" smtClean="0">
                <a:solidFill>
                  <a:prstClr val="black">
                    <a:tint val="75000"/>
                  </a:prstClr>
                </a:solidFill>
              </a:rPr>
              <a:t>2021-08-07</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E9B0AADB-0E5C-4E0B-8493-D07C1A1DF98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865313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170C394F-C18D-4094-A483-40130716EEE2}" type="datetime1">
              <a:rPr lang="sv-SE" smtClean="0">
                <a:solidFill>
                  <a:prstClr val="black">
                    <a:tint val="75000"/>
                  </a:prstClr>
                </a:solidFill>
              </a:rPr>
              <a:t>2021-08-07</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E9B0AADB-0E5C-4E0B-8493-D07C1A1DF98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542210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A9E207A-04CA-4FA7-A083-FB0C64771C16}" type="datetime1">
              <a:rPr lang="sv-SE" smtClean="0">
                <a:solidFill>
                  <a:prstClr val="black">
                    <a:tint val="75000"/>
                  </a:prstClr>
                </a:solidFill>
              </a:rPr>
              <a:t>2021-08-07</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E9B0AADB-0E5C-4E0B-8493-D07C1A1DF98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671981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63EEE9FD-D04B-462D-BFAF-E094234306E6}" type="datetime1">
              <a:rPr lang="sv-SE" smtClean="0">
                <a:solidFill>
                  <a:prstClr val="black">
                    <a:tint val="75000"/>
                  </a:prstClr>
                </a:solidFill>
              </a:rPr>
              <a:t>2021-08-07</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E9B0AADB-0E5C-4E0B-8493-D07C1A1DF98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490043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EF19BBAE-4E82-46F2-855C-58DCE73152D6}" type="datetime1">
              <a:rPr lang="sv-SE" smtClean="0">
                <a:solidFill>
                  <a:prstClr val="black">
                    <a:tint val="75000"/>
                  </a:prstClr>
                </a:solidFill>
              </a:rPr>
              <a:t>2021-08-07</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573907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1" y="273050"/>
            <a:ext cx="4011084"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FD87562C-0BFB-4BD7-A576-9A26F9C05F16}" type="datetime1">
              <a:rPr lang="sv-SE" smtClean="0">
                <a:solidFill>
                  <a:prstClr val="black">
                    <a:tint val="75000"/>
                  </a:prstClr>
                </a:solidFill>
              </a:rPr>
              <a:t>2021-08-07</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E9B0AADB-0E5C-4E0B-8493-D07C1A1DF98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290675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0"/>
            <a:ext cx="73152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D4250B87-2B32-434A-AF1B-EA92D5BC707D}" type="datetime1">
              <a:rPr lang="sv-SE" smtClean="0">
                <a:solidFill>
                  <a:prstClr val="black">
                    <a:tint val="75000"/>
                  </a:prstClr>
                </a:solidFill>
              </a:rPr>
              <a:t>2021-08-07</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E9B0AADB-0E5C-4E0B-8493-D07C1A1DF98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265340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6000" r="-16000"/>
          </a:stretch>
        </a:blip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29E37-2997-4241-B8B7-7DE6220A2B62}" type="datetime1">
              <a:rPr lang="sv-SE" smtClean="0">
                <a:solidFill>
                  <a:prstClr val="black">
                    <a:tint val="75000"/>
                  </a:prstClr>
                </a:solidFill>
              </a:rPr>
              <a:t>2021-08-07</a:t>
            </a:fld>
            <a:endParaRPr lang="sv-SE">
              <a:solidFill>
                <a:prstClr val="black">
                  <a:tint val="75000"/>
                </a:prstClr>
              </a:solidFill>
            </a:endParaRPr>
          </a:p>
        </p:txBody>
      </p:sp>
      <p:sp>
        <p:nvSpPr>
          <p:cNvPr id="5" name="Platshållare för sidfo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prstClr val="black">
                  <a:tint val="75000"/>
                </a:prstClr>
              </a:solidFill>
            </a:endParaRPr>
          </a:p>
        </p:txBody>
      </p:sp>
      <p:sp>
        <p:nvSpPr>
          <p:cNvPr id="6" name="Platshållare för bild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0AADB-0E5C-4E0B-8493-D07C1A1DF98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716111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sbf.se/"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0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s://www.sbf.se/globalassets/svenska-bilsportforbundet/filer/styrande-dokument/inkluderande-bilsport-faststalld-2020.pd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sbf.se/globalassets/svenska-bilsportforbundet/avgifter/sbf_avgifter_licenser.pdf" TargetMode="External"/><Relationship Id="rId2" Type="http://schemas.openxmlformats.org/officeDocument/2006/relationships/hyperlink" Target="https://www.sbf.se/vartforbund/Licenser/tavlingslicens/"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s://www.bilsportforsakringar.se/tillaggsforsakring/"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www.rf.s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s://www.sbf.se/Regler/Rally/"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hyperlink" Target="https://www.sbf.se/Regler/Rally/"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hyperlink" Target="https://www.sbf.se/Regler/Rally/" TargetMode="Externa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hyperlink" Target="https://www.sbf.se/globalassets/svenska-bilsportforbundet/regler/rally/2021/publicerat/bilaga-rally-skisser-och-skyltar-2021.pdf" TargetMode="Externa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 xmlns:a16="http://schemas.microsoft.com/office/drawing/2014/main" id="{A45C2EEE-2BE0-401F-A40F-910CC127B5F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459" y="0"/>
            <a:ext cx="6125592" cy="2798685"/>
          </a:xfrm>
          <a:prstGeom prst="rect">
            <a:avLst/>
          </a:prstGeom>
          <a:noFill/>
          <a:ln>
            <a:noFill/>
          </a:ln>
        </p:spPr>
      </p:pic>
      <p:sp>
        <p:nvSpPr>
          <p:cNvPr id="4" name="textruta 3">
            <a:extLst>
              <a:ext uri="{FF2B5EF4-FFF2-40B4-BE49-F238E27FC236}">
                <a16:creationId xmlns="" xmlns:a16="http://schemas.microsoft.com/office/drawing/2014/main" id="{DE37AB15-2EE9-4FB5-9777-49BE926A274C}"/>
              </a:ext>
            </a:extLst>
          </p:cNvPr>
          <p:cNvSpPr txBox="1"/>
          <p:nvPr/>
        </p:nvSpPr>
        <p:spPr>
          <a:xfrm>
            <a:off x="79899" y="3071674"/>
            <a:ext cx="10306975" cy="1508105"/>
          </a:xfrm>
          <a:prstGeom prst="rect">
            <a:avLst/>
          </a:prstGeom>
          <a:noFill/>
        </p:spPr>
        <p:txBody>
          <a:bodyPr wrap="square" rtlCol="0">
            <a:spAutoFit/>
          </a:bodyPr>
          <a:lstStyle/>
          <a:p>
            <a:pPr algn="ctr"/>
            <a:r>
              <a:rPr lang="sv-SE" sz="5400" b="1" dirty="0" smtClean="0">
                <a:latin typeface="Calibri" pitchFamily="34" charset="0"/>
                <a:ea typeface="ＭＳ Ｐゴシック" pitchFamily="34" charset="-128"/>
              </a:rPr>
              <a:t>Licensutbildning Förare (C-förare)</a:t>
            </a:r>
            <a:endParaRPr lang="sv-SE" sz="5400" b="1" dirty="0">
              <a:latin typeface="Calibri" pitchFamily="34" charset="0"/>
              <a:ea typeface="ＭＳ Ｐゴシック" pitchFamily="34" charset="-128"/>
            </a:endParaRPr>
          </a:p>
          <a:p>
            <a:pPr algn="ctr"/>
            <a:r>
              <a:rPr lang="sv-SE" dirty="0" smtClean="0"/>
              <a:t>Ersätter </a:t>
            </a:r>
            <a:r>
              <a:rPr lang="sv-SE" dirty="0" err="1" smtClean="0"/>
              <a:t>RY_Förarutbildning</a:t>
            </a:r>
            <a:r>
              <a:rPr lang="sv-SE" dirty="0" smtClean="0"/>
              <a:t> C-förare_2010V1</a:t>
            </a:r>
            <a:endParaRPr lang="sv-SE" dirty="0">
              <a:latin typeface="Calibri" pitchFamily="34" charset="0"/>
              <a:ea typeface="ＭＳ Ｐゴシック" pitchFamily="34" charset="-128"/>
            </a:endParaRPr>
          </a:p>
          <a:p>
            <a:endParaRPr lang="sv-SE" sz="1800" b="1" dirty="0">
              <a:effectLst>
                <a:reflection stA="50000" endPos="75000" dist="12700" dir="5400000" sy="-100000" algn="bl" rotWithShape="0"/>
              </a:effectLst>
              <a:cs typeface="Arial"/>
            </a:endParaRPr>
          </a:p>
        </p:txBody>
      </p:sp>
      <p:pic>
        <p:nvPicPr>
          <p:cNvPr id="7" name="Bildobjekt 6">
            <a:extLst>
              <a:ext uri="{FF2B5EF4-FFF2-40B4-BE49-F238E27FC236}">
                <a16:creationId xmlns="" xmlns:a16="http://schemas.microsoft.com/office/drawing/2014/main" id="{D7E925DC-2610-4D9E-8F39-B0DF016516F7}"/>
              </a:ext>
            </a:extLst>
          </p:cNvPr>
          <p:cNvPicPr>
            <a:picLocks noChangeAspect="1"/>
          </p:cNvPicPr>
          <p:nvPr/>
        </p:nvPicPr>
        <p:blipFill>
          <a:blip r:embed="rId4"/>
          <a:stretch>
            <a:fillRect/>
          </a:stretch>
        </p:blipFill>
        <p:spPr>
          <a:xfrm>
            <a:off x="8584167" y="4689021"/>
            <a:ext cx="1735183" cy="2168979"/>
          </a:xfrm>
          <a:prstGeom prst="rect">
            <a:avLst/>
          </a:prstGeom>
        </p:spPr>
      </p:pic>
      <p:sp>
        <p:nvSpPr>
          <p:cNvPr id="6" name="textruta 5">
            <a:extLst>
              <a:ext uri="{FF2B5EF4-FFF2-40B4-BE49-F238E27FC236}">
                <a16:creationId xmlns="" xmlns:a16="http://schemas.microsoft.com/office/drawing/2014/main" id="{F26D838C-1A3D-4A53-8AC0-804AEF6A0BBE}"/>
              </a:ext>
            </a:extLst>
          </p:cNvPr>
          <p:cNvSpPr txBox="1"/>
          <p:nvPr/>
        </p:nvSpPr>
        <p:spPr>
          <a:xfrm>
            <a:off x="177553" y="6285390"/>
            <a:ext cx="3994952" cy="338554"/>
          </a:xfrm>
          <a:prstGeom prst="rect">
            <a:avLst/>
          </a:prstGeom>
          <a:noFill/>
        </p:spPr>
        <p:txBody>
          <a:bodyPr wrap="square" rtlCol="0">
            <a:spAutoFit/>
          </a:bodyPr>
          <a:lstStyle/>
          <a:p>
            <a:r>
              <a:rPr lang="sv-SE" sz="1600" dirty="0"/>
              <a:t>Tack till Lars Mårtensson</a:t>
            </a:r>
          </a:p>
        </p:txBody>
      </p:sp>
      <p:sp>
        <p:nvSpPr>
          <p:cNvPr id="2" name="Platshållare för bildnummer 1"/>
          <p:cNvSpPr>
            <a:spLocks noGrp="1"/>
          </p:cNvSpPr>
          <p:nvPr>
            <p:ph type="sldNum" sz="quarter" idx="12"/>
          </p:nvPr>
        </p:nvSpPr>
        <p:spPr/>
        <p:txBody>
          <a:bodyPr/>
          <a:lstStyle/>
          <a:p>
            <a:fld id="{E9B0AADB-0E5C-4E0B-8493-D07C1A1DF98D}" type="slidenum">
              <a:rPr lang="sv-SE" smtClean="0">
                <a:solidFill>
                  <a:prstClr val="black">
                    <a:tint val="75000"/>
                  </a:prstClr>
                </a:solidFill>
              </a:rPr>
              <a:pPr/>
              <a:t>1</a:t>
            </a:fld>
            <a:endParaRPr lang="sv-SE">
              <a:solidFill>
                <a:prstClr val="black">
                  <a:tint val="75000"/>
                </a:prstClr>
              </a:solidFill>
            </a:endParaRPr>
          </a:p>
        </p:txBody>
      </p:sp>
    </p:spTree>
    <p:extLst>
      <p:ext uri="{BB962C8B-B14F-4D97-AF65-F5344CB8AC3E}">
        <p14:creationId xmlns:p14="http://schemas.microsoft.com/office/powerpoint/2010/main" val="1321821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ubrik 1"/>
          <p:cNvSpPr>
            <a:spLocks noGrp="1"/>
          </p:cNvSpPr>
          <p:nvPr>
            <p:ph type="title" idx="4294967295"/>
          </p:nvPr>
        </p:nvSpPr>
        <p:spPr>
          <a:xfrm>
            <a:off x="0" y="198438"/>
            <a:ext cx="8229600" cy="661987"/>
          </a:xfrm>
        </p:spPr>
        <p:txBody>
          <a:bodyPr>
            <a:normAutofit fontScale="90000"/>
          </a:bodyPr>
          <a:lstStyle/>
          <a:p>
            <a:pPr eaLnBrk="1" hangingPunct="1"/>
            <a:r>
              <a:rPr lang="sv-SE" dirty="0">
                <a:latin typeface="Arial" pitchFamily="34" charset="0"/>
                <a:ea typeface="ＭＳ Ｐゴシック" pitchFamily="34" charset="-128"/>
              </a:rPr>
              <a:t/>
            </a:r>
            <a:br>
              <a:rPr lang="sv-SE" dirty="0">
                <a:latin typeface="Arial" pitchFamily="34" charset="0"/>
                <a:ea typeface="ＭＳ Ｐゴシック" pitchFamily="34" charset="-128"/>
              </a:rPr>
            </a:br>
            <a:r>
              <a:rPr lang="sv-SE" dirty="0">
                <a:latin typeface="Arial" pitchFamily="34" charset="0"/>
                <a:ea typeface="ＭＳ Ｐゴシック" pitchFamily="34" charset="-128"/>
              </a:rPr>
              <a:t/>
            </a:r>
            <a:br>
              <a:rPr lang="sv-SE" dirty="0">
                <a:latin typeface="Arial" pitchFamily="34" charset="0"/>
                <a:ea typeface="ＭＳ Ｐゴシック" pitchFamily="34" charset="-128"/>
              </a:rPr>
            </a:br>
            <a:r>
              <a:rPr lang="sv-SE" dirty="0">
                <a:latin typeface="Arial" pitchFamily="34" charset="0"/>
                <a:ea typeface="ＭＳ Ｐゴシック" pitchFamily="34" charset="-128"/>
              </a:rPr>
              <a:t> Regler</a:t>
            </a:r>
          </a:p>
        </p:txBody>
      </p:sp>
      <p:sp>
        <p:nvSpPr>
          <p:cNvPr id="20482" name="Platshållare för innehåll 2"/>
          <p:cNvSpPr>
            <a:spLocks noGrp="1"/>
          </p:cNvSpPr>
          <p:nvPr>
            <p:ph idx="4294967295"/>
          </p:nvPr>
        </p:nvSpPr>
        <p:spPr>
          <a:xfrm>
            <a:off x="0" y="1600200"/>
            <a:ext cx="8229600" cy="3700463"/>
          </a:xfrm>
        </p:spPr>
        <p:txBody>
          <a:bodyPr/>
          <a:lstStyle/>
          <a:p>
            <a:pPr eaLnBrk="1" hangingPunct="1"/>
            <a:endParaRPr lang="sv-SE" sz="1600" dirty="0">
              <a:latin typeface="Arial" pitchFamily="34" charset="0"/>
              <a:ea typeface="ＭＳ Ｐゴシック" pitchFamily="34" charset="-128"/>
              <a:cs typeface="ＭＳ Ｐゴシック" pitchFamily="34" charset="-128"/>
            </a:endParaRPr>
          </a:p>
          <a:p>
            <a:pPr eaLnBrk="1" hangingPunct="1"/>
            <a:endParaRPr lang="sv-SE" sz="1600" dirty="0">
              <a:latin typeface="Arial" pitchFamily="34" charset="0"/>
              <a:ea typeface="ＭＳ Ｐゴシック" pitchFamily="34" charset="-128"/>
              <a:cs typeface="ＭＳ Ｐゴシック" pitchFamily="34" charset="-128"/>
            </a:endParaRPr>
          </a:p>
          <a:p>
            <a:pPr eaLnBrk="1" hangingPunct="1"/>
            <a:r>
              <a:rPr lang="sv-SE" sz="1600" dirty="0">
                <a:latin typeface="Arial" pitchFamily="34" charset="0"/>
                <a:ea typeface="ＭＳ Ｐゴシック" pitchFamily="34" charset="-128"/>
                <a:cs typeface="ＭＳ Ｐゴシック" pitchFamily="34" charset="-128"/>
              </a:rPr>
              <a:t>Gemensamma regler i första hand </a:t>
            </a:r>
          </a:p>
          <a:p>
            <a:pPr lvl="1" eaLnBrk="1" hangingPunct="1"/>
            <a:r>
              <a:rPr lang="sv-SE" sz="1600" dirty="0">
                <a:latin typeface="Arial" pitchFamily="34" charset="0"/>
                <a:ea typeface="ＭＳ Ｐゴシック" pitchFamily="34" charset="-128"/>
                <a:cs typeface="Arial" pitchFamily="34" charset="0"/>
              </a:rPr>
              <a:t>Undantag: om sportgrensreglemente uttryckligen anger annat</a:t>
            </a:r>
          </a:p>
          <a:p>
            <a:r>
              <a:rPr lang="sv-SE" sz="1600" dirty="0">
                <a:latin typeface="Arial" pitchFamily="34" charset="0"/>
                <a:ea typeface="ＭＳ Ｐゴシック" pitchFamily="34" charset="-128"/>
                <a:cs typeface="Arial" pitchFamily="34" charset="0"/>
              </a:rPr>
              <a:t>Sportgrensreglemente</a:t>
            </a:r>
          </a:p>
          <a:p>
            <a:pPr lvl="1"/>
            <a:r>
              <a:rPr lang="sv-SE" sz="1600" dirty="0">
                <a:latin typeface="Arial" pitchFamily="34" charset="0"/>
                <a:ea typeface="ＭＳ Ｐゴシック" pitchFamily="34" charset="-128"/>
                <a:cs typeface="Arial" pitchFamily="34" charset="0"/>
              </a:rPr>
              <a:t>Det som inte står i regelverket är inte heller tillåtet..</a:t>
            </a:r>
          </a:p>
          <a:p>
            <a:pPr lvl="1"/>
            <a:r>
              <a:rPr lang="sv-SE" sz="1600" dirty="0">
                <a:latin typeface="Arial" pitchFamily="34" charset="0"/>
                <a:ea typeface="ＭＳ Ｐゴシック" pitchFamily="34" charset="-128"/>
                <a:cs typeface="Arial" pitchFamily="34" charset="0"/>
              </a:rPr>
              <a:t>Endast modifieringar angivna i regler är tillåtna</a:t>
            </a:r>
          </a:p>
          <a:p>
            <a:pPr eaLnBrk="1" hangingPunct="1"/>
            <a:r>
              <a:rPr lang="sv-SE" sz="1600" dirty="0">
                <a:latin typeface="Arial" pitchFamily="34" charset="0"/>
                <a:ea typeface="ＭＳ Ｐゴシック" pitchFamily="34" charset="-128"/>
                <a:cs typeface="ＭＳ Ｐゴシック" pitchFamily="34" charset="-128"/>
              </a:rPr>
              <a:t>Inga ändringar under pågående tävlingsår</a:t>
            </a:r>
          </a:p>
          <a:p>
            <a:pPr lvl="1" eaLnBrk="1" hangingPunct="1"/>
            <a:r>
              <a:rPr lang="sv-SE" sz="1600" dirty="0">
                <a:latin typeface="Arial" pitchFamily="34" charset="0"/>
                <a:ea typeface="ＭＳ Ｐゴシック" pitchFamily="34" charset="-128"/>
                <a:cs typeface="Arial" pitchFamily="34" charset="0"/>
              </a:rPr>
              <a:t>Undantag: synnerligen tungt vägande skäl</a:t>
            </a:r>
          </a:p>
          <a:p>
            <a:pPr eaLnBrk="1" hangingPunct="1"/>
            <a:r>
              <a:rPr lang="sv-SE" sz="1600" dirty="0">
                <a:latin typeface="Arial" pitchFamily="34" charset="0"/>
                <a:ea typeface="ＭＳ Ｐゴシック" pitchFamily="34" charset="-128"/>
                <a:cs typeface="ＭＳ Ｐゴシック" pitchFamily="34" charset="-128"/>
              </a:rPr>
              <a:t>Officiella organ,</a:t>
            </a:r>
            <a:r>
              <a:rPr lang="sv-SE" sz="1600" dirty="0">
                <a:latin typeface="Arial" pitchFamily="34" charset="0"/>
                <a:ea typeface="ＭＳ Ｐゴシック" pitchFamily="34" charset="-128"/>
                <a:cs typeface="ＭＳ Ｐゴシック" pitchFamily="34" charset="-128"/>
                <a:hlinkClick r:id="rId3"/>
              </a:rPr>
              <a:t> www.sbf.se </a:t>
            </a:r>
            <a:endParaRPr lang="sv-SE" sz="1600" dirty="0">
              <a:latin typeface="Arial" pitchFamily="34" charset="0"/>
              <a:ea typeface="ＭＳ Ｐゴシック" pitchFamily="34" charset="-128"/>
              <a:cs typeface="ＭＳ Ｐゴシック" pitchFamily="34" charset="-128"/>
            </a:endParaRPr>
          </a:p>
          <a:p>
            <a:pPr lvl="1" eaLnBrk="1" hangingPunct="1"/>
            <a:r>
              <a:rPr lang="sv-SE" sz="1600" dirty="0">
                <a:latin typeface="Arial" pitchFamily="34" charset="0"/>
                <a:ea typeface="ＭＳ Ｐゴシック" pitchFamily="34" charset="-128"/>
                <a:cs typeface="Arial" pitchFamily="34" charset="0"/>
              </a:rPr>
              <a:t>Samma giltighet som SBF:s regelböcker</a:t>
            </a:r>
          </a:p>
        </p:txBody>
      </p:sp>
      <p:sp>
        <p:nvSpPr>
          <p:cNvPr id="20483" name="textruta 4"/>
          <p:cNvSpPr txBox="1">
            <a:spLocks noChangeArrowheads="1"/>
          </p:cNvSpPr>
          <p:nvPr/>
        </p:nvSpPr>
        <p:spPr bwMode="auto">
          <a:xfrm>
            <a:off x="1992313" y="908051"/>
            <a:ext cx="8229600" cy="1200329"/>
          </a:xfrm>
          <a:prstGeom prst="rect">
            <a:avLst/>
          </a:prstGeom>
          <a:noFill/>
          <a:ln w="9525">
            <a:noFill/>
            <a:miter lim="800000"/>
            <a:headEnd/>
            <a:tailEnd/>
          </a:ln>
        </p:spPr>
        <p:txBody>
          <a:bodyPr wrap="square">
            <a:spAutoFit/>
          </a:bodyPr>
          <a:lstStyle/>
          <a:p>
            <a:endParaRPr lang="sv-SE" b="1" dirty="0"/>
          </a:p>
          <a:p>
            <a:endParaRPr lang="sv-SE" b="1" dirty="0"/>
          </a:p>
          <a:p>
            <a:endParaRPr lang="sv-SE" b="1" dirty="0"/>
          </a:p>
          <a:p>
            <a:r>
              <a:rPr lang="sv-SE" b="1" dirty="0"/>
              <a:t>Detta är de övergripande regler som SBF:s verksamhet baseras på. </a:t>
            </a:r>
          </a:p>
        </p:txBody>
      </p:sp>
      <p:pic>
        <p:nvPicPr>
          <p:cNvPr id="20484" name="Bildobjekt 1" descr="Bil och domar klubba vinj.png"/>
          <p:cNvPicPr>
            <a:picLocks noChangeAspect="1"/>
          </p:cNvPicPr>
          <p:nvPr/>
        </p:nvPicPr>
        <p:blipFill>
          <a:blip r:embed="rId4" cstate="print"/>
          <a:srcRect/>
          <a:stretch>
            <a:fillRect/>
          </a:stretch>
        </p:blipFill>
        <p:spPr bwMode="auto">
          <a:xfrm>
            <a:off x="7391401" y="2133601"/>
            <a:ext cx="3522663" cy="3819525"/>
          </a:xfrm>
          <a:prstGeom prst="rect">
            <a:avLst/>
          </a:prstGeom>
          <a:noFill/>
          <a:ln w="9525">
            <a:noFill/>
            <a:miter lim="800000"/>
            <a:headEnd/>
            <a:tailEnd/>
          </a:ln>
        </p:spPr>
      </p:pic>
      <p:sp>
        <p:nvSpPr>
          <p:cNvPr id="2" name="Platshållare för bildnummer 1"/>
          <p:cNvSpPr>
            <a:spLocks noGrp="1"/>
          </p:cNvSpPr>
          <p:nvPr>
            <p:ph type="sldNum" sz="quarter" idx="12"/>
          </p:nvPr>
        </p:nvSpPr>
        <p:spPr/>
        <p:txBody>
          <a:bodyPr/>
          <a:lstStyle/>
          <a:p>
            <a:fld id="{E9B0AADB-0E5C-4E0B-8493-D07C1A1DF98D}" type="slidenum">
              <a:rPr lang="sv-SE" smtClean="0">
                <a:solidFill>
                  <a:prstClr val="black">
                    <a:tint val="75000"/>
                  </a:prstClr>
                </a:solidFill>
              </a:rPr>
              <a:pPr/>
              <a:t>10</a:t>
            </a:fld>
            <a:endParaRPr lang="sv-SE">
              <a:solidFill>
                <a:prstClr val="black">
                  <a:tint val="75000"/>
                </a:prstClr>
              </a:solidFill>
            </a:endParaRPr>
          </a:p>
        </p:txBody>
      </p:sp>
    </p:spTree>
    <p:extLst>
      <p:ext uri="{BB962C8B-B14F-4D97-AF65-F5344CB8AC3E}">
        <p14:creationId xmlns:p14="http://schemas.microsoft.com/office/powerpoint/2010/main" val="1680163761"/>
      </p:ext>
    </p:extLst>
  </p:cSld>
  <p:clrMapOvr>
    <a:masterClrMapping/>
  </p:clrMapOvr>
  <p:transition spd="med">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4294967295"/>
          </p:nvPr>
        </p:nvPicPr>
        <p:blipFill>
          <a:blip r:embed="rId2"/>
          <a:stretch>
            <a:fillRect/>
          </a:stretch>
        </p:blipFill>
        <p:spPr>
          <a:xfrm>
            <a:off x="2220012" y="74141"/>
            <a:ext cx="4156075" cy="6858000"/>
          </a:xfrm>
          <a:prstGeom prst="rect">
            <a:avLst/>
          </a:prstGeom>
        </p:spPr>
      </p:pic>
      <p:sp>
        <p:nvSpPr>
          <p:cNvPr id="2" name="Platshållare för bildnummer 1"/>
          <p:cNvSpPr>
            <a:spLocks noGrp="1"/>
          </p:cNvSpPr>
          <p:nvPr>
            <p:ph type="sldNum" sz="quarter" idx="12"/>
          </p:nvPr>
        </p:nvSpPr>
        <p:spPr/>
        <p:txBody>
          <a:bodyPr/>
          <a:lstStyle/>
          <a:p>
            <a:fld id="{E9B0AADB-0E5C-4E0B-8493-D07C1A1DF98D}" type="slidenum">
              <a:rPr lang="sv-SE" smtClean="0">
                <a:solidFill>
                  <a:prstClr val="black">
                    <a:tint val="75000"/>
                  </a:prstClr>
                </a:solidFill>
              </a:rPr>
              <a:pPr/>
              <a:t>100</a:t>
            </a:fld>
            <a:endParaRPr lang="sv-SE">
              <a:solidFill>
                <a:prstClr val="black">
                  <a:tint val="75000"/>
                </a:prstClr>
              </a:solidFill>
            </a:endParaRPr>
          </a:p>
        </p:txBody>
      </p:sp>
    </p:spTree>
    <p:extLst>
      <p:ext uri="{BB962C8B-B14F-4D97-AF65-F5344CB8AC3E}">
        <p14:creationId xmlns:p14="http://schemas.microsoft.com/office/powerpoint/2010/main" val="4311762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4294967295"/>
          </p:nvPr>
        </p:nvPicPr>
        <p:blipFill>
          <a:blip r:embed="rId2"/>
          <a:stretch>
            <a:fillRect/>
          </a:stretch>
        </p:blipFill>
        <p:spPr>
          <a:xfrm rot="-60000">
            <a:off x="2360184" y="-39194"/>
            <a:ext cx="4551362" cy="6858000"/>
          </a:xfrm>
          <a:prstGeom prst="rect">
            <a:avLst/>
          </a:prstGeom>
        </p:spPr>
      </p:pic>
      <p:sp>
        <p:nvSpPr>
          <p:cNvPr id="2" name="Platshållare för bildnummer 1"/>
          <p:cNvSpPr>
            <a:spLocks noGrp="1"/>
          </p:cNvSpPr>
          <p:nvPr>
            <p:ph type="sldNum" sz="quarter" idx="12"/>
          </p:nvPr>
        </p:nvSpPr>
        <p:spPr/>
        <p:txBody>
          <a:bodyPr/>
          <a:lstStyle/>
          <a:p>
            <a:fld id="{E9B0AADB-0E5C-4E0B-8493-D07C1A1DF98D}" type="slidenum">
              <a:rPr lang="sv-SE" smtClean="0">
                <a:solidFill>
                  <a:prstClr val="black">
                    <a:tint val="75000"/>
                  </a:prstClr>
                </a:solidFill>
              </a:rPr>
              <a:pPr/>
              <a:t>101</a:t>
            </a:fld>
            <a:endParaRPr lang="sv-SE">
              <a:solidFill>
                <a:prstClr val="black">
                  <a:tint val="75000"/>
                </a:prstClr>
              </a:solidFill>
            </a:endParaRPr>
          </a:p>
        </p:txBody>
      </p:sp>
    </p:spTree>
    <p:extLst>
      <p:ext uri="{BB962C8B-B14F-4D97-AF65-F5344CB8AC3E}">
        <p14:creationId xmlns:p14="http://schemas.microsoft.com/office/powerpoint/2010/main" val="59842944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4294967295"/>
          </p:nvPr>
        </p:nvPicPr>
        <p:blipFill>
          <a:blip r:embed="rId2"/>
          <a:stretch>
            <a:fillRect/>
          </a:stretch>
        </p:blipFill>
        <p:spPr>
          <a:xfrm>
            <a:off x="1560727" y="80147"/>
            <a:ext cx="5194300" cy="6711950"/>
          </a:xfrm>
          <a:prstGeom prst="rect">
            <a:avLst/>
          </a:prstGeom>
        </p:spPr>
      </p:pic>
      <p:sp>
        <p:nvSpPr>
          <p:cNvPr id="2" name="Platshållare för bildnummer 1"/>
          <p:cNvSpPr>
            <a:spLocks noGrp="1"/>
          </p:cNvSpPr>
          <p:nvPr>
            <p:ph type="sldNum" sz="quarter" idx="12"/>
          </p:nvPr>
        </p:nvSpPr>
        <p:spPr/>
        <p:txBody>
          <a:bodyPr/>
          <a:lstStyle/>
          <a:p>
            <a:fld id="{E9B0AADB-0E5C-4E0B-8493-D07C1A1DF98D}" type="slidenum">
              <a:rPr lang="sv-SE" smtClean="0">
                <a:solidFill>
                  <a:prstClr val="black">
                    <a:tint val="75000"/>
                  </a:prstClr>
                </a:solidFill>
              </a:rPr>
              <a:pPr/>
              <a:t>102</a:t>
            </a:fld>
            <a:endParaRPr lang="sv-SE">
              <a:solidFill>
                <a:prstClr val="black">
                  <a:tint val="75000"/>
                </a:prstClr>
              </a:solidFill>
            </a:endParaRPr>
          </a:p>
        </p:txBody>
      </p:sp>
    </p:spTree>
    <p:extLst>
      <p:ext uri="{BB962C8B-B14F-4D97-AF65-F5344CB8AC3E}">
        <p14:creationId xmlns:p14="http://schemas.microsoft.com/office/powerpoint/2010/main" val="23190626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4294967295"/>
          </p:nvPr>
        </p:nvPicPr>
        <p:blipFill>
          <a:blip r:embed="rId2"/>
          <a:stretch>
            <a:fillRect/>
          </a:stretch>
        </p:blipFill>
        <p:spPr>
          <a:xfrm>
            <a:off x="902001" y="0"/>
            <a:ext cx="4592637" cy="6711950"/>
          </a:xfrm>
          <a:prstGeom prst="rect">
            <a:avLst/>
          </a:prstGeom>
        </p:spPr>
      </p:pic>
      <p:sp>
        <p:nvSpPr>
          <p:cNvPr id="2" name="Platshållare för bildnummer 1"/>
          <p:cNvSpPr>
            <a:spLocks noGrp="1"/>
          </p:cNvSpPr>
          <p:nvPr>
            <p:ph type="sldNum" sz="quarter" idx="12"/>
          </p:nvPr>
        </p:nvSpPr>
        <p:spPr/>
        <p:txBody>
          <a:bodyPr/>
          <a:lstStyle/>
          <a:p>
            <a:fld id="{E9B0AADB-0E5C-4E0B-8493-D07C1A1DF98D}" type="slidenum">
              <a:rPr lang="sv-SE" smtClean="0">
                <a:solidFill>
                  <a:prstClr val="black">
                    <a:tint val="75000"/>
                  </a:prstClr>
                </a:solidFill>
              </a:rPr>
              <a:pPr/>
              <a:t>103</a:t>
            </a:fld>
            <a:endParaRPr lang="sv-SE">
              <a:solidFill>
                <a:prstClr val="black">
                  <a:tint val="75000"/>
                </a:prstClr>
              </a:solidFill>
            </a:endParaRPr>
          </a:p>
        </p:txBody>
      </p:sp>
    </p:spTree>
    <p:extLst>
      <p:ext uri="{BB962C8B-B14F-4D97-AF65-F5344CB8AC3E}">
        <p14:creationId xmlns:p14="http://schemas.microsoft.com/office/powerpoint/2010/main" val="204134820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4294967295"/>
          </p:nvPr>
        </p:nvPicPr>
        <p:blipFill>
          <a:blip r:embed="rId2"/>
          <a:stretch>
            <a:fillRect/>
          </a:stretch>
        </p:blipFill>
        <p:spPr>
          <a:xfrm>
            <a:off x="1672195" y="82378"/>
            <a:ext cx="4613275" cy="6858000"/>
          </a:xfrm>
          <a:prstGeom prst="rect">
            <a:avLst/>
          </a:prstGeom>
        </p:spPr>
      </p:pic>
      <p:sp>
        <p:nvSpPr>
          <p:cNvPr id="2" name="Platshållare för bildnummer 1"/>
          <p:cNvSpPr>
            <a:spLocks noGrp="1"/>
          </p:cNvSpPr>
          <p:nvPr>
            <p:ph type="sldNum" sz="quarter" idx="12"/>
          </p:nvPr>
        </p:nvSpPr>
        <p:spPr/>
        <p:txBody>
          <a:bodyPr/>
          <a:lstStyle/>
          <a:p>
            <a:fld id="{E9B0AADB-0E5C-4E0B-8493-D07C1A1DF98D}" type="slidenum">
              <a:rPr lang="sv-SE" smtClean="0">
                <a:solidFill>
                  <a:prstClr val="black">
                    <a:tint val="75000"/>
                  </a:prstClr>
                </a:solidFill>
              </a:rPr>
              <a:pPr/>
              <a:t>104</a:t>
            </a:fld>
            <a:endParaRPr lang="sv-SE">
              <a:solidFill>
                <a:prstClr val="black">
                  <a:tint val="75000"/>
                </a:prstClr>
              </a:solidFill>
            </a:endParaRPr>
          </a:p>
        </p:txBody>
      </p:sp>
    </p:spTree>
    <p:extLst>
      <p:ext uri="{BB962C8B-B14F-4D97-AF65-F5344CB8AC3E}">
        <p14:creationId xmlns:p14="http://schemas.microsoft.com/office/powerpoint/2010/main" val="44396541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dirty="0"/>
              <a:t>Tidstillägg vid rallytävling</a:t>
            </a:r>
          </a:p>
        </p:txBody>
      </p:sp>
      <p:sp>
        <p:nvSpPr>
          <p:cNvPr id="3" name="Platshållare för innehåll 2"/>
          <p:cNvSpPr>
            <a:spLocks noGrp="1"/>
          </p:cNvSpPr>
          <p:nvPr>
            <p:ph idx="4294967295"/>
          </p:nvPr>
        </p:nvSpPr>
        <p:spPr>
          <a:xfrm>
            <a:off x="0" y="1825625"/>
            <a:ext cx="10515600" cy="4351338"/>
          </a:xfrm>
        </p:spPr>
        <p:txBody>
          <a:bodyPr>
            <a:normAutofit fontScale="92500" lnSpcReduction="10000"/>
          </a:bodyPr>
          <a:lstStyle/>
          <a:p>
            <a:r>
              <a:rPr lang="sv-SE" dirty="0"/>
              <a:t>Försen ankomst till start/omstart………………………..60 sek/minut</a:t>
            </a:r>
          </a:p>
          <a:p>
            <a:r>
              <a:rPr lang="sv-SE" dirty="0"/>
              <a:t>Försen ankomst till TK…………………………………………10 sek/minut</a:t>
            </a:r>
          </a:p>
          <a:p>
            <a:r>
              <a:rPr lang="sv-SE" dirty="0"/>
              <a:t>Förtidig ankomst till TK……………………………………….20 sek/minut</a:t>
            </a:r>
          </a:p>
          <a:p>
            <a:r>
              <a:rPr lang="sv-SE" dirty="0"/>
              <a:t>Tjuvstart på SS/SP……………………………………………….*</a:t>
            </a:r>
          </a:p>
          <a:p>
            <a:pPr marL="0" indent="0">
              <a:buNone/>
            </a:pPr>
            <a:r>
              <a:rPr lang="sv-SE" b="1" dirty="0"/>
              <a:t>mindre än 10 sek</a:t>
            </a:r>
          </a:p>
          <a:p>
            <a:pPr marL="0" indent="0">
              <a:buNone/>
            </a:pPr>
            <a:r>
              <a:rPr lang="sv-SE" dirty="0"/>
              <a:t>1:a gången 10 sek</a:t>
            </a:r>
          </a:p>
          <a:p>
            <a:pPr marL="0" indent="0">
              <a:buNone/>
            </a:pPr>
            <a:r>
              <a:rPr lang="sv-SE" dirty="0"/>
              <a:t>2:a gången 60 sek</a:t>
            </a:r>
          </a:p>
          <a:p>
            <a:pPr marL="0" indent="0">
              <a:buNone/>
            </a:pPr>
            <a:r>
              <a:rPr lang="sv-SE" dirty="0"/>
              <a:t>3:e gången uteslutning ur tävlingen</a:t>
            </a: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105</a:t>
            </a:fld>
            <a:endParaRPr lang="sv-SE">
              <a:solidFill>
                <a:prstClr val="black">
                  <a:tint val="75000"/>
                </a:prstClr>
              </a:solidFill>
            </a:endParaRPr>
          </a:p>
        </p:txBody>
      </p:sp>
    </p:spTree>
    <p:extLst>
      <p:ext uri="{BB962C8B-B14F-4D97-AF65-F5344CB8AC3E}">
        <p14:creationId xmlns:p14="http://schemas.microsoft.com/office/powerpoint/2010/main" val="405084273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dirty="0"/>
              <a:t>Tidstillägg vid rallytävling</a:t>
            </a:r>
          </a:p>
        </p:txBody>
      </p:sp>
      <p:sp>
        <p:nvSpPr>
          <p:cNvPr id="3" name="Platshållare för innehåll 2"/>
          <p:cNvSpPr>
            <a:spLocks noGrp="1"/>
          </p:cNvSpPr>
          <p:nvPr>
            <p:ph idx="4294967295"/>
          </p:nvPr>
        </p:nvSpPr>
        <p:spPr>
          <a:xfrm>
            <a:off x="0" y="1825625"/>
            <a:ext cx="10515600" cy="4351338"/>
          </a:xfrm>
        </p:spPr>
        <p:txBody>
          <a:bodyPr>
            <a:normAutofit fontScale="92500" lnSpcReduction="20000"/>
          </a:bodyPr>
          <a:lstStyle/>
          <a:p>
            <a:pPr marL="0" indent="0">
              <a:buNone/>
            </a:pPr>
            <a:r>
              <a:rPr lang="sv-SE" dirty="0"/>
              <a:t>Tjuvstart 10 sekunder eller mer………uteslutning ur tävlingen</a:t>
            </a:r>
          </a:p>
          <a:p>
            <a:pPr marL="0" indent="0">
              <a:buNone/>
            </a:pPr>
            <a:r>
              <a:rPr lang="sv-SE" dirty="0"/>
              <a:t>Överskriden respittid………………………uteslutning ur tävlingen</a:t>
            </a:r>
          </a:p>
          <a:p>
            <a:pPr marL="0" indent="0">
              <a:buNone/>
            </a:pPr>
            <a:r>
              <a:rPr lang="sv-SE" dirty="0"/>
              <a:t>Överskriden maxtid………………………..uteslutning ur tävlingen</a:t>
            </a:r>
          </a:p>
          <a:p>
            <a:r>
              <a:rPr lang="sv-SE" dirty="0"/>
              <a:t>Körning mot färdriktning på SS……….uteslutning + ytterligare bestraffning</a:t>
            </a:r>
          </a:p>
          <a:p>
            <a:r>
              <a:rPr lang="sv-SE" dirty="0"/>
              <a:t>Avvikande från tävlingsbanan………….*</a:t>
            </a:r>
          </a:p>
          <a:p>
            <a:r>
              <a:rPr lang="sv-SE" dirty="0"/>
              <a:t>Mer än 15 min för sen till start……….ska nekas start, uteslutning.</a:t>
            </a:r>
          </a:p>
          <a:p>
            <a:pPr marL="0" indent="0">
              <a:buNone/>
            </a:pPr>
            <a:endParaRPr lang="sv-SE" dirty="0"/>
          </a:p>
          <a:p>
            <a:pPr marL="0" indent="0">
              <a:buNone/>
            </a:pPr>
            <a:r>
              <a:rPr lang="sv-SE" dirty="0"/>
              <a:t>* Rapport till tävlingsledning för beslut om ytterligare bestraffning.</a:t>
            </a:r>
          </a:p>
          <a:p>
            <a:endParaRPr lang="sv-SE" dirty="0"/>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106</a:t>
            </a:fld>
            <a:endParaRPr lang="sv-SE">
              <a:solidFill>
                <a:prstClr val="black">
                  <a:tint val="75000"/>
                </a:prstClr>
              </a:solidFill>
            </a:endParaRPr>
          </a:p>
        </p:txBody>
      </p:sp>
    </p:spTree>
    <p:extLst>
      <p:ext uri="{BB962C8B-B14F-4D97-AF65-F5344CB8AC3E}">
        <p14:creationId xmlns:p14="http://schemas.microsoft.com/office/powerpoint/2010/main" val="381748825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dirty="0"/>
              <a:t>Tidstillägg vid rallytävling</a:t>
            </a:r>
          </a:p>
        </p:txBody>
      </p:sp>
      <p:sp>
        <p:nvSpPr>
          <p:cNvPr id="3" name="Platshållare för innehåll 2"/>
          <p:cNvSpPr>
            <a:spLocks noGrp="1"/>
          </p:cNvSpPr>
          <p:nvPr>
            <p:ph idx="4294967295"/>
          </p:nvPr>
        </p:nvSpPr>
        <p:spPr>
          <a:xfrm>
            <a:off x="0" y="1825625"/>
            <a:ext cx="10515600" cy="4351338"/>
          </a:xfrm>
        </p:spPr>
        <p:txBody>
          <a:bodyPr>
            <a:normAutofit fontScale="92500" lnSpcReduction="10000"/>
          </a:bodyPr>
          <a:lstStyle/>
          <a:p>
            <a:r>
              <a:rPr lang="sv-SE" dirty="0"/>
              <a:t>Påkört av arrangören utplacerat hinder på SP…………….5 sekunder/fel</a:t>
            </a:r>
          </a:p>
          <a:p>
            <a:r>
              <a:rPr lang="sv-SE" dirty="0"/>
              <a:t>Påkörd kon, en eller flera som ingår i start och målgård på SP …………… …………………………………………………………………………………..5 sekunder</a:t>
            </a:r>
          </a:p>
          <a:p>
            <a:r>
              <a:rPr lang="sv-SE" dirty="0"/>
              <a:t>Tidstillägg för felaktigt utfört SP ska var lika med den tid som arrangören fastställt som längsta körtid för provet. (rättar man till </a:t>
            </a:r>
            <a:r>
              <a:rPr lang="sv-SE" dirty="0" err="1"/>
              <a:t>felkörningen</a:t>
            </a:r>
            <a:r>
              <a:rPr lang="sv-SE" dirty="0"/>
              <a:t> genom att återvända till platsen man körde fel och kör rätt efter det så räknas provet som rätt utfört)</a:t>
            </a: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107</a:t>
            </a:fld>
            <a:endParaRPr lang="sv-SE">
              <a:solidFill>
                <a:prstClr val="black">
                  <a:tint val="75000"/>
                </a:prstClr>
              </a:solidFill>
            </a:endParaRPr>
          </a:p>
        </p:txBody>
      </p:sp>
    </p:spTree>
    <p:extLst>
      <p:ext uri="{BB962C8B-B14F-4D97-AF65-F5344CB8AC3E}">
        <p14:creationId xmlns:p14="http://schemas.microsoft.com/office/powerpoint/2010/main" val="399677136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a:prstGeom prst="rect">
            <a:avLst/>
          </a:prstGeom>
        </p:spPr>
        <p:txBody>
          <a:bodyPr/>
          <a:lstStyle/>
          <a:p>
            <a:pPr algn="ctr"/>
            <a:r>
              <a:rPr lang="sv-SE" dirty="0"/>
              <a:t>Tidstillägg vid rallytävling</a:t>
            </a:r>
          </a:p>
        </p:txBody>
      </p:sp>
      <p:sp>
        <p:nvSpPr>
          <p:cNvPr id="3" name="Platshållare för innehåll 2"/>
          <p:cNvSpPr>
            <a:spLocks noGrp="1"/>
          </p:cNvSpPr>
          <p:nvPr>
            <p:ph idx="4294967295"/>
          </p:nvPr>
        </p:nvSpPr>
        <p:spPr>
          <a:xfrm>
            <a:off x="0" y="1825625"/>
            <a:ext cx="10515600" cy="4351338"/>
          </a:xfrm>
          <a:prstGeom prst="rect">
            <a:avLst/>
          </a:prstGeom>
        </p:spPr>
        <p:txBody>
          <a:bodyPr>
            <a:normAutofit fontScale="85000" lnSpcReduction="10000"/>
          </a:bodyPr>
          <a:lstStyle/>
          <a:p>
            <a:r>
              <a:rPr lang="sv-SE" dirty="0"/>
              <a:t>Mottagande av service på väg…………uteslutning </a:t>
            </a:r>
            <a:r>
              <a:rPr lang="sv-SE" strike="sngStrike" dirty="0"/>
              <a:t>från prisbedömning</a:t>
            </a:r>
          </a:p>
          <a:p>
            <a:r>
              <a:rPr lang="sv-SE" dirty="0"/>
              <a:t>Bogsering annat än med handkraft…uteslutning </a:t>
            </a:r>
            <a:r>
              <a:rPr lang="sv-SE" strike="sngStrike" dirty="0"/>
              <a:t>från prisbedömning</a:t>
            </a:r>
          </a:p>
          <a:p>
            <a:r>
              <a:rPr lang="sv-SE" dirty="0"/>
              <a:t>Service där serviceförbud gäller………uteslutning </a:t>
            </a:r>
            <a:r>
              <a:rPr lang="sv-SE" strike="sngStrike" dirty="0"/>
              <a:t>från prisbedömning</a:t>
            </a:r>
          </a:p>
          <a:p>
            <a:pPr marL="0" indent="0" algn="ctr">
              <a:buNone/>
            </a:pPr>
            <a:r>
              <a:rPr lang="sv-SE" dirty="0"/>
              <a:t>Brott mot miljöföreskrifter</a:t>
            </a:r>
          </a:p>
          <a:p>
            <a:r>
              <a:rPr lang="sv-SE" dirty="0"/>
              <a:t>Vid första påträffandet………………………………………… Tillägg 1 min *</a:t>
            </a:r>
          </a:p>
          <a:p>
            <a:r>
              <a:rPr lang="sv-SE" dirty="0"/>
              <a:t>Vid andra påträffandet………………………………………….Tillägg 5 min*</a:t>
            </a:r>
          </a:p>
          <a:p>
            <a:r>
              <a:rPr lang="sv-SE" dirty="0"/>
              <a:t>Vid tredje påträffandet………………… uteslutning </a:t>
            </a:r>
            <a:r>
              <a:rPr lang="sv-SE" strike="sngStrike" dirty="0"/>
              <a:t>från prisbedömning</a:t>
            </a:r>
            <a:r>
              <a:rPr lang="sv-SE" dirty="0"/>
              <a:t>*</a:t>
            </a:r>
          </a:p>
          <a:p>
            <a:pPr marL="0" indent="0">
              <a:buNone/>
            </a:pPr>
            <a:r>
              <a:rPr lang="sv-SE" dirty="0"/>
              <a:t>* Rapport till tävlingsledning för beslut om ytterligare bestraffning.</a:t>
            </a: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108</a:t>
            </a:fld>
            <a:endParaRPr lang="sv-SE">
              <a:solidFill>
                <a:prstClr val="black">
                  <a:tint val="75000"/>
                </a:prstClr>
              </a:solidFill>
            </a:endParaRPr>
          </a:p>
        </p:txBody>
      </p:sp>
    </p:spTree>
    <p:extLst>
      <p:ext uri="{BB962C8B-B14F-4D97-AF65-F5344CB8AC3E}">
        <p14:creationId xmlns:p14="http://schemas.microsoft.com/office/powerpoint/2010/main" val="241750866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dirty="0"/>
              <a:t>Tidstillägg vid rallytävling</a:t>
            </a:r>
          </a:p>
        </p:txBody>
      </p:sp>
      <p:sp>
        <p:nvSpPr>
          <p:cNvPr id="3" name="Platshållare för innehåll 2"/>
          <p:cNvSpPr>
            <a:spLocks noGrp="1"/>
          </p:cNvSpPr>
          <p:nvPr>
            <p:ph idx="4294967295"/>
          </p:nvPr>
        </p:nvSpPr>
        <p:spPr>
          <a:xfrm>
            <a:off x="0" y="1825625"/>
            <a:ext cx="10515600" cy="4351338"/>
          </a:xfrm>
        </p:spPr>
        <p:txBody>
          <a:bodyPr/>
          <a:lstStyle/>
          <a:p>
            <a:r>
              <a:rPr lang="sv-SE" dirty="0"/>
              <a:t>Vid grövre förseelser och förseelser som rapporterats av faktafunktionär kan tidstillägg utdömas, storleken på tidstillägget bestäms av tävlingsledningen.</a:t>
            </a:r>
          </a:p>
          <a:p>
            <a:r>
              <a:rPr lang="sv-SE" dirty="0"/>
              <a:t>Förutom tidstillägg kan även den tävlande dömas till </a:t>
            </a:r>
            <a:r>
              <a:rPr lang="sv-SE" dirty="0" err="1"/>
              <a:t>tävlingsböter</a:t>
            </a:r>
            <a:r>
              <a:rPr lang="sv-SE" dirty="0"/>
              <a:t> eller diskvalifikation.</a:t>
            </a:r>
          </a:p>
          <a:p>
            <a:endParaRPr lang="sv-SE" dirty="0"/>
          </a:p>
          <a:p>
            <a:pPr marL="0" indent="0" algn="ctr">
              <a:buNone/>
            </a:pPr>
            <a:r>
              <a:rPr lang="sv-SE" b="1" dirty="0"/>
              <a:t>Sportslig rättvisa ska alltid skipas.</a:t>
            </a: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109</a:t>
            </a:fld>
            <a:endParaRPr lang="sv-SE">
              <a:solidFill>
                <a:prstClr val="black">
                  <a:tint val="75000"/>
                </a:prstClr>
              </a:solidFill>
            </a:endParaRPr>
          </a:p>
        </p:txBody>
      </p:sp>
    </p:spTree>
    <p:extLst>
      <p:ext uri="{BB962C8B-B14F-4D97-AF65-F5344CB8AC3E}">
        <p14:creationId xmlns:p14="http://schemas.microsoft.com/office/powerpoint/2010/main" val="2554434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normAutofit fontScale="90000"/>
          </a:bodyPr>
          <a:lstStyle/>
          <a:p>
            <a:r>
              <a:rPr lang="sv-SE" b="1" dirty="0"/>
              <a:t>Var och en som organiserar eller deltager i tävling</a:t>
            </a:r>
          </a:p>
        </p:txBody>
      </p:sp>
      <p:sp>
        <p:nvSpPr>
          <p:cNvPr id="3" name="Platshållare för innehåll 2"/>
          <p:cNvSpPr>
            <a:spLocks noGrp="1"/>
          </p:cNvSpPr>
          <p:nvPr>
            <p:ph idx="4294967295"/>
          </p:nvPr>
        </p:nvSpPr>
        <p:spPr>
          <a:xfrm>
            <a:off x="0" y="1825625"/>
            <a:ext cx="10515600" cy="4351338"/>
          </a:xfrm>
        </p:spPr>
        <p:txBody>
          <a:bodyPr>
            <a:normAutofit/>
          </a:bodyPr>
          <a:lstStyle/>
          <a:p>
            <a:endParaRPr lang="sv-SE" sz="3600" dirty="0"/>
          </a:p>
          <a:p>
            <a:r>
              <a:rPr lang="sv-SE" sz="3600" dirty="0"/>
              <a:t>Ansvarar för att känna till gällande regler</a:t>
            </a:r>
          </a:p>
          <a:p>
            <a:pPr marL="0" indent="0">
              <a:buNone/>
            </a:pPr>
            <a:endParaRPr lang="sv-SE" sz="3600" dirty="0"/>
          </a:p>
          <a:p>
            <a:r>
              <a:rPr lang="sv-SE" sz="3600" dirty="0"/>
              <a:t>Förbinder sig att följa gällande regler</a:t>
            </a:r>
          </a:p>
          <a:p>
            <a:pPr marL="0" indent="0">
              <a:buNone/>
            </a:pPr>
            <a:endParaRPr lang="sv-SE" sz="3600" dirty="0"/>
          </a:p>
          <a:p>
            <a:r>
              <a:rPr lang="sv-SE" sz="3600" dirty="0"/>
              <a:t>Förstår att tävlandet sker på eget ansvar och egen risk</a:t>
            </a:r>
          </a:p>
          <a:p>
            <a:endParaRPr lang="sv-SE" sz="3600" dirty="0"/>
          </a:p>
          <a:p>
            <a:endParaRPr lang="sv-SE" sz="3600" dirty="0"/>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11</a:t>
            </a:fld>
            <a:endParaRPr lang="sv-SE">
              <a:solidFill>
                <a:prstClr val="black">
                  <a:tint val="75000"/>
                </a:prstClr>
              </a:solidFill>
            </a:endParaRPr>
          </a:p>
        </p:txBody>
      </p:sp>
    </p:spTree>
    <p:extLst>
      <p:ext uri="{BB962C8B-B14F-4D97-AF65-F5344CB8AC3E}">
        <p14:creationId xmlns:p14="http://schemas.microsoft.com/office/powerpoint/2010/main" val="356444453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dirty="0"/>
              <a:t>Protester</a:t>
            </a:r>
            <a:br>
              <a:rPr lang="sv-SE" dirty="0"/>
            </a:br>
            <a:r>
              <a:rPr lang="sv-SE" sz="3200" dirty="0"/>
              <a:t>Se regelboken RY 8.2 och G 15.2. Överklagan se G 15.3.</a:t>
            </a:r>
            <a:endParaRPr lang="sv-SE" dirty="0"/>
          </a:p>
        </p:txBody>
      </p:sp>
      <p:graphicFrame>
        <p:nvGraphicFramePr>
          <p:cNvPr id="4" name="Platshållare för innehåll 3"/>
          <p:cNvGraphicFramePr>
            <a:graphicFrameLocks noGrp="1"/>
          </p:cNvGraphicFramePr>
          <p:nvPr>
            <p:ph idx="4294967295"/>
            <p:extLst>
              <p:ext uri="{D42A27DB-BD31-4B8C-83A1-F6EECF244321}">
                <p14:modId xmlns:p14="http://schemas.microsoft.com/office/powerpoint/2010/main" val="1840092587"/>
              </p:ext>
            </p:extLst>
          </p:nvPr>
        </p:nvGraphicFramePr>
        <p:xfrm>
          <a:off x="97638" y="1918697"/>
          <a:ext cx="8864685" cy="4773705"/>
        </p:xfrm>
        <a:graphic>
          <a:graphicData uri="http://schemas.openxmlformats.org/drawingml/2006/table">
            <a:tbl>
              <a:tblPr firstRow="1" firstCol="1" bandRow="1">
                <a:tableStyleId>{5C22544A-7EE6-4342-B048-85BDC9FD1C3A}</a:tableStyleId>
              </a:tblPr>
              <a:tblGrid>
                <a:gridCol w="2254552">
                  <a:extLst>
                    <a:ext uri="{9D8B030D-6E8A-4147-A177-3AD203B41FA5}">
                      <a16:colId xmlns="" xmlns:a16="http://schemas.microsoft.com/office/drawing/2014/main" val="3094985350"/>
                    </a:ext>
                  </a:extLst>
                </a:gridCol>
                <a:gridCol w="6610133">
                  <a:extLst>
                    <a:ext uri="{9D8B030D-6E8A-4147-A177-3AD203B41FA5}">
                      <a16:colId xmlns="" xmlns:a16="http://schemas.microsoft.com/office/drawing/2014/main" val="2871894435"/>
                    </a:ext>
                  </a:extLst>
                </a:gridCol>
              </a:tblGrid>
              <a:tr h="299111">
                <a:tc>
                  <a:txBody>
                    <a:bodyPr/>
                    <a:lstStyle/>
                    <a:p>
                      <a:pPr algn="just">
                        <a:lnSpc>
                          <a:spcPct val="107000"/>
                        </a:lnSpc>
                        <a:spcAft>
                          <a:spcPts val="0"/>
                        </a:spcAft>
                      </a:pPr>
                      <a:r>
                        <a:rPr lang="sv-SE" sz="1400" dirty="0">
                          <a:effectLst/>
                        </a:rPr>
                        <a:t>Protest avseende </a:t>
                      </a:r>
                      <a:endParaRPr lang="sv-S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33020" marT="14605" marB="0"/>
                </a:tc>
                <a:tc>
                  <a:txBody>
                    <a:bodyPr/>
                    <a:lstStyle/>
                    <a:p>
                      <a:pPr>
                        <a:lnSpc>
                          <a:spcPct val="107000"/>
                        </a:lnSpc>
                        <a:spcAft>
                          <a:spcPts val="0"/>
                        </a:spcAft>
                      </a:pPr>
                      <a:r>
                        <a:rPr lang="sv-SE" sz="1400">
                          <a:effectLst/>
                        </a:rPr>
                        <a:t>Ingives senast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33020" marT="14605" marB="0"/>
                </a:tc>
                <a:extLst>
                  <a:ext uri="{0D108BD9-81ED-4DB2-BD59-A6C34878D82A}">
                    <a16:rowId xmlns="" xmlns:a16="http://schemas.microsoft.com/office/drawing/2014/main" val="3512097189"/>
                  </a:ext>
                </a:extLst>
              </a:tr>
              <a:tr h="615193">
                <a:tc>
                  <a:txBody>
                    <a:bodyPr/>
                    <a:lstStyle/>
                    <a:p>
                      <a:pPr>
                        <a:lnSpc>
                          <a:spcPct val="107000"/>
                        </a:lnSpc>
                        <a:spcAft>
                          <a:spcPts val="0"/>
                        </a:spcAft>
                      </a:pPr>
                      <a:r>
                        <a:rPr lang="sv-SE" sz="1400">
                          <a:effectLst/>
                        </a:rPr>
                        <a:t>Medtävlandes  behörighet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33020" marT="14605" marB="0"/>
                </a:tc>
                <a:tc>
                  <a:txBody>
                    <a:bodyPr/>
                    <a:lstStyle/>
                    <a:p>
                      <a:pPr>
                        <a:lnSpc>
                          <a:spcPct val="107000"/>
                        </a:lnSpc>
                        <a:spcAft>
                          <a:spcPts val="0"/>
                        </a:spcAft>
                      </a:pPr>
                      <a:r>
                        <a:rPr lang="sv-SE" sz="1400" dirty="0">
                          <a:effectLst/>
                        </a:rPr>
                        <a:t>En timme före första start i respektive klass. </a:t>
                      </a:r>
                      <a:endParaRPr lang="sv-S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33020" marT="14605" marB="0"/>
                </a:tc>
                <a:extLst>
                  <a:ext uri="{0D108BD9-81ED-4DB2-BD59-A6C34878D82A}">
                    <a16:rowId xmlns="" xmlns:a16="http://schemas.microsoft.com/office/drawing/2014/main" val="1706612097"/>
                  </a:ext>
                </a:extLst>
              </a:tr>
              <a:tr h="350841">
                <a:tc>
                  <a:txBody>
                    <a:bodyPr/>
                    <a:lstStyle/>
                    <a:p>
                      <a:pPr>
                        <a:lnSpc>
                          <a:spcPct val="107000"/>
                        </a:lnSpc>
                        <a:spcAft>
                          <a:spcPts val="0"/>
                        </a:spcAft>
                      </a:pPr>
                      <a:r>
                        <a:rPr lang="sv-SE" sz="1400">
                          <a:effectLst/>
                        </a:rPr>
                        <a:t>Startordning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33020" marT="14605" marB="0"/>
                </a:tc>
                <a:tc>
                  <a:txBody>
                    <a:bodyPr/>
                    <a:lstStyle/>
                    <a:p>
                      <a:pPr>
                        <a:lnSpc>
                          <a:spcPct val="107000"/>
                        </a:lnSpc>
                        <a:spcAft>
                          <a:spcPts val="0"/>
                        </a:spcAft>
                      </a:pPr>
                      <a:r>
                        <a:rPr lang="sv-SE" sz="1400">
                          <a:effectLst/>
                        </a:rPr>
                        <a:t>Senast vid besiktningens början.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33020" marT="14605" marB="0"/>
                </a:tc>
                <a:extLst>
                  <a:ext uri="{0D108BD9-81ED-4DB2-BD59-A6C34878D82A}">
                    <a16:rowId xmlns="" xmlns:a16="http://schemas.microsoft.com/office/drawing/2014/main" val="4233307020"/>
                  </a:ext>
                </a:extLst>
              </a:tr>
              <a:tr h="1128399">
                <a:tc>
                  <a:txBody>
                    <a:bodyPr/>
                    <a:lstStyle/>
                    <a:p>
                      <a:pPr algn="just">
                        <a:lnSpc>
                          <a:spcPct val="107000"/>
                        </a:lnSpc>
                        <a:spcAft>
                          <a:spcPts val="0"/>
                        </a:spcAft>
                      </a:pPr>
                      <a:r>
                        <a:rPr lang="sv-SE" sz="1400" dirty="0">
                          <a:effectLst/>
                        </a:rPr>
                        <a:t>Beslut av tekniker </a:t>
                      </a:r>
                      <a:endParaRPr lang="sv-S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33020" marT="14605" marB="0"/>
                </a:tc>
                <a:tc>
                  <a:txBody>
                    <a:bodyPr/>
                    <a:lstStyle/>
                    <a:p>
                      <a:pPr>
                        <a:lnSpc>
                          <a:spcPct val="107000"/>
                        </a:lnSpc>
                        <a:spcAft>
                          <a:spcPts val="0"/>
                        </a:spcAft>
                      </a:pPr>
                      <a:r>
                        <a:rPr lang="sv-SE" sz="1400">
                          <a:effectLst/>
                        </a:rPr>
                        <a:t>Omedelbart efter beslutet. </a:t>
                      </a:r>
                      <a:endParaRPr lang="sv-SE" sz="1100">
                        <a:effectLst/>
                      </a:endParaRPr>
                    </a:p>
                    <a:p>
                      <a:pPr>
                        <a:lnSpc>
                          <a:spcPct val="107000"/>
                        </a:lnSpc>
                        <a:spcAft>
                          <a:spcPts val="0"/>
                        </a:spcAft>
                      </a:pPr>
                      <a:r>
                        <a:rPr lang="sv-SE" sz="1400">
                          <a:effectLst/>
                        </a:rPr>
                        <a:t>Tekniske chefens beslut med stöd av provningsföreskriften (VVFS 2002:237) får inte ändras, se RY 8.7.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33020" marT="14605" marB="0"/>
                </a:tc>
                <a:extLst>
                  <a:ext uri="{0D108BD9-81ED-4DB2-BD59-A6C34878D82A}">
                    <a16:rowId xmlns="" xmlns:a16="http://schemas.microsoft.com/office/drawing/2014/main" val="1752507641"/>
                  </a:ext>
                </a:extLst>
              </a:tr>
              <a:tr h="885748">
                <a:tc>
                  <a:txBody>
                    <a:bodyPr/>
                    <a:lstStyle/>
                    <a:p>
                      <a:pPr marR="395605" algn="just">
                        <a:lnSpc>
                          <a:spcPct val="107000"/>
                        </a:lnSpc>
                        <a:spcAft>
                          <a:spcPts val="0"/>
                        </a:spcAft>
                      </a:pPr>
                      <a:r>
                        <a:rPr lang="sv-SE" sz="1400">
                          <a:effectLst/>
                        </a:rPr>
                        <a:t>Fel eller oegentlighet under tävling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33020" marT="14605" marB="0"/>
                </a:tc>
                <a:tc>
                  <a:txBody>
                    <a:bodyPr/>
                    <a:lstStyle/>
                    <a:p>
                      <a:pPr>
                        <a:lnSpc>
                          <a:spcPct val="107000"/>
                        </a:lnSpc>
                        <a:spcAft>
                          <a:spcPts val="0"/>
                        </a:spcAft>
                      </a:pPr>
                      <a:r>
                        <a:rPr lang="sv-SE" sz="1400">
                          <a:effectLst/>
                        </a:rPr>
                        <a:t>30 minuter efter det att sista bil har gått i mål.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33020" marT="14605" marB="0"/>
                </a:tc>
                <a:extLst>
                  <a:ext uri="{0D108BD9-81ED-4DB2-BD59-A6C34878D82A}">
                    <a16:rowId xmlns="" xmlns:a16="http://schemas.microsoft.com/office/drawing/2014/main" val="2346293697"/>
                  </a:ext>
                </a:extLst>
              </a:tr>
              <a:tr h="608665">
                <a:tc>
                  <a:txBody>
                    <a:bodyPr/>
                    <a:lstStyle/>
                    <a:p>
                      <a:pPr marR="201930">
                        <a:lnSpc>
                          <a:spcPct val="107000"/>
                        </a:lnSpc>
                        <a:spcAft>
                          <a:spcPts val="0"/>
                        </a:spcAft>
                      </a:pPr>
                      <a:r>
                        <a:rPr lang="sv-SE" sz="1400">
                          <a:effectLst/>
                        </a:rPr>
                        <a:t>Resultatlista  Se RY 8.16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33020" marT="14605" marB="0"/>
                </a:tc>
                <a:tc>
                  <a:txBody>
                    <a:bodyPr/>
                    <a:lstStyle/>
                    <a:p>
                      <a:pPr>
                        <a:lnSpc>
                          <a:spcPct val="107000"/>
                        </a:lnSpc>
                        <a:spcAft>
                          <a:spcPts val="0"/>
                        </a:spcAft>
                      </a:pPr>
                      <a:r>
                        <a:rPr lang="sv-SE" sz="1400">
                          <a:effectLst/>
                        </a:rPr>
                        <a:t>30 minuter efter offentliggörandet.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33020" marT="14605" marB="0"/>
                </a:tc>
                <a:extLst>
                  <a:ext uri="{0D108BD9-81ED-4DB2-BD59-A6C34878D82A}">
                    <a16:rowId xmlns="" xmlns:a16="http://schemas.microsoft.com/office/drawing/2014/main" val="1476395795"/>
                  </a:ext>
                </a:extLst>
              </a:tr>
              <a:tr h="885748">
                <a:tc>
                  <a:txBody>
                    <a:bodyPr/>
                    <a:lstStyle/>
                    <a:p>
                      <a:pPr>
                        <a:lnSpc>
                          <a:spcPct val="107000"/>
                        </a:lnSpc>
                        <a:spcAft>
                          <a:spcPts val="0"/>
                        </a:spcAft>
                      </a:pPr>
                      <a:r>
                        <a:rPr lang="sv-SE" sz="1400">
                          <a:effectLst/>
                        </a:rPr>
                        <a:t>Bils behörighet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33020" marT="14605" marB="0"/>
                </a:tc>
                <a:tc>
                  <a:txBody>
                    <a:bodyPr/>
                    <a:lstStyle/>
                    <a:p>
                      <a:pPr>
                        <a:lnSpc>
                          <a:spcPct val="107000"/>
                        </a:lnSpc>
                        <a:spcAft>
                          <a:spcPts val="0"/>
                        </a:spcAft>
                      </a:pPr>
                      <a:r>
                        <a:rPr lang="sv-SE" sz="1400" dirty="0">
                          <a:effectLst/>
                        </a:rPr>
                        <a:t>30 minuter efter det sista bil i respektive klass gått i mål.  Vid mästerskapstävlingar (SM/JSM) 30 minuter efter det sista bil gått i mål. </a:t>
                      </a:r>
                      <a:endParaRPr lang="sv-S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33020" marT="14605" marB="0"/>
                </a:tc>
                <a:extLst>
                  <a:ext uri="{0D108BD9-81ED-4DB2-BD59-A6C34878D82A}">
                    <a16:rowId xmlns="" xmlns:a16="http://schemas.microsoft.com/office/drawing/2014/main" val="960375030"/>
                  </a:ext>
                </a:extLst>
              </a:tr>
            </a:tbl>
          </a:graphicData>
        </a:graphic>
      </p:graphicFrame>
      <p:sp>
        <p:nvSpPr>
          <p:cNvPr id="5" name="Rectangle 1"/>
          <p:cNvSpPr>
            <a:spLocks noChangeArrowheads="1"/>
          </p:cNvSpPr>
          <p:nvPr/>
        </p:nvSpPr>
        <p:spPr bwMode="auto">
          <a:xfrm>
            <a:off x="-2304027" y="137116"/>
            <a:ext cx="1819563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3" name="Platshållare för bildnummer 2"/>
          <p:cNvSpPr>
            <a:spLocks noGrp="1"/>
          </p:cNvSpPr>
          <p:nvPr>
            <p:ph type="sldNum" sz="quarter" idx="12"/>
          </p:nvPr>
        </p:nvSpPr>
        <p:spPr/>
        <p:txBody>
          <a:bodyPr/>
          <a:lstStyle/>
          <a:p>
            <a:fld id="{E9B0AADB-0E5C-4E0B-8493-D07C1A1DF98D}" type="slidenum">
              <a:rPr lang="sv-SE" smtClean="0">
                <a:solidFill>
                  <a:prstClr val="black">
                    <a:tint val="75000"/>
                  </a:prstClr>
                </a:solidFill>
              </a:rPr>
              <a:pPr/>
              <a:t>110</a:t>
            </a:fld>
            <a:endParaRPr lang="sv-SE">
              <a:solidFill>
                <a:prstClr val="black">
                  <a:tint val="75000"/>
                </a:prstClr>
              </a:solidFill>
            </a:endParaRPr>
          </a:p>
        </p:txBody>
      </p:sp>
    </p:spTree>
    <p:extLst>
      <p:ext uri="{BB962C8B-B14F-4D97-AF65-F5344CB8AC3E}">
        <p14:creationId xmlns:p14="http://schemas.microsoft.com/office/powerpoint/2010/main" val="37206065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dirty="0"/>
              <a:t>Noter</a:t>
            </a:r>
            <a:br>
              <a:rPr lang="sv-SE" dirty="0"/>
            </a:br>
            <a:r>
              <a:rPr lang="sv-SE" sz="3200" dirty="0"/>
              <a:t>Arrangörsnoter för specialsträcka/rally</a:t>
            </a:r>
            <a:endParaRPr lang="sv-SE" dirty="0"/>
          </a:p>
        </p:txBody>
      </p:sp>
      <p:sp>
        <p:nvSpPr>
          <p:cNvPr id="3" name="Platshållare för innehåll 2"/>
          <p:cNvSpPr>
            <a:spLocks noGrp="1"/>
          </p:cNvSpPr>
          <p:nvPr>
            <p:ph idx="4294967295"/>
          </p:nvPr>
        </p:nvSpPr>
        <p:spPr>
          <a:xfrm>
            <a:off x="0" y="1825625"/>
            <a:ext cx="10515600" cy="4351338"/>
          </a:xfrm>
        </p:spPr>
        <p:txBody>
          <a:bodyPr>
            <a:normAutofit fontScale="85000" lnSpcReduction="10000"/>
          </a:bodyPr>
          <a:lstStyle/>
          <a:p>
            <a:pPr marL="0" indent="0">
              <a:buNone/>
            </a:pPr>
            <a:r>
              <a:rPr lang="sv-SE" dirty="0"/>
              <a:t>Om man ska använda arrangörsnoter i tävling krävs att både förare och kartläsare har </a:t>
            </a:r>
            <a:r>
              <a:rPr lang="sv-SE" dirty="0" err="1"/>
              <a:t>Co-Driver</a:t>
            </a:r>
            <a:r>
              <a:rPr lang="sv-SE" dirty="0"/>
              <a:t> licens, denna får man genom att genomgå en särskild notläsarutbildning och deltagit i minst 5 </a:t>
            </a:r>
            <a:r>
              <a:rPr lang="sv-SE" dirty="0" err="1"/>
              <a:t>st</a:t>
            </a:r>
            <a:r>
              <a:rPr lang="sv-SE" dirty="0"/>
              <a:t> rallytävlingar.</a:t>
            </a:r>
          </a:p>
          <a:p>
            <a:pPr marL="0" indent="0">
              <a:buNone/>
            </a:pPr>
            <a:r>
              <a:rPr lang="sv-SE" dirty="0"/>
              <a:t>Vid tävlingar i Sverige använder vi oss av 2 </a:t>
            </a:r>
            <a:r>
              <a:rPr lang="sv-SE" dirty="0" err="1"/>
              <a:t>st</a:t>
            </a:r>
            <a:r>
              <a:rPr lang="sv-SE" dirty="0"/>
              <a:t> officiella notsystem ett beskrivande system och ett </a:t>
            </a:r>
            <a:r>
              <a:rPr lang="sv-SE" dirty="0" err="1"/>
              <a:t>siffer</a:t>
            </a:r>
            <a:r>
              <a:rPr lang="sv-SE" dirty="0"/>
              <a:t> system. </a:t>
            </a:r>
          </a:p>
          <a:p>
            <a:pPr marL="0" indent="0">
              <a:buNone/>
            </a:pPr>
            <a:r>
              <a:rPr lang="sv-SE" dirty="0"/>
              <a:t>Överstrykningspenna får användas för att förtydliga text, dock får man inte göra ändringar eller strykningar över eller under befintliga notrader.</a:t>
            </a:r>
          </a:p>
          <a:p>
            <a:pPr marL="0" indent="0">
              <a:buNone/>
            </a:pPr>
            <a:r>
              <a:rPr lang="sv-SE" dirty="0"/>
              <a:t>Ändring av arrangörsnoter får dock göras när tävlingen tillåter genomkörning av sträckor eller sträckan körs mer än en gång.</a:t>
            </a: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111</a:t>
            </a:fld>
            <a:endParaRPr lang="sv-SE">
              <a:solidFill>
                <a:prstClr val="black">
                  <a:tint val="75000"/>
                </a:prstClr>
              </a:solidFill>
            </a:endParaRPr>
          </a:p>
        </p:txBody>
      </p:sp>
    </p:spTree>
    <p:extLst>
      <p:ext uri="{BB962C8B-B14F-4D97-AF65-F5344CB8AC3E}">
        <p14:creationId xmlns:p14="http://schemas.microsoft.com/office/powerpoint/2010/main" val="18043902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dirty="0"/>
              <a:t>Noter</a:t>
            </a:r>
            <a:br>
              <a:rPr lang="sv-SE" dirty="0"/>
            </a:br>
            <a:r>
              <a:rPr lang="sv-SE" sz="3200" dirty="0"/>
              <a:t>Teckenförklaring</a:t>
            </a:r>
            <a:endParaRPr lang="sv-SE" dirty="0"/>
          </a:p>
        </p:txBody>
      </p:sp>
      <p:graphicFrame>
        <p:nvGraphicFramePr>
          <p:cNvPr id="4" name="Platshållare för innehåll 3"/>
          <p:cNvGraphicFramePr>
            <a:graphicFrameLocks noGrp="1"/>
          </p:cNvGraphicFramePr>
          <p:nvPr>
            <p:ph idx="4294967295"/>
            <p:extLst>
              <p:ext uri="{D42A27DB-BD31-4B8C-83A1-F6EECF244321}">
                <p14:modId xmlns:p14="http://schemas.microsoft.com/office/powerpoint/2010/main" val="2955374367"/>
              </p:ext>
            </p:extLst>
          </p:nvPr>
        </p:nvGraphicFramePr>
        <p:xfrm>
          <a:off x="347320" y="1756591"/>
          <a:ext cx="7132320" cy="4932182"/>
        </p:xfrm>
        <a:graphic>
          <a:graphicData uri="http://schemas.openxmlformats.org/drawingml/2006/table">
            <a:tbl>
              <a:tblPr firstRow="1" firstCol="1" bandRow="1">
                <a:tableStyleId>{5C22544A-7EE6-4342-B048-85BDC9FD1C3A}</a:tableStyleId>
              </a:tblPr>
              <a:tblGrid>
                <a:gridCol w="1561220">
                  <a:extLst>
                    <a:ext uri="{9D8B030D-6E8A-4147-A177-3AD203B41FA5}">
                      <a16:colId xmlns="" xmlns:a16="http://schemas.microsoft.com/office/drawing/2014/main" val="1054892777"/>
                    </a:ext>
                  </a:extLst>
                </a:gridCol>
                <a:gridCol w="1508718">
                  <a:extLst>
                    <a:ext uri="{9D8B030D-6E8A-4147-A177-3AD203B41FA5}">
                      <a16:colId xmlns="" xmlns:a16="http://schemas.microsoft.com/office/drawing/2014/main" val="1874309742"/>
                    </a:ext>
                  </a:extLst>
                </a:gridCol>
                <a:gridCol w="1508718">
                  <a:extLst>
                    <a:ext uri="{9D8B030D-6E8A-4147-A177-3AD203B41FA5}">
                      <a16:colId xmlns="" xmlns:a16="http://schemas.microsoft.com/office/drawing/2014/main" val="2076925626"/>
                    </a:ext>
                  </a:extLst>
                </a:gridCol>
                <a:gridCol w="1508718">
                  <a:extLst>
                    <a:ext uri="{9D8B030D-6E8A-4147-A177-3AD203B41FA5}">
                      <a16:colId xmlns="" xmlns:a16="http://schemas.microsoft.com/office/drawing/2014/main" val="2567784627"/>
                    </a:ext>
                  </a:extLst>
                </a:gridCol>
                <a:gridCol w="1044946">
                  <a:extLst>
                    <a:ext uri="{9D8B030D-6E8A-4147-A177-3AD203B41FA5}">
                      <a16:colId xmlns="" xmlns:a16="http://schemas.microsoft.com/office/drawing/2014/main" val="1915854964"/>
                    </a:ext>
                  </a:extLst>
                </a:gridCol>
              </a:tblGrid>
              <a:tr h="643492">
                <a:tc>
                  <a:txBody>
                    <a:bodyPr/>
                    <a:lstStyle/>
                    <a:p>
                      <a:pPr>
                        <a:lnSpc>
                          <a:spcPct val="107000"/>
                        </a:lnSpc>
                        <a:spcAft>
                          <a:spcPts val="0"/>
                        </a:spcAft>
                      </a:pPr>
                      <a:r>
                        <a:rPr lang="sv-SE" sz="1100" dirty="0">
                          <a:effectLst/>
                        </a:rPr>
                        <a:t>Benämning </a:t>
                      </a:r>
                      <a:endParaRPr lang="sv-S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dirty="0">
                          <a:effectLst/>
                        </a:rPr>
                        <a:t>Beskrivande </a:t>
                      </a:r>
                    </a:p>
                    <a:p>
                      <a:pPr>
                        <a:lnSpc>
                          <a:spcPct val="107000"/>
                        </a:lnSpc>
                        <a:spcAft>
                          <a:spcPts val="0"/>
                        </a:spcAft>
                      </a:pPr>
                      <a:r>
                        <a:rPr lang="sv-SE" sz="1100" dirty="0">
                          <a:effectLst/>
                        </a:rPr>
                        <a:t>System </a:t>
                      </a:r>
                    </a:p>
                    <a:p>
                      <a:pPr marL="64135" algn="ctr">
                        <a:lnSpc>
                          <a:spcPct val="107000"/>
                        </a:lnSpc>
                        <a:spcAft>
                          <a:spcPts val="0"/>
                        </a:spcAft>
                      </a:pPr>
                      <a:r>
                        <a:rPr lang="sv-SE" sz="1100" dirty="0">
                          <a:effectLst/>
                        </a:rPr>
                        <a:t> </a:t>
                      </a:r>
                      <a:endParaRPr lang="sv-S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Siffersystem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extLst>
                  <a:ext uri="{0D108BD9-81ED-4DB2-BD59-A6C34878D82A}">
                    <a16:rowId xmlns="" xmlns:a16="http://schemas.microsoft.com/office/drawing/2014/main" val="1345096126"/>
                  </a:ext>
                </a:extLst>
              </a:tr>
              <a:tr h="428869">
                <a:tc>
                  <a:txBody>
                    <a:bodyPr/>
                    <a:lstStyle/>
                    <a:p>
                      <a:pPr>
                        <a:lnSpc>
                          <a:spcPct val="107000"/>
                        </a:lnSpc>
                        <a:spcAft>
                          <a:spcPts val="0"/>
                        </a:spcAft>
                      </a:pPr>
                      <a:r>
                        <a:rPr lang="sv-SE" sz="1100">
                          <a:effectLst/>
                        </a:rPr>
                        <a:t>Full  </a:t>
                      </a:r>
                    </a:p>
                    <a:p>
                      <a:pP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FV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FH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V6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H6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extLst>
                  <a:ext uri="{0D108BD9-81ED-4DB2-BD59-A6C34878D82A}">
                    <a16:rowId xmlns="" xmlns:a16="http://schemas.microsoft.com/office/drawing/2014/main" val="3906871120"/>
                  </a:ext>
                </a:extLst>
              </a:tr>
              <a:tr h="428869">
                <a:tc>
                  <a:txBody>
                    <a:bodyPr/>
                    <a:lstStyle/>
                    <a:p>
                      <a:pPr>
                        <a:lnSpc>
                          <a:spcPct val="107000"/>
                        </a:lnSpc>
                        <a:spcAft>
                          <a:spcPts val="0"/>
                        </a:spcAft>
                      </a:pPr>
                      <a:r>
                        <a:rPr lang="sv-SE" sz="1100">
                          <a:effectLst/>
                        </a:rPr>
                        <a:t>Svag  </a:t>
                      </a:r>
                    </a:p>
                    <a:p>
                      <a:pP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SV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SH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V5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H5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extLst>
                  <a:ext uri="{0D108BD9-81ED-4DB2-BD59-A6C34878D82A}">
                    <a16:rowId xmlns="" xmlns:a16="http://schemas.microsoft.com/office/drawing/2014/main" val="2635371534"/>
                  </a:ext>
                </a:extLst>
              </a:tr>
              <a:tr h="428869">
                <a:tc>
                  <a:txBody>
                    <a:bodyPr/>
                    <a:lstStyle/>
                    <a:p>
                      <a:pPr>
                        <a:lnSpc>
                          <a:spcPct val="107000"/>
                        </a:lnSpc>
                        <a:spcAft>
                          <a:spcPts val="0"/>
                        </a:spcAft>
                      </a:pPr>
                      <a:r>
                        <a:rPr lang="sv-SE" sz="1100">
                          <a:effectLst/>
                        </a:rPr>
                        <a:t>Medium  </a:t>
                      </a:r>
                    </a:p>
                    <a:p>
                      <a:pP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MV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MH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V4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H4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extLst>
                  <a:ext uri="{0D108BD9-81ED-4DB2-BD59-A6C34878D82A}">
                    <a16:rowId xmlns="" xmlns:a16="http://schemas.microsoft.com/office/drawing/2014/main" val="3579159392"/>
                  </a:ext>
                </a:extLst>
              </a:tr>
              <a:tr h="428869">
                <a:tc>
                  <a:txBody>
                    <a:bodyPr/>
                    <a:lstStyle/>
                    <a:p>
                      <a:pPr>
                        <a:lnSpc>
                          <a:spcPct val="107000"/>
                        </a:lnSpc>
                        <a:spcAft>
                          <a:spcPts val="0"/>
                        </a:spcAft>
                      </a:pPr>
                      <a:r>
                        <a:rPr lang="sv-SE" sz="1100">
                          <a:effectLst/>
                        </a:rPr>
                        <a:t>Tvär  </a:t>
                      </a:r>
                    </a:p>
                    <a:p>
                      <a:pP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TV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TH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V3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H3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extLst>
                  <a:ext uri="{0D108BD9-81ED-4DB2-BD59-A6C34878D82A}">
                    <a16:rowId xmlns="" xmlns:a16="http://schemas.microsoft.com/office/drawing/2014/main" val="1216053592"/>
                  </a:ext>
                </a:extLst>
              </a:tr>
              <a:tr h="428869">
                <a:tc>
                  <a:txBody>
                    <a:bodyPr/>
                    <a:lstStyle/>
                    <a:p>
                      <a:pPr>
                        <a:lnSpc>
                          <a:spcPct val="107000"/>
                        </a:lnSpc>
                        <a:spcAft>
                          <a:spcPts val="0"/>
                        </a:spcAft>
                      </a:pPr>
                      <a:r>
                        <a:rPr lang="sv-SE" sz="1100">
                          <a:effectLst/>
                        </a:rPr>
                        <a:t>K (90 grader med  Radie)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KV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KH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V2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H2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extLst>
                  <a:ext uri="{0D108BD9-81ED-4DB2-BD59-A6C34878D82A}">
                    <a16:rowId xmlns="" xmlns:a16="http://schemas.microsoft.com/office/drawing/2014/main" val="1278227430"/>
                  </a:ext>
                </a:extLst>
              </a:tr>
              <a:tr h="428869">
                <a:tc>
                  <a:txBody>
                    <a:bodyPr/>
                    <a:lstStyle/>
                    <a:p>
                      <a:pPr>
                        <a:lnSpc>
                          <a:spcPct val="107000"/>
                        </a:lnSpc>
                        <a:spcAft>
                          <a:spcPts val="0"/>
                        </a:spcAft>
                      </a:pPr>
                      <a:r>
                        <a:rPr lang="sv-SE" sz="1100">
                          <a:effectLst/>
                        </a:rPr>
                        <a:t>Öppen Vinkel </a:t>
                      </a:r>
                    </a:p>
                    <a:p>
                      <a:pP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ÖVIV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ÖVIH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ÖV1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ÖH1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extLst>
                  <a:ext uri="{0D108BD9-81ED-4DB2-BD59-A6C34878D82A}">
                    <a16:rowId xmlns="" xmlns:a16="http://schemas.microsoft.com/office/drawing/2014/main" val="2804278390"/>
                  </a:ext>
                </a:extLst>
              </a:tr>
              <a:tr h="428869">
                <a:tc>
                  <a:txBody>
                    <a:bodyPr/>
                    <a:lstStyle/>
                    <a:p>
                      <a:pPr>
                        <a:lnSpc>
                          <a:spcPct val="107000"/>
                        </a:lnSpc>
                        <a:spcAft>
                          <a:spcPts val="0"/>
                        </a:spcAft>
                      </a:pPr>
                      <a:r>
                        <a:rPr lang="sv-SE" sz="1100">
                          <a:effectLst/>
                        </a:rPr>
                        <a:t>Vinkel (som K men  Utan radie)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ViV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ViH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V1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H1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extLst>
                  <a:ext uri="{0D108BD9-81ED-4DB2-BD59-A6C34878D82A}">
                    <a16:rowId xmlns="" xmlns:a16="http://schemas.microsoft.com/office/drawing/2014/main" val="1129834575"/>
                  </a:ext>
                </a:extLst>
              </a:tr>
              <a:tr h="428869">
                <a:tc>
                  <a:txBody>
                    <a:bodyPr/>
                    <a:lstStyle/>
                    <a:p>
                      <a:pPr>
                        <a:lnSpc>
                          <a:spcPct val="107000"/>
                        </a:lnSpc>
                        <a:spcAft>
                          <a:spcPts val="0"/>
                        </a:spcAft>
                      </a:pPr>
                      <a:r>
                        <a:rPr lang="sv-SE" sz="1100">
                          <a:effectLst/>
                        </a:rPr>
                        <a:t>Öppen Hårnål  </a:t>
                      </a:r>
                    </a:p>
                    <a:p>
                      <a:pP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ÖHNV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ÖHNH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ÖHNV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ÖHNH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extLst>
                  <a:ext uri="{0D108BD9-81ED-4DB2-BD59-A6C34878D82A}">
                    <a16:rowId xmlns="" xmlns:a16="http://schemas.microsoft.com/office/drawing/2014/main" val="2991994065"/>
                  </a:ext>
                </a:extLst>
              </a:tr>
              <a:tr h="428869">
                <a:tc>
                  <a:txBody>
                    <a:bodyPr/>
                    <a:lstStyle/>
                    <a:p>
                      <a:pPr>
                        <a:lnSpc>
                          <a:spcPct val="107000"/>
                        </a:lnSpc>
                        <a:spcAft>
                          <a:spcPts val="0"/>
                        </a:spcAft>
                      </a:pPr>
                      <a:r>
                        <a:rPr lang="sv-SE" sz="1100">
                          <a:effectLst/>
                        </a:rPr>
                        <a:t>Hårnål  </a:t>
                      </a:r>
                    </a:p>
                    <a:p>
                      <a:pP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HNV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HNH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HNV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HNH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extLst>
                  <a:ext uri="{0D108BD9-81ED-4DB2-BD59-A6C34878D82A}">
                    <a16:rowId xmlns="" xmlns:a16="http://schemas.microsoft.com/office/drawing/2014/main" val="1936148650"/>
                  </a:ext>
                </a:extLst>
              </a:tr>
              <a:tr h="428869">
                <a:tc>
                  <a:txBody>
                    <a:bodyPr/>
                    <a:lstStyle/>
                    <a:p>
                      <a:pPr>
                        <a:lnSpc>
                          <a:spcPct val="107000"/>
                        </a:lnSpc>
                        <a:spcAft>
                          <a:spcPts val="0"/>
                        </a:spcAft>
                      </a:pPr>
                      <a:r>
                        <a:rPr lang="sv-SE" sz="1100">
                          <a:effectLst/>
                        </a:rPr>
                        <a:t>Tvär Hårnål  </a:t>
                      </a:r>
                    </a:p>
                    <a:p>
                      <a:pP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THNV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THNH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a:effectLst/>
                        </a:rPr>
                        <a:t>THNV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tc>
                  <a:txBody>
                    <a:bodyPr/>
                    <a:lstStyle/>
                    <a:p>
                      <a:pPr>
                        <a:lnSpc>
                          <a:spcPct val="107000"/>
                        </a:lnSpc>
                        <a:spcAft>
                          <a:spcPts val="0"/>
                        </a:spcAft>
                      </a:pPr>
                      <a:r>
                        <a:rPr lang="sv-SE" sz="1100" dirty="0" smtClean="0">
                          <a:effectLst/>
                        </a:rPr>
                        <a:t>THNH </a:t>
                      </a:r>
                      <a:endParaRPr lang="sv-S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73025" marT="7620" marB="0"/>
                </a:tc>
                <a:extLst>
                  <a:ext uri="{0D108BD9-81ED-4DB2-BD59-A6C34878D82A}">
                    <a16:rowId xmlns="" xmlns:a16="http://schemas.microsoft.com/office/drawing/2014/main" val="2630591345"/>
                  </a:ext>
                </a:extLst>
              </a:tr>
            </a:tbl>
          </a:graphicData>
        </a:graphic>
      </p:graphicFrame>
      <p:sp>
        <p:nvSpPr>
          <p:cNvPr id="3" name="Platshållare för bildnummer 2"/>
          <p:cNvSpPr>
            <a:spLocks noGrp="1"/>
          </p:cNvSpPr>
          <p:nvPr>
            <p:ph type="sldNum" sz="quarter" idx="12"/>
          </p:nvPr>
        </p:nvSpPr>
        <p:spPr/>
        <p:txBody>
          <a:bodyPr/>
          <a:lstStyle/>
          <a:p>
            <a:fld id="{E9B0AADB-0E5C-4E0B-8493-D07C1A1DF98D}" type="slidenum">
              <a:rPr lang="sv-SE" smtClean="0">
                <a:solidFill>
                  <a:prstClr val="black">
                    <a:tint val="75000"/>
                  </a:prstClr>
                </a:solidFill>
              </a:rPr>
              <a:pPr/>
              <a:t>112</a:t>
            </a:fld>
            <a:endParaRPr lang="sv-SE">
              <a:solidFill>
                <a:prstClr val="black">
                  <a:tint val="75000"/>
                </a:prstClr>
              </a:solidFill>
            </a:endParaRPr>
          </a:p>
        </p:txBody>
      </p:sp>
    </p:spTree>
    <p:extLst>
      <p:ext uri="{BB962C8B-B14F-4D97-AF65-F5344CB8AC3E}">
        <p14:creationId xmlns:p14="http://schemas.microsoft.com/office/powerpoint/2010/main" val="40488566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dirty="0"/>
              <a:t>Noter</a:t>
            </a:r>
            <a:br>
              <a:rPr lang="sv-SE" dirty="0"/>
            </a:br>
            <a:r>
              <a:rPr lang="sv-SE" sz="3200" dirty="0"/>
              <a:t>Teckenförklaring</a:t>
            </a:r>
            <a:endParaRPr lang="sv-SE" dirty="0"/>
          </a:p>
        </p:txBody>
      </p:sp>
      <p:graphicFrame>
        <p:nvGraphicFramePr>
          <p:cNvPr id="4" name="Platshållare för innehåll 3"/>
          <p:cNvGraphicFramePr>
            <a:graphicFrameLocks noGrp="1"/>
          </p:cNvGraphicFramePr>
          <p:nvPr>
            <p:ph idx="4294967295"/>
            <p:extLst>
              <p:ext uri="{D42A27DB-BD31-4B8C-83A1-F6EECF244321}">
                <p14:modId xmlns:p14="http://schemas.microsoft.com/office/powerpoint/2010/main" val="2727354078"/>
              </p:ext>
            </p:extLst>
          </p:nvPr>
        </p:nvGraphicFramePr>
        <p:xfrm>
          <a:off x="315563" y="1782967"/>
          <a:ext cx="6884126" cy="4919109"/>
        </p:xfrm>
        <a:graphic>
          <a:graphicData uri="http://schemas.openxmlformats.org/drawingml/2006/table">
            <a:tbl>
              <a:tblPr firstRow="1" firstCol="1" bandRow="1">
                <a:tableStyleId>{5C22544A-7EE6-4342-B048-85BDC9FD1C3A}</a:tableStyleId>
              </a:tblPr>
              <a:tblGrid>
                <a:gridCol w="1981943">
                  <a:extLst>
                    <a:ext uri="{9D8B030D-6E8A-4147-A177-3AD203B41FA5}">
                      <a16:colId xmlns="" xmlns:a16="http://schemas.microsoft.com/office/drawing/2014/main" val="552322561"/>
                    </a:ext>
                  </a:extLst>
                </a:gridCol>
                <a:gridCol w="818128">
                  <a:extLst>
                    <a:ext uri="{9D8B030D-6E8A-4147-A177-3AD203B41FA5}">
                      <a16:colId xmlns="" xmlns:a16="http://schemas.microsoft.com/office/drawing/2014/main" val="3535483359"/>
                    </a:ext>
                  </a:extLst>
                </a:gridCol>
                <a:gridCol w="4084055">
                  <a:extLst>
                    <a:ext uri="{9D8B030D-6E8A-4147-A177-3AD203B41FA5}">
                      <a16:colId xmlns="" xmlns:a16="http://schemas.microsoft.com/office/drawing/2014/main" val="2790557179"/>
                    </a:ext>
                  </a:extLst>
                </a:gridCol>
              </a:tblGrid>
              <a:tr h="302181">
                <a:tc>
                  <a:txBody>
                    <a:bodyPr/>
                    <a:lstStyle/>
                    <a:p>
                      <a:pPr>
                        <a:lnSpc>
                          <a:spcPct val="107000"/>
                        </a:lnSpc>
                        <a:spcAft>
                          <a:spcPts val="0"/>
                        </a:spcAft>
                      </a:pPr>
                      <a:r>
                        <a:rPr lang="sv-SE" sz="1400" dirty="0">
                          <a:effectLst/>
                        </a:rPr>
                        <a:t>Förkortningar </a:t>
                      </a:r>
                      <a:endParaRPr lang="sv-S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marL="177165" algn="ctr">
                        <a:lnSpc>
                          <a:spcPct val="107000"/>
                        </a:lnSpc>
                        <a:spcAft>
                          <a:spcPts val="0"/>
                        </a:spcAft>
                      </a:pPr>
                      <a:r>
                        <a:rPr lang="sv-SE" sz="14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a:lnSpc>
                          <a:spcPct val="107000"/>
                        </a:lnSpc>
                        <a:spcAft>
                          <a:spcPts val="0"/>
                        </a:spcAft>
                      </a:pPr>
                      <a:r>
                        <a:rPr lang="sv-SE" sz="1400">
                          <a:effectLst/>
                        </a:rPr>
                        <a:t>Betydelse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extLst>
                  <a:ext uri="{0D108BD9-81ED-4DB2-BD59-A6C34878D82A}">
                    <a16:rowId xmlns="" xmlns:a16="http://schemas.microsoft.com/office/drawing/2014/main" val="291816145"/>
                  </a:ext>
                </a:extLst>
              </a:tr>
              <a:tr h="239637">
                <a:tc>
                  <a:txBody>
                    <a:bodyPr/>
                    <a:lstStyle/>
                    <a:p>
                      <a:pP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marL="177165" algn="ct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a:lnSpc>
                          <a:spcPct val="107000"/>
                        </a:lnSpc>
                        <a:spcAft>
                          <a:spcPts val="0"/>
                        </a:spcAft>
                      </a:pPr>
                      <a:r>
                        <a:rPr lang="sv-SE" sz="1100">
                          <a:effectLst/>
                        </a:rPr>
                        <a:t>Plus (svagare sväng)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extLst>
                  <a:ext uri="{0D108BD9-81ED-4DB2-BD59-A6C34878D82A}">
                    <a16:rowId xmlns="" xmlns:a16="http://schemas.microsoft.com/office/drawing/2014/main" val="2004393529"/>
                  </a:ext>
                </a:extLst>
              </a:tr>
              <a:tr h="239637">
                <a:tc>
                  <a:txBody>
                    <a:bodyPr/>
                    <a:lstStyle/>
                    <a:p>
                      <a:pPr>
                        <a:lnSpc>
                          <a:spcPct val="107000"/>
                        </a:lnSpc>
                        <a:spcAft>
                          <a:spcPts val="0"/>
                        </a:spcAft>
                      </a:pPr>
                      <a:r>
                        <a:rPr lang="sv-SE" sz="1100" dirty="0">
                          <a:effectLst/>
                        </a:rPr>
                        <a:t>- </a:t>
                      </a:r>
                      <a:endParaRPr lang="sv-S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marL="177165" algn="ct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a:lnSpc>
                          <a:spcPct val="107000"/>
                        </a:lnSpc>
                        <a:spcAft>
                          <a:spcPts val="0"/>
                        </a:spcAft>
                      </a:pPr>
                      <a:r>
                        <a:rPr lang="sv-SE" sz="1100">
                          <a:effectLst/>
                        </a:rPr>
                        <a:t>Minus (skarpare sväng)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extLst>
                  <a:ext uri="{0D108BD9-81ED-4DB2-BD59-A6C34878D82A}">
                    <a16:rowId xmlns="" xmlns:a16="http://schemas.microsoft.com/office/drawing/2014/main" val="1126532159"/>
                  </a:ext>
                </a:extLst>
              </a:tr>
              <a:tr h="479701">
                <a:tc>
                  <a:txBody>
                    <a:bodyPr/>
                    <a:lstStyle/>
                    <a:p>
                      <a:pPr>
                        <a:lnSpc>
                          <a:spcPct val="107000"/>
                        </a:lnSpc>
                        <a:spcAft>
                          <a:spcPts val="0"/>
                        </a:spcAft>
                      </a:pPr>
                      <a:r>
                        <a:rPr lang="sv-SE" sz="1100">
                          <a:effectLst/>
                        </a:rPr>
                        <a:t>Kort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marL="177165" algn="ct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marR="548005">
                        <a:lnSpc>
                          <a:spcPct val="107000"/>
                        </a:lnSpc>
                        <a:spcAft>
                          <a:spcPts val="0"/>
                        </a:spcAft>
                      </a:pPr>
                      <a:r>
                        <a:rPr lang="sv-SE" sz="1100">
                          <a:effectLst/>
                        </a:rPr>
                        <a:t>Kort sväng som med samma radie Som en normal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extLst>
                  <a:ext uri="{0D108BD9-81ED-4DB2-BD59-A6C34878D82A}">
                    <a16:rowId xmlns="" xmlns:a16="http://schemas.microsoft.com/office/drawing/2014/main" val="969595924"/>
                  </a:ext>
                </a:extLst>
              </a:tr>
              <a:tr h="239637">
                <a:tc>
                  <a:txBody>
                    <a:bodyPr/>
                    <a:lstStyle/>
                    <a:p>
                      <a:pPr>
                        <a:lnSpc>
                          <a:spcPct val="107000"/>
                        </a:lnSpc>
                        <a:spcAft>
                          <a:spcPts val="0"/>
                        </a:spcAft>
                      </a:pPr>
                      <a:r>
                        <a:rPr lang="sv-SE" sz="1100">
                          <a:effectLst/>
                        </a:rPr>
                        <a:t>½Lg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marL="177165" algn="ct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a:lnSpc>
                          <a:spcPct val="107000"/>
                        </a:lnSpc>
                        <a:spcAft>
                          <a:spcPts val="0"/>
                        </a:spcAft>
                      </a:pPr>
                      <a:r>
                        <a:rPr lang="sv-SE" sz="1100">
                          <a:effectLst/>
                        </a:rPr>
                        <a:t>Halvlång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extLst>
                  <a:ext uri="{0D108BD9-81ED-4DB2-BD59-A6C34878D82A}">
                    <a16:rowId xmlns="" xmlns:a16="http://schemas.microsoft.com/office/drawing/2014/main" val="3317160780"/>
                  </a:ext>
                </a:extLst>
              </a:tr>
              <a:tr h="239637">
                <a:tc>
                  <a:txBody>
                    <a:bodyPr/>
                    <a:lstStyle/>
                    <a:p>
                      <a:pPr>
                        <a:lnSpc>
                          <a:spcPct val="107000"/>
                        </a:lnSpc>
                        <a:spcAft>
                          <a:spcPts val="0"/>
                        </a:spcAft>
                      </a:pPr>
                      <a:r>
                        <a:rPr lang="sv-SE" sz="1100">
                          <a:effectLst/>
                        </a:rPr>
                        <a:t>Lg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marL="177165" algn="ct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a:lnSpc>
                          <a:spcPct val="107000"/>
                        </a:lnSpc>
                        <a:spcAft>
                          <a:spcPts val="0"/>
                        </a:spcAft>
                      </a:pPr>
                      <a:r>
                        <a:rPr lang="sv-SE" sz="1100">
                          <a:effectLst/>
                        </a:rPr>
                        <a:t>Lång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extLst>
                  <a:ext uri="{0D108BD9-81ED-4DB2-BD59-A6C34878D82A}">
                    <a16:rowId xmlns="" xmlns:a16="http://schemas.microsoft.com/office/drawing/2014/main" val="768264800"/>
                  </a:ext>
                </a:extLst>
              </a:tr>
              <a:tr h="239637">
                <a:tc>
                  <a:txBody>
                    <a:bodyPr/>
                    <a:lstStyle/>
                    <a:p>
                      <a:pPr>
                        <a:lnSpc>
                          <a:spcPct val="107000"/>
                        </a:lnSpc>
                        <a:spcAft>
                          <a:spcPts val="0"/>
                        </a:spcAft>
                      </a:pPr>
                      <a:r>
                        <a:rPr lang="sv-SE" sz="1100">
                          <a:effectLst/>
                        </a:rPr>
                        <a:t>XLg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marL="177165" algn="ct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a:lnSpc>
                          <a:spcPct val="107000"/>
                        </a:lnSpc>
                        <a:spcAft>
                          <a:spcPts val="0"/>
                        </a:spcAft>
                      </a:pPr>
                      <a:r>
                        <a:rPr lang="sv-SE" sz="1100">
                          <a:effectLst/>
                        </a:rPr>
                        <a:t>Extra lång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extLst>
                  <a:ext uri="{0D108BD9-81ED-4DB2-BD59-A6C34878D82A}">
                    <a16:rowId xmlns="" xmlns:a16="http://schemas.microsoft.com/office/drawing/2014/main" val="21440164"/>
                  </a:ext>
                </a:extLst>
              </a:tr>
              <a:tr h="239637">
                <a:tc>
                  <a:txBody>
                    <a:bodyPr/>
                    <a:lstStyle/>
                    <a:p>
                      <a:pPr>
                        <a:lnSpc>
                          <a:spcPct val="107000"/>
                        </a:lnSpc>
                        <a:spcAft>
                          <a:spcPts val="0"/>
                        </a:spcAft>
                      </a:pPr>
                      <a:r>
                        <a:rPr lang="sv-SE" sz="1100">
                          <a:effectLst/>
                        </a:rPr>
                        <a:t>li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marL="177165" algn="ct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a:lnSpc>
                          <a:spcPct val="107000"/>
                        </a:lnSpc>
                        <a:spcAft>
                          <a:spcPts val="0"/>
                        </a:spcAft>
                      </a:pPr>
                      <a:r>
                        <a:rPr lang="sv-SE" sz="1100">
                          <a:effectLst/>
                        </a:rPr>
                        <a:t>Litet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extLst>
                  <a:ext uri="{0D108BD9-81ED-4DB2-BD59-A6C34878D82A}">
                    <a16:rowId xmlns="" xmlns:a16="http://schemas.microsoft.com/office/drawing/2014/main" val="282927735"/>
                  </a:ext>
                </a:extLst>
              </a:tr>
              <a:tr h="239637">
                <a:tc>
                  <a:txBody>
                    <a:bodyPr/>
                    <a:lstStyle/>
                    <a:p>
                      <a:pPr>
                        <a:lnSpc>
                          <a:spcPct val="107000"/>
                        </a:lnSpc>
                        <a:spcAft>
                          <a:spcPts val="0"/>
                        </a:spcAft>
                      </a:pPr>
                      <a:r>
                        <a:rPr lang="sv-SE" sz="1100">
                          <a:effectLst/>
                        </a:rPr>
                        <a:t>&gt;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marL="177165" algn="ct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a:lnSpc>
                          <a:spcPct val="107000"/>
                        </a:lnSpc>
                        <a:spcAft>
                          <a:spcPts val="0"/>
                        </a:spcAft>
                      </a:pPr>
                      <a:r>
                        <a:rPr lang="sv-SE" sz="1100">
                          <a:effectLst/>
                        </a:rPr>
                        <a:t>Nyper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extLst>
                  <a:ext uri="{0D108BD9-81ED-4DB2-BD59-A6C34878D82A}">
                    <a16:rowId xmlns="" xmlns:a16="http://schemas.microsoft.com/office/drawing/2014/main" val="1512662196"/>
                  </a:ext>
                </a:extLst>
              </a:tr>
              <a:tr h="239637">
                <a:tc>
                  <a:txBody>
                    <a:bodyPr/>
                    <a:lstStyle/>
                    <a:p>
                      <a:pPr>
                        <a:lnSpc>
                          <a:spcPct val="107000"/>
                        </a:lnSpc>
                        <a:spcAft>
                          <a:spcPts val="0"/>
                        </a:spcAft>
                      </a:pPr>
                      <a:r>
                        <a:rPr lang="sv-SE" sz="1100">
                          <a:effectLst/>
                        </a:rPr>
                        <a:t>&lt;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marL="177165" algn="ct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a:lnSpc>
                          <a:spcPct val="107000"/>
                        </a:lnSpc>
                        <a:spcAft>
                          <a:spcPts val="0"/>
                        </a:spcAft>
                      </a:pPr>
                      <a:r>
                        <a:rPr lang="sv-SE" sz="1100">
                          <a:effectLst/>
                        </a:rPr>
                        <a:t>Öppnar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extLst>
                  <a:ext uri="{0D108BD9-81ED-4DB2-BD59-A6C34878D82A}">
                    <a16:rowId xmlns="" xmlns:a16="http://schemas.microsoft.com/office/drawing/2014/main" val="3105634453"/>
                  </a:ext>
                </a:extLst>
              </a:tr>
              <a:tr h="239637">
                <a:tc>
                  <a:txBody>
                    <a:bodyPr/>
                    <a:lstStyle/>
                    <a:p>
                      <a:pPr>
                        <a:lnSpc>
                          <a:spcPct val="107000"/>
                        </a:lnSpc>
                        <a:spcAft>
                          <a:spcPts val="0"/>
                        </a:spcAft>
                      </a:pPr>
                      <a:r>
                        <a:rPr lang="sv-SE" sz="1100">
                          <a:effectLst/>
                        </a:rPr>
                        <a:t>Kr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marL="177165" algn="ct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a:lnSpc>
                          <a:spcPct val="107000"/>
                        </a:lnSpc>
                        <a:spcAft>
                          <a:spcPts val="0"/>
                        </a:spcAft>
                      </a:pPr>
                      <a:r>
                        <a:rPr lang="sv-SE" sz="1100">
                          <a:effectLst/>
                        </a:rPr>
                        <a:t>Krön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extLst>
                  <a:ext uri="{0D108BD9-81ED-4DB2-BD59-A6C34878D82A}">
                    <a16:rowId xmlns="" xmlns:a16="http://schemas.microsoft.com/office/drawing/2014/main" val="3274085305"/>
                  </a:ext>
                </a:extLst>
              </a:tr>
              <a:tr h="239637">
                <a:tc>
                  <a:txBody>
                    <a:bodyPr/>
                    <a:lstStyle/>
                    <a:p>
                      <a:pPr>
                        <a:lnSpc>
                          <a:spcPct val="107000"/>
                        </a:lnSpc>
                        <a:spcAft>
                          <a:spcPts val="0"/>
                        </a:spcAft>
                      </a:pPr>
                      <a:r>
                        <a:rPr lang="sv-SE" sz="1100">
                          <a:effectLst/>
                        </a:rPr>
                        <a:t>Sprätt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marL="177165" algn="ct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a:lnSpc>
                          <a:spcPct val="107000"/>
                        </a:lnSpc>
                        <a:spcAft>
                          <a:spcPts val="0"/>
                        </a:spcAft>
                      </a:pPr>
                      <a:r>
                        <a:rPr lang="sv-SE" sz="1100">
                          <a:effectLst/>
                        </a:rPr>
                        <a:t>Litet krön med " kick "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extLst>
                  <a:ext uri="{0D108BD9-81ED-4DB2-BD59-A6C34878D82A}">
                    <a16:rowId xmlns="" xmlns:a16="http://schemas.microsoft.com/office/drawing/2014/main" val="1120236040"/>
                  </a:ext>
                </a:extLst>
              </a:tr>
              <a:tr h="239637">
                <a:tc>
                  <a:txBody>
                    <a:bodyPr/>
                    <a:lstStyle/>
                    <a:p>
                      <a:pPr>
                        <a:lnSpc>
                          <a:spcPct val="107000"/>
                        </a:lnSpc>
                        <a:spcAft>
                          <a:spcPts val="0"/>
                        </a:spcAft>
                      </a:pPr>
                      <a:r>
                        <a:rPr lang="sv-SE" sz="1100">
                          <a:effectLst/>
                        </a:rPr>
                        <a:t>] [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marL="177165" algn="ct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a:lnSpc>
                          <a:spcPct val="107000"/>
                        </a:lnSpc>
                        <a:spcAft>
                          <a:spcPts val="0"/>
                        </a:spcAft>
                      </a:pPr>
                      <a:r>
                        <a:rPr lang="sv-SE" sz="1100">
                          <a:effectLst/>
                        </a:rPr>
                        <a:t>Bro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extLst>
                  <a:ext uri="{0D108BD9-81ED-4DB2-BD59-A6C34878D82A}">
                    <a16:rowId xmlns="" xmlns:a16="http://schemas.microsoft.com/office/drawing/2014/main" val="3597435187"/>
                  </a:ext>
                </a:extLst>
              </a:tr>
              <a:tr h="239637">
                <a:tc>
                  <a:txBody>
                    <a:bodyPr/>
                    <a:lstStyle/>
                    <a:p>
                      <a:pPr>
                        <a:lnSpc>
                          <a:spcPct val="107000"/>
                        </a:lnSpc>
                        <a:spcAft>
                          <a:spcPts val="0"/>
                        </a:spcAft>
                      </a:pPr>
                      <a:r>
                        <a:rPr lang="sv-SE" sz="1100">
                          <a:effectLst/>
                        </a:rPr>
                        <a:t>Vsk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marL="177165" algn="ct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a:lnSpc>
                          <a:spcPct val="107000"/>
                        </a:lnSpc>
                        <a:spcAft>
                          <a:spcPts val="0"/>
                        </a:spcAft>
                      </a:pPr>
                      <a:r>
                        <a:rPr lang="sv-SE" sz="1100">
                          <a:effectLst/>
                        </a:rPr>
                        <a:t>Vägskäl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extLst>
                  <a:ext uri="{0D108BD9-81ED-4DB2-BD59-A6C34878D82A}">
                    <a16:rowId xmlns="" xmlns:a16="http://schemas.microsoft.com/office/drawing/2014/main" val="2915428740"/>
                  </a:ext>
                </a:extLst>
              </a:tr>
              <a:tr h="479701">
                <a:tc>
                  <a:txBody>
                    <a:bodyPr/>
                    <a:lstStyle/>
                    <a:p>
                      <a:pPr>
                        <a:lnSpc>
                          <a:spcPct val="107000"/>
                        </a:lnSpc>
                        <a:spcAft>
                          <a:spcPts val="0"/>
                        </a:spcAft>
                      </a:pPr>
                      <a:r>
                        <a:rPr lang="sv-SE" sz="1100">
                          <a:effectLst/>
                        </a:rPr>
                        <a:t>Kinks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marL="177165" algn="ct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marR="538480" algn="just">
                        <a:lnSpc>
                          <a:spcPct val="107000"/>
                        </a:lnSpc>
                        <a:spcAft>
                          <a:spcPts val="0"/>
                        </a:spcAft>
                      </a:pPr>
                      <a:r>
                        <a:rPr lang="sv-SE" sz="1100">
                          <a:effectLst/>
                        </a:rPr>
                        <a:t>Odefinierbara småsvängar över  Synlig raksträcka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extLst>
                  <a:ext uri="{0D108BD9-81ED-4DB2-BD59-A6C34878D82A}">
                    <a16:rowId xmlns="" xmlns:a16="http://schemas.microsoft.com/office/drawing/2014/main" val="1712720335"/>
                  </a:ext>
                </a:extLst>
              </a:tr>
              <a:tr h="479701">
                <a:tc>
                  <a:txBody>
                    <a:bodyPr/>
                    <a:lstStyle/>
                    <a:p>
                      <a:pPr>
                        <a:lnSpc>
                          <a:spcPct val="107000"/>
                        </a:lnSpc>
                        <a:spcAft>
                          <a:spcPts val="0"/>
                        </a:spcAft>
                      </a:pPr>
                      <a:r>
                        <a:rPr lang="sv-SE" sz="1100">
                          <a:effectLst/>
                        </a:rPr>
                        <a:t>Lucka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marL="177165" algn="ct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marR="17780">
                        <a:lnSpc>
                          <a:spcPct val="107000"/>
                        </a:lnSpc>
                        <a:spcAft>
                          <a:spcPts val="0"/>
                        </a:spcAft>
                      </a:pPr>
                      <a:r>
                        <a:rPr lang="sv-SE" sz="1100">
                          <a:effectLst/>
                        </a:rPr>
                        <a:t>Öppningar i skogen (hyggen, stigar, Brandgator m m)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extLst>
                  <a:ext uri="{0D108BD9-81ED-4DB2-BD59-A6C34878D82A}">
                    <a16:rowId xmlns="" xmlns:a16="http://schemas.microsoft.com/office/drawing/2014/main" val="902991929"/>
                  </a:ext>
                </a:extLst>
              </a:tr>
              <a:tr h="302181">
                <a:tc>
                  <a:txBody>
                    <a:bodyPr/>
                    <a:lstStyle/>
                    <a:p>
                      <a:pPr>
                        <a:lnSpc>
                          <a:spcPct val="107000"/>
                        </a:lnSpc>
                        <a:spcAft>
                          <a:spcPts val="0"/>
                        </a:spcAft>
                      </a:pPr>
                      <a:r>
                        <a:rPr lang="sv-SE" sz="14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marL="177165" algn="ct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a:lnSpc>
                          <a:spcPct val="107000"/>
                        </a:lnSpc>
                        <a:spcAft>
                          <a:spcPts val="0"/>
                        </a:spcAft>
                      </a:pPr>
                      <a:r>
                        <a:rPr lang="sv-SE" sz="1100" dirty="0">
                          <a:effectLst/>
                        </a:rPr>
                        <a:t>Över </a:t>
                      </a:r>
                      <a:endParaRPr lang="sv-S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extLst>
                  <a:ext uri="{0D108BD9-81ED-4DB2-BD59-A6C34878D82A}">
                    <a16:rowId xmlns="" xmlns:a16="http://schemas.microsoft.com/office/drawing/2014/main" val="3877140141"/>
                  </a:ext>
                </a:extLst>
              </a:tr>
            </a:tbl>
          </a:graphicData>
        </a:graphic>
      </p:graphicFrame>
      <p:sp>
        <p:nvSpPr>
          <p:cNvPr id="5" name="Rectangle 1"/>
          <p:cNvSpPr>
            <a:spLocks noChangeArrowheads="1"/>
          </p:cNvSpPr>
          <p:nvPr/>
        </p:nvSpPr>
        <p:spPr bwMode="auto">
          <a:xfrm>
            <a:off x="-1571457" y="0"/>
            <a:ext cx="15804762" cy="561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3" name="Platshållare för bildnummer 2"/>
          <p:cNvSpPr>
            <a:spLocks noGrp="1"/>
          </p:cNvSpPr>
          <p:nvPr>
            <p:ph type="sldNum" sz="quarter" idx="12"/>
          </p:nvPr>
        </p:nvSpPr>
        <p:spPr/>
        <p:txBody>
          <a:bodyPr/>
          <a:lstStyle/>
          <a:p>
            <a:fld id="{E9B0AADB-0E5C-4E0B-8493-D07C1A1DF98D}" type="slidenum">
              <a:rPr lang="sv-SE" smtClean="0">
                <a:solidFill>
                  <a:prstClr val="black">
                    <a:tint val="75000"/>
                  </a:prstClr>
                </a:solidFill>
              </a:rPr>
              <a:pPr/>
              <a:t>113</a:t>
            </a:fld>
            <a:endParaRPr lang="sv-SE">
              <a:solidFill>
                <a:prstClr val="black">
                  <a:tint val="75000"/>
                </a:prstClr>
              </a:solidFill>
            </a:endParaRPr>
          </a:p>
        </p:txBody>
      </p:sp>
    </p:spTree>
    <p:extLst>
      <p:ext uri="{BB962C8B-B14F-4D97-AF65-F5344CB8AC3E}">
        <p14:creationId xmlns:p14="http://schemas.microsoft.com/office/powerpoint/2010/main" val="286815855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dirty="0"/>
              <a:t>Noter</a:t>
            </a:r>
            <a:br>
              <a:rPr lang="sv-SE" dirty="0"/>
            </a:br>
            <a:r>
              <a:rPr lang="sv-SE" sz="3200" dirty="0"/>
              <a:t>Teckenförklaring</a:t>
            </a:r>
            <a:endParaRPr lang="sv-SE" dirty="0"/>
          </a:p>
        </p:txBody>
      </p:sp>
      <p:graphicFrame>
        <p:nvGraphicFramePr>
          <p:cNvPr id="4" name="Platshållare för innehåll 3"/>
          <p:cNvGraphicFramePr>
            <a:graphicFrameLocks noGrp="1"/>
          </p:cNvGraphicFramePr>
          <p:nvPr>
            <p:ph idx="4294967295"/>
            <p:extLst>
              <p:ext uri="{D42A27DB-BD31-4B8C-83A1-F6EECF244321}">
                <p14:modId xmlns:p14="http://schemas.microsoft.com/office/powerpoint/2010/main" val="2807514255"/>
              </p:ext>
            </p:extLst>
          </p:nvPr>
        </p:nvGraphicFramePr>
        <p:xfrm>
          <a:off x="272150" y="1830303"/>
          <a:ext cx="7628708" cy="4963878"/>
        </p:xfrm>
        <a:graphic>
          <a:graphicData uri="http://schemas.openxmlformats.org/drawingml/2006/table">
            <a:tbl>
              <a:tblPr firstRow="1" firstCol="1" bandRow="1">
                <a:tableStyleId>{5C22544A-7EE6-4342-B048-85BDC9FD1C3A}</a:tableStyleId>
              </a:tblPr>
              <a:tblGrid>
                <a:gridCol w="2196309">
                  <a:extLst>
                    <a:ext uri="{9D8B030D-6E8A-4147-A177-3AD203B41FA5}">
                      <a16:colId xmlns="" xmlns:a16="http://schemas.microsoft.com/office/drawing/2014/main" val="2867741450"/>
                    </a:ext>
                  </a:extLst>
                </a:gridCol>
                <a:gridCol w="906617">
                  <a:extLst>
                    <a:ext uri="{9D8B030D-6E8A-4147-A177-3AD203B41FA5}">
                      <a16:colId xmlns="" xmlns:a16="http://schemas.microsoft.com/office/drawing/2014/main" val="293538005"/>
                    </a:ext>
                  </a:extLst>
                </a:gridCol>
                <a:gridCol w="4525782">
                  <a:extLst>
                    <a:ext uri="{9D8B030D-6E8A-4147-A177-3AD203B41FA5}">
                      <a16:colId xmlns="" xmlns:a16="http://schemas.microsoft.com/office/drawing/2014/main" val="3058526762"/>
                    </a:ext>
                  </a:extLst>
                </a:gridCol>
              </a:tblGrid>
              <a:tr h="275771">
                <a:tc>
                  <a:txBody>
                    <a:bodyPr/>
                    <a:lstStyle/>
                    <a:p>
                      <a:pPr>
                        <a:lnSpc>
                          <a:spcPct val="107000"/>
                        </a:lnSpc>
                        <a:spcAft>
                          <a:spcPts val="0"/>
                        </a:spcAft>
                      </a:pPr>
                      <a:r>
                        <a:rPr lang="sv-SE" sz="1100" dirty="0">
                          <a:effectLst/>
                        </a:rPr>
                        <a:t>gm </a:t>
                      </a:r>
                      <a:endParaRPr lang="sv-S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marL="177165" algn="ct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a:lnSpc>
                          <a:spcPct val="107000"/>
                        </a:lnSpc>
                        <a:spcAft>
                          <a:spcPts val="0"/>
                        </a:spcAft>
                      </a:pPr>
                      <a:r>
                        <a:rPr lang="sv-SE" sz="1100">
                          <a:effectLst/>
                        </a:rPr>
                        <a:t>Genom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extLst>
                  <a:ext uri="{0D108BD9-81ED-4DB2-BD59-A6C34878D82A}">
                    <a16:rowId xmlns="" xmlns:a16="http://schemas.microsoft.com/office/drawing/2014/main" val="1220914482"/>
                  </a:ext>
                </a:extLst>
              </a:tr>
              <a:tr h="275771">
                <a:tc>
                  <a:txBody>
                    <a:bodyPr/>
                    <a:lstStyle/>
                    <a:p>
                      <a:pPr>
                        <a:lnSpc>
                          <a:spcPct val="107000"/>
                        </a:lnSpc>
                        <a:spcAft>
                          <a:spcPts val="0"/>
                        </a:spcAft>
                      </a:pPr>
                      <a:r>
                        <a:rPr lang="sv-SE" sz="1100">
                          <a:effectLst/>
                        </a:rPr>
                        <a:t>upp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marL="177165" algn="ct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a:lnSpc>
                          <a:spcPct val="107000"/>
                        </a:lnSpc>
                        <a:spcAft>
                          <a:spcPts val="0"/>
                        </a:spcAft>
                      </a:pPr>
                      <a:r>
                        <a:rPr lang="sv-SE" sz="1100">
                          <a:effectLst/>
                        </a:rPr>
                        <a:t>Uppförsbacke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extLst>
                  <a:ext uri="{0D108BD9-81ED-4DB2-BD59-A6C34878D82A}">
                    <a16:rowId xmlns="" xmlns:a16="http://schemas.microsoft.com/office/drawing/2014/main" val="1476342726"/>
                  </a:ext>
                </a:extLst>
              </a:tr>
              <a:tr h="275771">
                <a:tc>
                  <a:txBody>
                    <a:bodyPr/>
                    <a:lstStyle/>
                    <a:p>
                      <a:pPr>
                        <a:lnSpc>
                          <a:spcPct val="107000"/>
                        </a:lnSpc>
                        <a:spcAft>
                          <a:spcPts val="0"/>
                        </a:spcAft>
                      </a:pPr>
                      <a:r>
                        <a:rPr lang="sv-SE" sz="1100">
                          <a:effectLst/>
                        </a:rPr>
                        <a:t>ner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marL="177165" algn="ct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a:lnSpc>
                          <a:spcPct val="107000"/>
                        </a:lnSpc>
                        <a:spcAft>
                          <a:spcPts val="0"/>
                        </a:spcAft>
                      </a:pPr>
                      <a:r>
                        <a:rPr lang="sv-SE" sz="1100">
                          <a:effectLst/>
                        </a:rPr>
                        <a:t>Nerförsbacke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extLst>
                  <a:ext uri="{0D108BD9-81ED-4DB2-BD59-A6C34878D82A}">
                    <a16:rowId xmlns="" xmlns:a16="http://schemas.microsoft.com/office/drawing/2014/main" val="925741532"/>
                  </a:ext>
                </a:extLst>
              </a:tr>
              <a:tr h="275771">
                <a:tc>
                  <a:txBody>
                    <a:bodyPr/>
                    <a:lstStyle/>
                    <a:p>
                      <a:pPr>
                        <a:lnSpc>
                          <a:spcPct val="107000"/>
                        </a:lnSpc>
                        <a:spcAft>
                          <a:spcPts val="0"/>
                        </a:spcAft>
                      </a:pPr>
                      <a:r>
                        <a:rPr lang="sv-SE" sz="1100">
                          <a:effectLst/>
                        </a:rPr>
                        <a:t>h.i. (håll in)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marL="177165" algn="ct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a:lnSpc>
                          <a:spcPct val="107000"/>
                        </a:lnSpc>
                        <a:spcAft>
                          <a:spcPts val="0"/>
                        </a:spcAft>
                      </a:pPr>
                      <a:r>
                        <a:rPr lang="sv-SE" sz="1100">
                          <a:effectLst/>
                        </a:rPr>
                        <a:t>Kör insida av sväng, men på vägen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extLst>
                  <a:ext uri="{0D108BD9-81ED-4DB2-BD59-A6C34878D82A}">
                    <a16:rowId xmlns="" xmlns:a16="http://schemas.microsoft.com/office/drawing/2014/main" val="526450486"/>
                  </a:ext>
                </a:extLst>
              </a:tr>
              <a:tr h="275771">
                <a:tc>
                  <a:txBody>
                    <a:bodyPr/>
                    <a:lstStyle/>
                    <a:p>
                      <a:pPr>
                        <a:lnSpc>
                          <a:spcPct val="107000"/>
                        </a:lnSpc>
                        <a:spcAft>
                          <a:spcPts val="0"/>
                        </a:spcAft>
                      </a:pPr>
                      <a:r>
                        <a:rPr lang="sv-SE" sz="1100" dirty="0" err="1">
                          <a:effectLst/>
                        </a:rPr>
                        <a:t>h.u</a:t>
                      </a:r>
                      <a:r>
                        <a:rPr lang="sv-SE" sz="1100" dirty="0">
                          <a:effectLst/>
                        </a:rPr>
                        <a:t>. (håll ut) </a:t>
                      </a:r>
                      <a:endParaRPr lang="sv-S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marL="177165" algn="ct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a:lnSpc>
                          <a:spcPct val="107000"/>
                        </a:lnSpc>
                        <a:spcAft>
                          <a:spcPts val="0"/>
                        </a:spcAft>
                      </a:pPr>
                      <a:r>
                        <a:rPr lang="sv-SE" sz="1100">
                          <a:effectLst/>
                        </a:rPr>
                        <a:t>Kör utsida av sväng, men på vägen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extLst>
                  <a:ext uri="{0D108BD9-81ED-4DB2-BD59-A6C34878D82A}">
                    <a16:rowId xmlns="" xmlns:a16="http://schemas.microsoft.com/office/drawing/2014/main" val="1360378079"/>
                  </a:ext>
                </a:extLst>
              </a:tr>
              <a:tr h="275771">
                <a:tc>
                  <a:txBody>
                    <a:bodyPr/>
                    <a:lstStyle/>
                    <a:p>
                      <a:pPr>
                        <a:lnSpc>
                          <a:spcPct val="107000"/>
                        </a:lnSpc>
                        <a:spcAft>
                          <a:spcPts val="0"/>
                        </a:spcAft>
                      </a:pPr>
                      <a:r>
                        <a:rPr lang="sv-SE" sz="1100">
                          <a:effectLst/>
                        </a:rPr>
                        <a:t>h.v. (håll vänster)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marL="177165" algn="ct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a:lnSpc>
                          <a:spcPct val="107000"/>
                        </a:lnSpc>
                        <a:spcAft>
                          <a:spcPts val="0"/>
                        </a:spcAft>
                      </a:pPr>
                      <a:r>
                        <a:rPr lang="sv-SE" sz="1100">
                          <a:effectLst/>
                        </a:rPr>
                        <a:t>Kör på vänster del av vägbanan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extLst>
                  <a:ext uri="{0D108BD9-81ED-4DB2-BD59-A6C34878D82A}">
                    <a16:rowId xmlns="" xmlns:a16="http://schemas.microsoft.com/office/drawing/2014/main" val="2914319126"/>
                  </a:ext>
                </a:extLst>
              </a:tr>
              <a:tr h="275771">
                <a:tc>
                  <a:txBody>
                    <a:bodyPr/>
                    <a:lstStyle/>
                    <a:p>
                      <a:pPr>
                        <a:lnSpc>
                          <a:spcPct val="107000"/>
                        </a:lnSpc>
                        <a:spcAft>
                          <a:spcPts val="0"/>
                        </a:spcAft>
                      </a:pPr>
                      <a:r>
                        <a:rPr lang="sv-SE" sz="1100">
                          <a:effectLst/>
                        </a:rPr>
                        <a:t>h.m. (håll mitt)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marL="177165" algn="ct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a:lnSpc>
                          <a:spcPct val="107000"/>
                        </a:lnSpc>
                        <a:spcAft>
                          <a:spcPts val="0"/>
                        </a:spcAft>
                      </a:pPr>
                      <a:r>
                        <a:rPr lang="sv-SE" sz="1100">
                          <a:effectLst/>
                        </a:rPr>
                        <a:t>Kör mitt på vägbanan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extLst>
                  <a:ext uri="{0D108BD9-81ED-4DB2-BD59-A6C34878D82A}">
                    <a16:rowId xmlns="" xmlns:a16="http://schemas.microsoft.com/office/drawing/2014/main" val="514596992"/>
                  </a:ext>
                </a:extLst>
              </a:tr>
              <a:tr h="275771">
                <a:tc>
                  <a:txBody>
                    <a:bodyPr/>
                    <a:lstStyle/>
                    <a:p>
                      <a:pPr>
                        <a:lnSpc>
                          <a:spcPct val="107000"/>
                        </a:lnSpc>
                        <a:spcAft>
                          <a:spcPts val="0"/>
                        </a:spcAft>
                      </a:pPr>
                      <a:r>
                        <a:rPr lang="sv-SE" sz="1100">
                          <a:effectLst/>
                        </a:rPr>
                        <a:t>h.h. (håll höger)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marL="177165" algn="ct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a:lnSpc>
                          <a:spcPct val="107000"/>
                        </a:lnSpc>
                        <a:spcAft>
                          <a:spcPts val="0"/>
                        </a:spcAft>
                      </a:pPr>
                      <a:r>
                        <a:rPr lang="sv-SE" sz="1100">
                          <a:effectLst/>
                        </a:rPr>
                        <a:t>Kör på höger del av vägbanan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extLst>
                  <a:ext uri="{0D108BD9-81ED-4DB2-BD59-A6C34878D82A}">
                    <a16:rowId xmlns="" xmlns:a16="http://schemas.microsoft.com/office/drawing/2014/main" val="3871548324"/>
                  </a:ext>
                </a:extLst>
              </a:tr>
              <a:tr h="275771">
                <a:tc>
                  <a:txBody>
                    <a:bodyPr/>
                    <a:lstStyle/>
                    <a:p>
                      <a:pPr>
                        <a:lnSpc>
                          <a:spcPct val="107000"/>
                        </a:lnSpc>
                        <a:spcAft>
                          <a:spcPts val="0"/>
                        </a:spcAft>
                      </a:pPr>
                      <a:r>
                        <a:rPr lang="sv-SE" sz="1100">
                          <a:effectLst/>
                        </a:rPr>
                        <a:t>osynl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marL="177165" algn="ct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a:lnSpc>
                          <a:spcPct val="107000"/>
                        </a:lnSpc>
                        <a:spcAft>
                          <a:spcPts val="0"/>
                        </a:spcAft>
                      </a:pPr>
                      <a:r>
                        <a:rPr lang="sv-SE" sz="1100">
                          <a:effectLst/>
                        </a:rPr>
                        <a:t>Osynlig (syns dåligt)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extLst>
                  <a:ext uri="{0D108BD9-81ED-4DB2-BD59-A6C34878D82A}">
                    <a16:rowId xmlns="" xmlns:a16="http://schemas.microsoft.com/office/drawing/2014/main" val="2270986834"/>
                  </a:ext>
                </a:extLst>
              </a:tr>
              <a:tr h="275771">
                <a:tc>
                  <a:txBody>
                    <a:bodyPr/>
                    <a:lstStyle/>
                    <a:p>
                      <a:pPr>
                        <a:lnSpc>
                          <a:spcPct val="107000"/>
                        </a:lnSpc>
                        <a:spcAft>
                          <a:spcPts val="0"/>
                        </a:spcAft>
                      </a:pPr>
                      <a:r>
                        <a:rPr lang="sv-SE" sz="1100">
                          <a:effectLst/>
                        </a:rPr>
                        <a:t>omg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marL="177165" algn="ct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a:lnSpc>
                          <a:spcPct val="107000"/>
                        </a:lnSpc>
                        <a:spcAft>
                          <a:spcPts val="0"/>
                        </a:spcAft>
                      </a:pPr>
                      <a:r>
                        <a:rPr lang="sv-SE" sz="1100">
                          <a:effectLst/>
                        </a:rPr>
                        <a:t>Omgående (direkt)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extLst>
                  <a:ext uri="{0D108BD9-81ED-4DB2-BD59-A6C34878D82A}">
                    <a16:rowId xmlns="" xmlns:a16="http://schemas.microsoft.com/office/drawing/2014/main" val="4157023714"/>
                  </a:ext>
                </a:extLst>
              </a:tr>
              <a:tr h="275771">
                <a:tc>
                  <a:txBody>
                    <a:bodyPr/>
                    <a:lstStyle/>
                    <a:p>
                      <a:pPr>
                        <a:lnSpc>
                          <a:spcPct val="107000"/>
                        </a:lnSpc>
                        <a:spcAft>
                          <a:spcPts val="0"/>
                        </a:spcAft>
                      </a:pPr>
                      <a:r>
                        <a:rPr lang="sv-SE" sz="1100">
                          <a:effectLst/>
                        </a:rPr>
                        <a:t>8,75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marL="177165" algn="ct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a:lnSpc>
                          <a:spcPct val="107000"/>
                        </a:lnSpc>
                        <a:spcAft>
                          <a:spcPts val="0"/>
                        </a:spcAft>
                      </a:pPr>
                      <a:r>
                        <a:rPr lang="sv-SE" sz="1100">
                          <a:effectLst/>
                        </a:rPr>
                        <a:t>km mått i vsk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extLst>
                  <a:ext uri="{0D108BD9-81ED-4DB2-BD59-A6C34878D82A}">
                    <a16:rowId xmlns="" xmlns:a16="http://schemas.microsoft.com/office/drawing/2014/main" val="3153571765"/>
                  </a:ext>
                </a:extLst>
              </a:tr>
              <a:tr h="275771">
                <a:tc>
                  <a:txBody>
                    <a:bodyPr/>
                    <a:lstStyle/>
                    <a:p>
                      <a:pPr>
                        <a:lnSpc>
                          <a:spcPct val="107000"/>
                        </a:lnSpc>
                        <a:spcAft>
                          <a:spcPts val="0"/>
                        </a:spcAft>
                      </a:pPr>
                      <a:r>
                        <a:rPr lang="sv-SE" sz="1100">
                          <a:effectLst/>
                        </a:rPr>
                        <a:t>8,065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marL="177165" algn="ct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a:lnSpc>
                          <a:spcPct val="107000"/>
                        </a:lnSpc>
                        <a:spcAft>
                          <a:spcPts val="0"/>
                        </a:spcAft>
                      </a:pPr>
                      <a:r>
                        <a:rPr lang="sv-SE" sz="1100">
                          <a:effectLst/>
                        </a:rPr>
                        <a:t>km mått i början av notrad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extLst>
                  <a:ext uri="{0D108BD9-81ED-4DB2-BD59-A6C34878D82A}">
                    <a16:rowId xmlns="" xmlns:a16="http://schemas.microsoft.com/office/drawing/2014/main" val="3919240164"/>
                  </a:ext>
                </a:extLst>
              </a:tr>
              <a:tr h="275771">
                <a:tc>
                  <a:txBody>
                    <a:bodyPr/>
                    <a:lstStyle/>
                    <a:p>
                      <a:pPr>
                        <a:lnSpc>
                          <a:spcPct val="107000"/>
                        </a:lnSpc>
                        <a:spcAft>
                          <a:spcPts val="0"/>
                        </a:spcAft>
                      </a:pPr>
                      <a:r>
                        <a:rPr lang="sv-SE" sz="1100">
                          <a:effectLst/>
                        </a:rPr>
                        <a:t>100/Kr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marL="177165" algn="ct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a:lnSpc>
                          <a:spcPct val="107000"/>
                        </a:lnSpc>
                        <a:spcAft>
                          <a:spcPts val="0"/>
                        </a:spcAft>
                      </a:pPr>
                      <a:r>
                        <a:rPr lang="sv-SE" sz="1100">
                          <a:effectLst/>
                        </a:rPr>
                        <a:t>Mått är mätt från föregående not över krön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extLst>
                  <a:ext uri="{0D108BD9-81ED-4DB2-BD59-A6C34878D82A}">
                    <a16:rowId xmlns="" xmlns:a16="http://schemas.microsoft.com/office/drawing/2014/main" val="1369222244"/>
                  </a:ext>
                </a:extLst>
              </a:tr>
              <a:tr h="275771">
                <a:tc>
                  <a:txBody>
                    <a:bodyPr/>
                    <a:lstStyle/>
                    <a:p>
                      <a:pPr>
                        <a:lnSpc>
                          <a:spcPct val="107000"/>
                        </a:lnSpc>
                        <a:spcAft>
                          <a:spcPts val="0"/>
                        </a:spcAft>
                      </a:pPr>
                      <a:r>
                        <a:rPr lang="sv-SE" sz="1100">
                          <a:effectLst/>
                        </a:rPr>
                        <a:t>120/vsk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marL="177165" algn="ct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a:lnSpc>
                          <a:spcPct val="107000"/>
                        </a:lnSpc>
                        <a:spcAft>
                          <a:spcPts val="0"/>
                        </a:spcAft>
                      </a:pPr>
                      <a:r>
                        <a:rPr lang="sv-SE" sz="1100">
                          <a:effectLst/>
                        </a:rPr>
                        <a:t>Mått är mätt från föregående not över vägskäl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extLst>
                  <a:ext uri="{0D108BD9-81ED-4DB2-BD59-A6C34878D82A}">
                    <a16:rowId xmlns="" xmlns:a16="http://schemas.microsoft.com/office/drawing/2014/main" val="1408596230"/>
                  </a:ext>
                </a:extLst>
              </a:tr>
              <a:tr h="275771">
                <a:tc>
                  <a:txBody>
                    <a:bodyPr/>
                    <a:lstStyle/>
                    <a:p>
                      <a:pPr>
                        <a:lnSpc>
                          <a:spcPct val="107000"/>
                        </a:lnSpc>
                        <a:spcAft>
                          <a:spcPts val="0"/>
                        </a:spcAft>
                      </a:pPr>
                      <a:r>
                        <a:rPr lang="sv-SE" sz="1100">
                          <a:effectLst/>
                        </a:rPr>
                        <a:t>s.i.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marL="177165" algn="ct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a:lnSpc>
                          <a:spcPct val="107000"/>
                        </a:lnSpc>
                        <a:spcAft>
                          <a:spcPts val="0"/>
                        </a:spcAft>
                      </a:pPr>
                      <a:r>
                        <a:rPr lang="sv-SE" sz="1100">
                          <a:effectLst/>
                        </a:rPr>
                        <a:t>sten inner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extLst>
                  <a:ext uri="{0D108BD9-81ED-4DB2-BD59-A6C34878D82A}">
                    <a16:rowId xmlns="" xmlns:a16="http://schemas.microsoft.com/office/drawing/2014/main" val="394666319"/>
                  </a:ext>
                </a:extLst>
              </a:tr>
              <a:tr h="275771">
                <a:tc>
                  <a:txBody>
                    <a:bodyPr/>
                    <a:lstStyle/>
                    <a:p>
                      <a:pPr>
                        <a:lnSpc>
                          <a:spcPct val="107000"/>
                        </a:lnSpc>
                        <a:spcAft>
                          <a:spcPts val="0"/>
                        </a:spcAft>
                      </a:pPr>
                      <a:r>
                        <a:rPr lang="sv-SE" sz="1100">
                          <a:effectLst/>
                        </a:rPr>
                        <a:t>s.y.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marL="177165" algn="ct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a:lnSpc>
                          <a:spcPct val="107000"/>
                        </a:lnSpc>
                        <a:spcAft>
                          <a:spcPts val="0"/>
                        </a:spcAft>
                      </a:pPr>
                      <a:r>
                        <a:rPr lang="sv-SE" sz="1100">
                          <a:effectLst/>
                        </a:rPr>
                        <a:t>sten ytter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extLst>
                  <a:ext uri="{0D108BD9-81ED-4DB2-BD59-A6C34878D82A}">
                    <a16:rowId xmlns="" xmlns:a16="http://schemas.microsoft.com/office/drawing/2014/main" val="817207186"/>
                  </a:ext>
                </a:extLst>
              </a:tr>
              <a:tr h="275771">
                <a:tc>
                  <a:txBody>
                    <a:bodyPr/>
                    <a:lstStyle/>
                    <a:p>
                      <a:pPr>
                        <a:lnSpc>
                          <a:spcPct val="107000"/>
                        </a:lnSpc>
                        <a:spcAft>
                          <a:spcPts val="0"/>
                        </a:spcAft>
                      </a:pPr>
                      <a:r>
                        <a:rPr lang="sv-SE" sz="1100">
                          <a:effectLst/>
                        </a:rPr>
                        <a:t>Chikan h.v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marL="177165" algn="ct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a:lnSpc>
                          <a:spcPct val="107000"/>
                        </a:lnSpc>
                        <a:spcAft>
                          <a:spcPts val="0"/>
                        </a:spcAft>
                      </a:pPr>
                      <a:r>
                        <a:rPr lang="sv-SE" sz="1100">
                          <a:effectLst/>
                        </a:rPr>
                        <a:t>Håll till vänster i ingången till chikanen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extLst>
                  <a:ext uri="{0D108BD9-81ED-4DB2-BD59-A6C34878D82A}">
                    <a16:rowId xmlns="" xmlns:a16="http://schemas.microsoft.com/office/drawing/2014/main" val="3787426570"/>
                  </a:ext>
                </a:extLst>
              </a:tr>
              <a:tr h="275771">
                <a:tc>
                  <a:txBody>
                    <a:bodyPr/>
                    <a:lstStyle/>
                    <a:p>
                      <a:pPr>
                        <a:lnSpc>
                          <a:spcPct val="107000"/>
                        </a:lnSpc>
                        <a:spcAft>
                          <a:spcPts val="0"/>
                        </a:spcAft>
                      </a:pPr>
                      <a:r>
                        <a:rPr lang="sv-SE" sz="1100">
                          <a:effectLst/>
                        </a:rPr>
                        <a:t>Chikan h.h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marL="177165" algn="ctr">
                        <a:lnSpc>
                          <a:spcPct val="107000"/>
                        </a:lnSpc>
                        <a:spcAft>
                          <a:spcPts val="0"/>
                        </a:spcAft>
                      </a:pPr>
                      <a:r>
                        <a:rPr lang="sv-SE" sz="1100">
                          <a:effectLst/>
                        </a:rPr>
                        <a:t>= </a:t>
                      </a:r>
                      <a:endParaRPr lang="sv-S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tc>
                  <a:txBody>
                    <a:bodyPr/>
                    <a:lstStyle/>
                    <a:p>
                      <a:pPr>
                        <a:lnSpc>
                          <a:spcPct val="107000"/>
                        </a:lnSpc>
                        <a:spcAft>
                          <a:spcPts val="0"/>
                        </a:spcAft>
                      </a:pPr>
                      <a:r>
                        <a:rPr lang="sv-SE" sz="1100" dirty="0">
                          <a:effectLst/>
                        </a:rPr>
                        <a:t>Håll till höger i ingången till chikanen </a:t>
                      </a:r>
                      <a:endParaRPr lang="sv-S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220345" marT="7620" marB="0"/>
                </a:tc>
                <a:extLst>
                  <a:ext uri="{0D108BD9-81ED-4DB2-BD59-A6C34878D82A}">
                    <a16:rowId xmlns="" xmlns:a16="http://schemas.microsoft.com/office/drawing/2014/main" val="1080699201"/>
                  </a:ext>
                </a:extLst>
              </a:tr>
            </a:tbl>
          </a:graphicData>
        </a:graphic>
      </p:graphicFrame>
      <p:sp>
        <p:nvSpPr>
          <p:cNvPr id="3" name="Platshållare för bildnummer 2"/>
          <p:cNvSpPr>
            <a:spLocks noGrp="1"/>
          </p:cNvSpPr>
          <p:nvPr>
            <p:ph type="sldNum" sz="quarter" idx="12"/>
          </p:nvPr>
        </p:nvSpPr>
        <p:spPr/>
        <p:txBody>
          <a:bodyPr/>
          <a:lstStyle/>
          <a:p>
            <a:fld id="{E9B0AADB-0E5C-4E0B-8493-D07C1A1DF98D}" type="slidenum">
              <a:rPr lang="sv-SE" smtClean="0">
                <a:solidFill>
                  <a:prstClr val="black">
                    <a:tint val="75000"/>
                  </a:prstClr>
                </a:solidFill>
              </a:rPr>
              <a:pPr/>
              <a:t>114</a:t>
            </a:fld>
            <a:endParaRPr lang="sv-SE">
              <a:solidFill>
                <a:prstClr val="black">
                  <a:tint val="75000"/>
                </a:prstClr>
              </a:solidFill>
            </a:endParaRPr>
          </a:p>
        </p:txBody>
      </p:sp>
    </p:spTree>
    <p:extLst>
      <p:ext uri="{BB962C8B-B14F-4D97-AF65-F5344CB8AC3E}">
        <p14:creationId xmlns:p14="http://schemas.microsoft.com/office/powerpoint/2010/main" val="274694198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dirty="0"/>
              <a:t>Noter</a:t>
            </a:r>
            <a:br>
              <a:rPr lang="sv-SE" dirty="0"/>
            </a:br>
            <a:r>
              <a:rPr lang="sv-SE" sz="3200" dirty="0"/>
              <a:t>Teckenförklaring</a:t>
            </a:r>
            <a:endParaRPr lang="sv-SE" dirty="0"/>
          </a:p>
        </p:txBody>
      </p:sp>
      <p:sp>
        <p:nvSpPr>
          <p:cNvPr id="3" name="Platshållare för innehåll 2"/>
          <p:cNvSpPr>
            <a:spLocks noGrp="1"/>
          </p:cNvSpPr>
          <p:nvPr>
            <p:ph idx="4294967295"/>
          </p:nvPr>
        </p:nvSpPr>
        <p:spPr>
          <a:xfrm>
            <a:off x="0" y="1825625"/>
            <a:ext cx="10515600" cy="4351338"/>
          </a:xfrm>
        </p:spPr>
        <p:txBody>
          <a:bodyPr>
            <a:normAutofit fontScale="85000" lnSpcReduction="10000"/>
          </a:bodyPr>
          <a:lstStyle/>
          <a:p>
            <a:pPr marL="0" indent="0">
              <a:buNone/>
            </a:pPr>
            <a:r>
              <a:rPr lang="sv-SE" dirty="0"/>
              <a:t> !                  Varning                            Se upp finns endast i noter, ingen</a:t>
            </a:r>
          </a:p>
          <a:p>
            <a:pPr marL="0" indent="0">
              <a:buNone/>
            </a:pPr>
            <a:r>
              <a:rPr lang="sv-SE" dirty="0"/>
              <a:t>                                                               utmärkning i terrängen</a:t>
            </a:r>
          </a:p>
          <a:p>
            <a:pPr marL="0" indent="0">
              <a:buNone/>
            </a:pPr>
            <a:endParaRPr lang="sv-SE" dirty="0"/>
          </a:p>
          <a:p>
            <a:pPr marL="0" indent="0">
              <a:buNone/>
            </a:pPr>
            <a:r>
              <a:rPr lang="sv-SE" dirty="0"/>
              <a:t> !!                 Dubbelvarning                Lätt varning, finns utmärkt i </a:t>
            </a:r>
          </a:p>
          <a:p>
            <a:pPr marL="0" indent="0">
              <a:buNone/>
            </a:pPr>
            <a:r>
              <a:rPr lang="sv-SE" dirty="0"/>
              <a:t>                                                               terrängen med utropstecken</a:t>
            </a:r>
          </a:p>
          <a:p>
            <a:pPr marL="0" indent="0">
              <a:buNone/>
            </a:pPr>
            <a:endParaRPr lang="sv-SE" dirty="0"/>
          </a:p>
          <a:p>
            <a:pPr marL="0" indent="0">
              <a:buNone/>
            </a:pPr>
            <a:r>
              <a:rPr lang="sv-SE" dirty="0"/>
              <a:t> !!!                Trippelvarning                Varning, finns utmärkt i terrängen</a:t>
            </a:r>
          </a:p>
          <a:p>
            <a:pPr marL="0" indent="0">
              <a:buNone/>
            </a:pPr>
            <a:r>
              <a:rPr lang="sv-SE" dirty="0"/>
              <a:t>                                                               Triangelmärke</a:t>
            </a: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115</a:t>
            </a:fld>
            <a:endParaRPr lang="sv-SE">
              <a:solidFill>
                <a:prstClr val="black">
                  <a:tint val="75000"/>
                </a:prstClr>
              </a:solidFill>
            </a:endParaRPr>
          </a:p>
        </p:txBody>
      </p:sp>
    </p:spTree>
    <p:extLst>
      <p:ext uri="{BB962C8B-B14F-4D97-AF65-F5344CB8AC3E}">
        <p14:creationId xmlns:p14="http://schemas.microsoft.com/office/powerpoint/2010/main" val="151484337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dirty="0"/>
              <a:t>Noter</a:t>
            </a:r>
          </a:p>
        </p:txBody>
      </p:sp>
      <p:sp>
        <p:nvSpPr>
          <p:cNvPr id="3" name="Platshållare för innehåll 2"/>
          <p:cNvSpPr>
            <a:spLocks noGrp="1"/>
          </p:cNvSpPr>
          <p:nvPr>
            <p:ph idx="4294967295"/>
          </p:nvPr>
        </p:nvSpPr>
        <p:spPr>
          <a:xfrm>
            <a:off x="0" y="1825625"/>
            <a:ext cx="10515600" cy="4351338"/>
          </a:xfrm>
        </p:spPr>
        <p:txBody>
          <a:bodyPr>
            <a:normAutofit lnSpcReduction="10000"/>
          </a:bodyPr>
          <a:lstStyle/>
          <a:p>
            <a:pPr marL="0" indent="0">
              <a:buNone/>
            </a:pPr>
            <a:r>
              <a:rPr lang="sv-SE" dirty="0"/>
              <a:t>Övrig information i noterna skrivs i klartext eller med allmänt vedertagna förkortningar.</a:t>
            </a:r>
          </a:p>
          <a:p>
            <a:pPr marL="0" indent="0">
              <a:buNone/>
            </a:pPr>
            <a:r>
              <a:rPr lang="sv-SE" dirty="0"/>
              <a:t>Km måtten i början av notrader och i vägskäl kan du använda dig av om du tappar bort dig i noterna.</a:t>
            </a:r>
          </a:p>
          <a:p>
            <a:pPr marL="0" indent="0">
              <a:buNone/>
            </a:pPr>
            <a:r>
              <a:rPr lang="sv-SE" dirty="0"/>
              <a:t>Km måtten i slutet av notrader är hur mycket som återstår av sträckan.</a:t>
            </a:r>
          </a:p>
          <a:p>
            <a:pPr marL="0" indent="0">
              <a:buNone/>
            </a:pPr>
            <a:r>
              <a:rPr lang="sv-SE" dirty="0"/>
              <a:t>Understrykningar i noterna ska hjälpa co-drivern att läsa ihop svängarna om de kommer tätt på och inte komma för sent till svåra passager.</a:t>
            </a: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116</a:t>
            </a:fld>
            <a:endParaRPr lang="sv-SE">
              <a:solidFill>
                <a:prstClr val="black">
                  <a:tint val="75000"/>
                </a:prstClr>
              </a:solidFill>
            </a:endParaRPr>
          </a:p>
        </p:txBody>
      </p:sp>
    </p:spTree>
    <p:extLst>
      <p:ext uri="{BB962C8B-B14F-4D97-AF65-F5344CB8AC3E}">
        <p14:creationId xmlns:p14="http://schemas.microsoft.com/office/powerpoint/2010/main" val="42272055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dirty="0"/>
              <a:t>Exempel på noter</a:t>
            </a:r>
            <a:br>
              <a:rPr lang="sv-SE" dirty="0"/>
            </a:br>
            <a:r>
              <a:rPr lang="sv-SE" sz="3200" dirty="0"/>
              <a:t>Beskrivande noter</a:t>
            </a:r>
            <a:endParaRPr lang="sv-SE" dirty="0"/>
          </a:p>
        </p:txBody>
      </p:sp>
      <p:graphicFrame>
        <p:nvGraphicFramePr>
          <p:cNvPr id="4" name="Platshållare för innehåll 3"/>
          <p:cNvGraphicFramePr>
            <a:graphicFrameLocks noGrp="1"/>
          </p:cNvGraphicFramePr>
          <p:nvPr>
            <p:ph idx="4294967295"/>
            <p:extLst>
              <p:ext uri="{D42A27DB-BD31-4B8C-83A1-F6EECF244321}">
                <p14:modId xmlns:p14="http://schemas.microsoft.com/office/powerpoint/2010/main" val="3806467089"/>
              </p:ext>
            </p:extLst>
          </p:nvPr>
        </p:nvGraphicFramePr>
        <p:xfrm>
          <a:off x="1592649" y="1795849"/>
          <a:ext cx="5995035" cy="1358537"/>
        </p:xfrm>
        <a:graphic>
          <a:graphicData uri="http://schemas.openxmlformats.org/drawingml/2006/table">
            <a:tbl>
              <a:tblPr firstRow="1" firstCol="1" bandRow="1">
                <a:tableStyleId>{5C22544A-7EE6-4342-B048-85BDC9FD1C3A}</a:tableStyleId>
              </a:tblPr>
              <a:tblGrid>
                <a:gridCol w="2555875">
                  <a:extLst>
                    <a:ext uri="{9D8B030D-6E8A-4147-A177-3AD203B41FA5}">
                      <a16:colId xmlns="" xmlns:a16="http://schemas.microsoft.com/office/drawing/2014/main" val="420613206"/>
                    </a:ext>
                  </a:extLst>
                </a:gridCol>
                <a:gridCol w="828040">
                  <a:extLst>
                    <a:ext uri="{9D8B030D-6E8A-4147-A177-3AD203B41FA5}">
                      <a16:colId xmlns="" xmlns:a16="http://schemas.microsoft.com/office/drawing/2014/main" val="2929120467"/>
                    </a:ext>
                  </a:extLst>
                </a:gridCol>
                <a:gridCol w="2611120">
                  <a:extLst>
                    <a:ext uri="{9D8B030D-6E8A-4147-A177-3AD203B41FA5}">
                      <a16:colId xmlns="" xmlns:a16="http://schemas.microsoft.com/office/drawing/2014/main" val="2933206081"/>
                    </a:ext>
                  </a:extLst>
                </a:gridCol>
              </a:tblGrid>
              <a:tr h="1358537">
                <a:tc>
                  <a:txBody>
                    <a:bodyPr/>
                    <a:lstStyle/>
                    <a:p>
                      <a:pPr>
                        <a:lnSpc>
                          <a:spcPct val="107000"/>
                        </a:lnSpc>
                        <a:spcAft>
                          <a:spcPts val="0"/>
                        </a:spcAft>
                        <a:tabLst>
                          <a:tab pos="1728470" algn="ctr"/>
                        </a:tabLst>
                      </a:pPr>
                      <a:r>
                        <a:rPr lang="sv-SE" sz="1400" dirty="0">
                          <a:effectLst/>
                        </a:rPr>
                        <a:t>Sofflocksspecialen 	 </a:t>
                      </a:r>
                      <a:endParaRPr lang="sv-SE" sz="1100" dirty="0">
                        <a:effectLst/>
                      </a:endParaRPr>
                    </a:p>
                    <a:p>
                      <a:pPr marL="71755">
                        <a:lnSpc>
                          <a:spcPct val="107000"/>
                        </a:lnSpc>
                        <a:spcAft>
                          <a:spcPts val="0"/>
                        </a:spcAft>
                      </a:pPr>
                      <a:r>
                        <a:rPr lang="sv-SE" sz="1400" dirty="0">
                          <a:effectLst/>
                        </a:rPr>
                        <a:t> </a:t>
                      </a:r>
                      <a:endParaRPr lang="sv-SE" sz="1100" dirty="0">
                        <a:effectLst/>
                      </a:endParaRPr>
                    </a:p>
                    <a:p>
                      <a:pPr>
                        <a:lnSpc>
                          <a:spcPct val="107000"/>
                        </a:lnSpc>
                        <a:spcAft>
                          <a:spcPts val="0"/>
                        </a:spcAft>
                        <a:tabLst>
                          <a:tab pos="1216025" algn="ctr"/>
                        </a:tabLst>
                      </a:pPr>
                      <a:r>
                        <a:rPr lang="sv-SE" sz="1200" dirty="0">
                          <a:effectLst/>
                        </a:rPr>
                        <a:t>SS-2 	Sofflocket </a:t>
                      </a:r>
                      <a:endParaRPr lang="sv-SE" sz="1100" dirty="0">
                        <a:effectLst/>
                      </a:endParaRPr>
                    </a:p>
                    <a:p>
                      <a:pPr marL="71755">
                        <a:lnSpc>
                          <a:spcPct val="107000"/>
                        </a:lnSpc>
                        <a:spcAft>
                          <a:spcPts val="0"/>
                        </a:spcAft>
                      </a:pPr>
                      <a:r>
                        <a:rPr lang="sv-SE" sz="1200" dirty="0">
                          <a:effectLst/>
                        </a:rPr>
                        <a:t>Längd 5,25 km </a:t>
                      </a:r>
                      <a:endParaRPr lang="sv-SE" sz="1100" dirty="0">
                        <a:effectLst/>
                      </a:endParaRPr>
                    </a:p>
                    <a:p>
                      <a:pPr marL="71755">
                        <a:lnSpc>
                          <a:spcPct val="107000"/>
                        </a:lnSpc>
                        <a:spcAft>
                          <a:spcPts val="0"/>
                        </a:spcAft>
                      </a:pPr>
                      <a:r>
                        <a:rPr lang="sv-SE" sz="1200" dirty="0">
                          <a:effectLst/>
                        </a:rPr>
                        <a:t>Start vid Röda ladan, höger sida. </a:t>
                      </a:r>
                      <a:endParaRPr lang="sv-S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3025" marT="17780" marB="0"/>
                </a:tc>
                <a:tc>
                  <a:txBody>
                    <a:bodyPr/>
                    <a:lstStyle/>
                    <a:p>
                      <a:pPr>
                        <a:lnSpc>
                          <a:spcPct val="107000"/>
                        </a:lnSpc>
                        <a:spcAft>
                          <a:spcPts val="0"/>
                        </a:spcAft>
                      </a:pPr>
                      <a:r>
                        <a:rPr lang="sv-SE" sz="1400" dirty="0">
                          <a:effectLst/>
                        </a:rPr>
                        <a:t> </a:t>
                      </a:r>
                      <a:endParaRPr lang="sv-S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3025" marT="17780" marB="0"/>
                </a:tc>
                <a:tc>
                  <a:txBody>
                    <a:bodyPr/>
                    <a:lstStyle/>
                    <a:p>
                      <a:pPr>
                        <a:lnSpc>
                          <a:spcPct val="107000"/>
                        </a:lnSpc>
                        <a:spcAft>
                          <a:spcPts val="0"/>
                        </a:spcAft>
                      </a:pPr>
                      <a:r>
                        <a:rPr lang="sv-SE" sz="1400" dirty="0">
                          <a:effectLst/>
                        </a:rPr>
                        <a:t>Sida 1 av 3 </a:t>
                      </a:r>
                      <a:endParaRPr lang="sv-S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3025" marT="17780" marB="0"/>
                </a:tc>
                <a:extLst>
                  <a:ext uri="{0D108BD9-81ED-4DB2-BD59-A6C34878D82A}">
                    <a16:rowId xmlns="" xmlns:a16="http://schemas.microsoft.com/office/drawing/2014/main" val="2751716004"/>
                  </a:ext>
                </a:extLst>
              </a:tr>
            </a:tbl>
          </a:graphicData>
        </a:graphic>
      </p:graphicFrame>
      <p:sp>
        <p:nvSpPr>
          <p:cNvPr id="5" name="Rectangle 1"/>
          <p:cNvSpPr>
            <a:spLocks noChangeArrowheads="1"/>
          </p:cNvSpPr>
          <p:nvPr/>
        </p:nvSpPr>
        <p:spPr bwMode="auto">
          <a:xfrm>
            <a:off x="3202985" y="2787213"/>
            <a:ext cx="5995035" cy="297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119313" algn="ctr"/>
              </a:tabLst>
              <a:defRPr>
                <a:solidFill>
                  <a:schemeClr val="tx1"/>
                </a:solidFill>
                <a:latin typeface="Arial" panose="020B0604020202020204" pitchFamily="34" charset="0"/>
              </a:defRPr>
            </a:lvl1pPr>
            <a:lvl2pPr eaLnBrk="0" fontAlgn="base" hangingPunct="0">
              <a:spcBef>
                <a:spcPct val="0"/>
              </a:spcBef>
              <a:spcAft>
                <a:spcPct val="0"/>
              </a:spcAft>
              <a:tabLst>
                <a:tab pos="2119313" algn="ctr"/>
              </a:tabLst>
              <a:defRPr>
                <a:solidFill>
                  <a:schemeClr val="tx1"/>
                </a:solidFill>
                <a:latin typeface="Arial" panose="020B0604020202020204" pitchFamily="34" charset="0"/>
              </a:defRPr>
            </a:lvl2pPr>
            <a:lvl3pPr eaLnBrk="0" fontAlgn="base" hangingPunct="0">
              <a:spcBef>
                <a:spcPct val="0"/>
              </a:spcBef>
              <a:spcAft>
                <a:spcPct val="0"/>
              </a:spcAft>
              <a:tabLst>
                <a:tab pos="2119313" algn="ctr"/>
              </a:tabLst>
              <a:defRPr>
                <a:solidFill>
                  <a:schemeClr val="tx1"/>
                </a:solidFill>
                <a:latin typeface="Arial" panose="020B0604020202020204" pitchFamily="34" charset="0"/>
              </a:defRPr>
            </a:lvl3pPr>
            <a:lvl4pPr eaLnBrk="0" fontAlgn="base" hangingPunct="0">
              <a:spcBef>
                <a:spcPct val="0"/>
              </a:spcBef>
              <a:spcAft>
                <a:spcPct val="0"/>
              </a:spcAft>
              <a:tabLst>
                <a:tab pos="2119313" algn="ctr"/>
              </a:tabLst>
              <a:defRPr>
                <a:solidFill>
                  <a:schemeClr val="tx1"/>
                </a:solidFill>
                <a:latin typeface="Arial" panose="020B0604020202020204" pitchFamily="34" charset="0"/>
              </a:defRPr>
            </a:lvl4pPr>
            <a:lvl5pPr eaLnBrk="0" fontAlgn="base" hangingPunct="0">
              <a:spcBef>
                <a:spcPct val="0"/>
              </a:spcBef>
              <a:spcAft>
                <a:spcPct val="0"/>
              </a:spcAft>
              <a:tabLst>
                <a:tab pos="2119313" algn="ctr"/>
              </a:tabLst>
              <a:defRPr>
                <a:solidFill>
                  <a:schemeClr val="tx1"/>
                </a:solidFill>
                <a:latin typeface="Arial" panose="020B0604020202020204" pitchFamily="34" charset="0"/>
              </a:defRPr>
            </a:lvl5pPr>
            <a:lvl6pPr eaLnBrk="0" fontAlgn="base" hangingPunct="0">
              <a:spcBef>
                <a:spcPct val="0"/>
              </a:spcBef>
              <a:spcAft>
                <a:spcPct val="0"/>
              </a:spcAft>
              <a:tabLst>
                <a:tab pos="2119313" algn="ctr"/>
              </a:tabLst>
              <a:defRPr>
                <a:solidFill>
                  <a:schemeClr val="tx1"/>
                </a:solidFill>
                <a:latin typeface="Arial" panose="020B0604020202020204" pitchFamily="34" charset="0"/>
              </a:defRPr>
            </a:lvl6pPr>
            <a:lvl7pPr eaLnBrk="0" fontAlgn="base" hangingPunct="0">
              <a:spcBef>
                <a:spcPct val="0"/>
              </a:spcBef>
              <a:spcAft>
                <a:spcPct val="0"/>
              </a:spcAft>
              <a:tabLst>
                <a:tab pos="2119313" algn="ctr"/>
              </a:tabLst>
              <a:defRPr>
                <a:solidFill>
                  <a:schemeClr val="tx1"/>
                </a:solidFill>
                <a:latin typeface="Arial" panose="020B0604020202020204" pitchFamily="34" charset="0"/>
              </a:defRPr>
            </a:lvl7pPr>
            <a:lvl8pPr eaLnBrk="0" fontAlgn="base" hangingPunct="0">
              <a:spcBef>
                <a:spcPct val="0"/>
              </a:spcBef>
              <a:spcAft>
                <a:spcPct val="0"/>
              </a:spcAft>
              <a:tabLst>
                <a:tab pos="2119313" algn="ctr"/>
              </a:tabLst>
              <a:defRPr>
                <a:solidFill>
                  <a:schemeClr val="tx1"/>
                </a:solidFill>
                <a:latin typeface="Arial" panose="020B0604020202020204" pitchFamily="34" charset="0"/>
              </a:defRPr>
            </a:lvl8pPr>
            <a:lvl9pPr eaLnBrk="0" fontAlgn="base" hangingPunct="0">
              <a:spcBef>
                <a:spcPct val="0"/>
              </a:spcBef>
              <a:spcAft>
                <a:spcPct val="0"/>
              </a:spcAft>
              <a:tabLst>
                <a:tab pos="2119313"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119313" algn="ctr"/>
              </a:tabLst>
            </a:pPr>
            <a:r>
              <a:rPr kumimoji="0" lang="sv-SE" altLang="sv-SE" sz="11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sv-SE" altLang="sv-SE"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19313" algn="ctr"/>
              </a:tabLst>
            </a:pPr>
            <a:r>
              <a:rPr kumimoji="0" lang="sv-SE" altLang="sv-SE" sz="1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sv-SE" altLang="sv-SE"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19313" algn="ctr"/>
              </a:tabLst>
            </a:pPr>
            <a:r>
              <a:rPr kumimoji="0" lang="sv-SE" altLang="sv-SE" sz="12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MVLg</a:t>
            </a: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100  SH-/Kr 50 	</a:t>
            </a:r>
            <a:r>
              <a:rPr kumimoji="0" lang="sv-SE" altLang="sv-SE" sz="1200" b="1" i="0" u="sng" strike="noStrike" cap="none" normalizeH="0" baseline="0" dirty="0">
                <a:ln>
                  <a:noFill/>
                </a:ln>
                <a:solidFill>
                  <a:srgbClr val="000000"/>
                </a:solidFill>
                <a:effectLst/>
                <a:latin typeface="Arial" panose="020B0604020202020204" pitchFamily="34" charset="0"/>
                <a:ea typeface="Times New Roman" panose="02020603050405020304" pitchFamily="18" charset="0"/>
              </a:rPr>
              <a:t>KH kort KV-</a:t>
            </a: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sv-SE" altLang="sv-SE"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19313" algn="ctr"/>
              </a:tabLst>
            </a:pP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sv-SE" altLang="sv-SE"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19313" algn="ctr"/>
              </a:tabLst>
            </a:pP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50          FH/</a:t>
            </a:r>
            <a:r>
              <a:rPr kumimoji="0" lang="sv-SE" altLang="sv-SE" sz="12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likr</a:t>
            </a: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60 	</a:t>
            </a:r>
            <a:r>
              <a:rPr kumimoji="0" lang="sv-SE" altLang="sv-SE" sz="12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ViV</a:t>
            </a: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i </a:t>
            </a:r>
            <a:r>
              <a:rPr kumimoji="0" lang="sv-SE" altLang="sv-SE" sz="12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vsk</a:t>
            </a: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200 </a:t>
            </a:r>
            <a:endParaRPr kumimoji="0" lang="sv-SE" altLang="sv-SE"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19313" algn="ctr"/>
              </a:tabLst>
            </a:pP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0,74 </a:t>
            </a:r>
            <a:endParaRPr kumimoji="0" lang="sv-SE" altLang="sv-SE"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19313" algn="ctr"/>
              </a:tabLst>
            </a:pP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sv-SE" altLang="sv-SE"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19313" algn="ctr"/>
              </a:tabLst>
            </a:pP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FV       80   MV&gt;T 100      SV-&lt;  80     MV </a:t>
            </a:r>
            <a:endParaRPr kumimoji="0" lang="sv-SE" altLang="sv-SE"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19313" algn="ctr"/>
              </a:tabLst>
            </a:pP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sv-SE" altLang="sv-SE"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19313" algn="ctr"/>
              </a:tabLst>
            </a:pP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20 TV-&gt; ngt  	120      FV   30 </a:t>
            </a:r>
            <a:endParaRPr kumimoji="0" lang="sv-SE" altLang="sv-SE"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19313" algn="ctr"/>
              </a:tabLst>
            </a:pP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sv-SE" altLang="sv-SE"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19313" algn="ctr"/>
              </a:tabLst>
            </a:pP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Kr MV-  </a:t>
            </a:r>
            <a:r>
              <a:rPr kumimoji="0" lang="sv-SE" altLang="sv-SE" sz="12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s.i</a:t>
            </a: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FV    60         </a:t>
            </a:r>
            <a:r>
              <a:rPr kumimoji="0" lang="sv-SE" altLang="sv-SE" sz="1200" b="1" i="0" u="sng"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KH+till</a:t>
            </a:r>
            <a:r>
              <a:rPr kumimoji="0" lang="sv-SE" altLang="sv-SE" sz="1200" b="1" i="0" u="sng" strike="noStrike" cap="none" normalizeH="0" baseline="0" dirty="0">
                <a:ln>
                  <a:noFill/>
                </a:ln>
                <a:solidFill>
                  <a:srgbClr val="000000"/>
                </a:solidFill>
                <a:effectLst/>
                <a:latin typeface="Arial" panose="020B0604020202020204" pitchFamily="34" charset="0"/>
                <a:ea typeface="Times New Roman" panose="02020603050405020304" pitchFamily="18" charset="0"/>
              </a:rPr>
              <a:t> KV+</a:t>
            </a: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80 </a:t>
            </a:r>
            <a:endParaRPr kumimoji="0" lang="sv-SE" altLang="sv-SE"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19313" algn="ctr"/>
              </a:tabLst>
            </a:pP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sv-SE" altLang="sv-SE" sz="1100" b="0" i="0" u="none" strike="noStrike" cap="none" normalizeH="0" baseline="0" dirty="0">
              <a:ln>
                <a:noFill/>
              </a:ln>
              <a:solidFill>
                <a:schemeClr val="tx1"/>
              </a:solidFill>
              <a:effectLst/>
              <a:latin typeface="Arial" panose="020B0604020202020204" pitchFamily="34" charset="0"/>
            </a:endParaRPr>
          </a:p>
          <a:p>
            <a:r>
              <a:rPr kumimoji="0" lang="sv-SE" altLang="sv-SE" sz="1200" b="1" i="0" u="sng" strike="noStrike" cap="none" normalizeH="0" baseline="0" dirty="0">
                <a:ln>
                  <a:noFill/>
                </a:ln>
                <a:solidFill>
                  <a:srgbClr val="000000"/>
                </a:solidFill>
                <a:effectLst/>
                <a:latin typeface="Arial" panose="020B0604020202020204" pitchFamily="34" charset="0"/>
                <a:ea typeface="Times New Roman" panose="02020603050405020304" pitchFamily="18" charset="0"/>
              </a:rPr>
              <a:t>!SV till </a:t>
            </a:r>
            <a:r>
              <a:rPr kumimoji="0" lang="sv-SE" altLang="sv-SE" sz="1200" b="1" i="0" u="sng"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krVi</a:t>
            </a:r>
            <a:r>
              <a:rPr kumimoji="0" lang="sv-SE" altLang="sv-SE" sz="1200" b="1" i="0" u="sng"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lang="sv-SE" altLang="sv-SE" sz="1200" dirty="0"/>
          </a:p>
          <a:p>
            <a:pPr marL="0" marR="0" lvl="0" indent="0" algn="l" defTabSz="914400" rtl="0" eaLnBrk="0" fontAlgn="base" latinLnBrk="0" hangingPunct="0">
              <a:lnSpc>
                <a:spcPct val="100000"/>
              </a:lnSpc>
              <a:spcBef>
                <a:spcPct val="0"/>
              </a:spcBef>
              <a:spcAft>
                <a:spcPct val="0"/>
              </a:spcAft>
              <a:buClrTx/>
              <a:buSzTx/>
              <a:buFontTx/>
              <a:buNone/>
              <a:tabLst>
                <a:tab pos="2119313" algn="ctr"/>
              </a:tabLst>
            </a:pP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
        <p:nvSpPr>
          <p:cNvPr id="3" name="Platshållare för bildnummer 2"/>
          <p:cNvSpPr>
            <a:spLocks noGrp="1"/>
          </p:cNvSpPr>
          <p:nvPr>
            <p:ph type="sldNum" sz="quarter" idx="12"/>
          </p:nvPr>
        </p:nvSpPr>
        <p:spPr/>
        <p:txBody>
          <a:bodyPr/>
          <a:lstStyle/>
          <a:p>
            <a:fld id="{E9B0AADB-0E5C-4E0B-8493-D07C1A1DF98D}" type="slidenum">
              <a:rPr lang="sv-SE" smtClean="0">
                <a:solidFill>
                  <a:prstClr val="black">
                    <a:tint val="75000"/>
                  </a:prstClr>
                </a:solidFill>
              </a:rPr>
              <a:pPr/>
              <a:t>117</a:t>
            </a:fld>
            <a:endParaRPr lang="sv-SE">
              <a:solidFill>
                <a:prstClr val="black">
                  <a:tint val="75000"/>
                </a:prstClr>
              </a:solidFill>
            </a:endParaRPr>
          </a:p>
        </p:txBody>
      </p:sp>
    </p:spTree>
    <p:extLst>
      <p:ext uri="{BB962C8B-B14F-4D97-AF65-F5344CB8AC3E}">
        <p14:creationId xmlns:p14="http://schemas.microsoft.com/office/powerpoint/2010/main" val="188214836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dirty="0"/>
              <a:t>Exempel på noter</a:t>
            </a:r>
            <a:br>
              <a:rPr lang="sv-SE" dirty="0"/>
            </a:br>
            <a:r>
              <a:rPr lang="sv-SE" sz="3200" dirty="0"/>
              <a:t>Siffernoter</a:t>
            </a:r>
            <a:endParaRPr lang="sv-SE" dirty="0"/>
          </a:p>
        </p:txBody>
      </p:sp>
      <p:graphicFrame>
        <p:nvGraphicFramePr>
          <p:cNvPr id="4" name="Platshållare för innehåll 3"/>
          <p:cNvGraphicFramePr>
            <a:graphicFrameLocks noGrp="1"/>
          </p:cNvGraphicFramePr>
          <p:nvPr>
            <p:ph idx="4294967295"/>
            <p:extLst>
              <p:ext uri="{D42A27DB-BD31-4B8C-83A1-F6EECF244321}">
                <p14:modId xmlns:p14="http://schemas.microsoft.com/office/powerpoint/2010/main" val="2989520537"/>
              </p:ext>
            </p:extLst>
          </p:nvPr>
        </p:nvGraphicFramePr>
        <p:xfrm>
          <a:off x="1889210" y="1845276"/>
          <a:ext cx="5995035" cy="1358537"/>
        </p:xfrm>
        <a:graphic>
          <a:graphicData uri="http://schemas.openxmlformats.org/drawingml/2006/table">
            <a:tbl>
              <a:tblPr firstRow="1" firstCol="1" bandRow="1">
                <a:tableStyleId>{5C22544A-7EE6-4342-B048-85BDC9FD1C3A}</a:tableStyleId>
              </a:tblPr>
              <a:tblGrid>
                <a:gridCol w="2555875">
                  <a:extLst>
                    <a:ext uri="{9D8B030D-6E8A-4147-A177-3AD203B41FA5}">
                      <a16:colId xmlns="" xmlns:a16="http://schemas.microsoft.com/office/drawing/2014/main" val="420613206"/>
                    </a:ext>
                  </a:extLst>
                </a:gridCol>
                <a:gridCol w="828040">
                  <a:extLst>
                    <a:ext uri="{9D8B030D-6E8A-4147-A177-3AD203B41FA5}">
                      <a16:colId xmlns="" xmlns:a16="http://schemas.microsoft.com/office/drawing/2014/main" val="2929120467"/>
                    </a:ext>
                  </a:extLst>
                </a:gridCol>
                <a:gridCol w="2611120">
                  <a:extLst>
                    <a:ext uri="{9D8B030D-6E8A-4147-A177-3AD203B41FA5}">
                      <a16:colId xmlns="" xmlns:a16="http://schemas.microsoft.com/office/drawing/2014/main" val="2933206081"/>
                    </a:ext>
                  </a:extLst>
                </a:gridCol>
              </a:tblGrid>
              <a:tr h="1358537">
                <a:tc>
                  <a:txBody>
                    <a:bodyPr/>
                    <a:lstStyle/>
                    <a:p>
                      <a:pPr>
                        <a:lnSpc>
                          <a:spcPct val="107000"/>
                        </a:lnSpc>
                        <a:spcAft>
                          <a:spcPts val="0"/>
                        </a:spcAft>
                        <a:tabLst>
                          <a:tab pos="1728470" algn="ctr"/>
                        </a:tabLst>
                      </a:pPr>
                      <a:r>
                        <a:rPr lang="sv-SE" sz="1400" dirty="0">
                          <a:effectLst/>
                        </a:rPr>
                        <a:t>Sofflocksspecialen 	 </a:t>
                      </a:r>
                      <a:endParaRPr lang="sv-SE" sz="1100" dirty="0">
                        <a:effectLst/>
                      </a:endParaRPr>
                    </a:p>
                    <a:p>
                      <a:pPr marL="71755">
                        <a:lnSpc>
                          <a:spcPct val="107000"/>
                        </a:lnSpc>
                        <a:spcAft>
                          <a:spcPts val="0"/>
                        </a:spcAft>
                      </a:pPr>
                      <a:r>
                        <a:rPr lang="sv-SE" sz="1400" dirty="0">
                          <a:effectLst/>
                        </a:rPr>
                        <a:t> </a:t>
                      </a:r>
                      <a:endParaRPr lang="sv-SE" sz="1100" dirty="0">
                        <a:effectLst/>
                      </a:endParaRPr>
                    </a:p>
                    <a:p>
                      <a:pPr>
                        <a:lnSpc>
                          <a:spcPct val="107000"/>
                        </a:lnSpc>
                        <a:spcAft>
                          <a:spcPts val="0"/>
                        </a:spcAft>
                        <a:tabLst>
                          <a:tab pos="1216025" algn="ctr"/>
                        </a:tabLst>
                      </a:pPr>
                      <a:r>
                        <a:rPr lang="sv-SE" sz="1200" dirty="0">
                          <a:effectLst/>
                        </a:rPr>
                        <a:t>SS-2 	Sofflocket </a:t>
                      </a:r>
                      <a:endParaRPr lang="sv-SE" sz="1100" dirty="0">
                        <a:effectLst/>
                      </a:endParaRPr>
                    </a:p>
                    <a:p>
                      <a:pPr marL="71755">
                        <a:lnSpc>
                          <a:spcPct val="107000"/>
                        </a:lnSpc>
                        <a:spcAft>
                          <a:spcPts val="0"/>
                        </a:spcAft>
                      </a:pPr>
                      <a:r>
                        <a:rPr lang="sv-SE" sz="1200" dirty="0">
                          <a:effectLst/>
                        </a:rPr>
                        <a:t>Längd 5,25 km </a:t>
                      </a:r>
                      <a:endParaRPr lang="sv-SE" sz="1100" dirty="0">
                        <a:effectLst/>
                      </a:endParaRPr>
                    </a:p>
                    <a:p>
                      <a:pPr marL="71755">
                        <a:lnSpc>
                          <a:spcPct val="107000"/>
                        </a:lnSpc>
                        <a:spcAft>
                          <a:spcPts val="0"/>
                        </a:spcAft>
                      </a:pPr>
                      <a:r>
                        <a:rPr lang="sv-SE" sz="1200" dirty="0">
                          <a:effectLst/>
                        </a:rPr>
                        <a:t>Start vid Röda ladan, höger sida. </a:t>
                      </a:r>
                      <a:endParaRPr lang="sv-S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3025" marT="17780" marB="0"/>
                </a:tc>
                <a:tc>
                  <a:txBody>
                    <a:bodyPr/>
                    <a:lstStyle/>
                    <a:p>
                      <a:pPr>
                        <a:lnSpc>
                          <a:spcPct val="107000"/>
                        </a:lnSpc>
                        <a:spcAft>
                          <a:spcPts val="0"/>
                        </a:spcAft>
                      </a:pPr>
                      <a:r>
                        <a:rPr lang="sv-SE" sz="1400" dirty="0">
                          <a:effectLst/>
                        </a:rPr>
                        <a:t> </a:t>
                      </a:r>
                      <a:endParaRPr lang="sv-S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3025" marT="17780" marB="0"/>
                </a:tc>
                <a:tc>
                  <a:txBody>
                    <a:bodyPr/>
                    <a:lstStyle/>
                    <a:p>
                      <a:pPr>
                        <a:lnSpc>
                          <a:spcPct val="107000"/>
                        </a:lnSpc>
                        <a:spcAft>
                          <a:spcPts val="0"/>
                        </a:spcAft>
                      </a:pPr>
                      <a:r>
                        <a:rPr lang="sv-SE" sz="1400" dirty="0">
                          <a:effectLst/>
                        </a:rPr>
                        <a:t>Sida 1 av 3 </a:t>
                      </a:r>
                      <a:endParaRPr lang="sv-S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3025" marT="17780" marB="0"/>
                </a:tc>
                <a:extLst>
                  <a:ext uri="{0D108BD9-81ED-4DB2-BD59-A6C34878D82A}">
                    <a16:rowId xmlns="" xmlns:a16="http://schemas.microsoft.com/office/drawing/2014/main" val="2751716004"/>
                  </a:ext>
                </a:extLst>
              </a:tr>
            </a:tbl>
          </a:graphicData>
        </a:graphic>
      </p:graphicFrame>
      <p:sp>
        <p:nvSpPr>
          <p:cNvPr id="5" name="Rectangle 1"/>
          <p:cNvSpPr>
            <a:spLocks noChangeArrowheads="1"/>
          </p:cNvSpPr>
          <p:nvPr/>
        </p:nvSpPr>
        <p:spPr bwMode="auto">
          <a:xfrm>
            <a:off x="3202985" y="2817990"/>
            <a:ext cx="5995035" cy="2908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119313" algn="ctr"/>
              </a:tabLst>
              <a:defRPr>
                <a:solidFill>
                  <a:schemeClr val="tx1"/>
                </a:solidFill>
                <a:latin typeface="Arial" panose="020B0604020202020204" pitchFamily="34" charset="0"/>
              </a:defRPr>
            </a:lvl1pPr>
            <a:lvl2pPr eaLnBrk="0" fontAlgn="base" hangingPunct="0">
              <a:spcBef>
                <a:spcPct val="0"/>
              </a:spcBef>
              <a:spcAft>
                <a:spcPct val="0"/>
              </a:spcAft>
              <a:tabLst>
                <a:tab pos="2119313" algn="ctr"/>
              </a:tabLst>
              <a:defRPr>
                <a:solidFill>
                  <a:schemeClr val="tx1"/>
                </a:solidFill>
                <a:latin typeface="Arial" panose="020B0604020202020204" pitchFamily="34" charset="0"/>
              </a:defRPr>
            </a:lvl2pPr>
            <a:lvl3pPr eaLnBrk="0" fontAlgn="base" hangingPunct="0">
              <a:spcBef>
                <a:spcPct val="0"/>
              </a:spcBef>
              <a:spcAft>
                <a:spcPct val="0"/>
              </a:spcAft>
              <a:tabLst>
                <a:tab pos="2119313" algn="ctr"/>
              </a:tabLst>
              <a:defRPr>
                <a:solidFill>
                  <a:schemeClr val="tx1"/>
                </a:solidFill>
                <a:latin typeface="Arial" panose="020B0604020202020204" pitchFamily="34" charset="0"/>
              </a:defRPr>
            </a:lvl3pPr>
            <a:lvl4pPr eaLnBrk="0" fontAlgn="base" hangingPunct="0">
              <a:spcBef>
                <a:spcPct val="0"/>
              </a:spcBef>
              <a:spcAft>
                <a:spcPct val="0"/>
              </a:spcAft>
              <a:tabLst>
                <a:tab pos="2119313" algn="ctr"/>
              </a:tabLst>
              <a:defRPr>
                <a:solidFill>
                  <a:schemeClr val="tx1"/>
                </a:solidFill>
                <a:latin typeface="Arial" panose="020B0604020202020204" pitchFamily="34" charset="0"/>
              </a:defRPr>
            </a:lvl4pPr>
            <a:lvl5pPr eaLnBrk="0" fontAlgn="base" hangingPunct="0">
              <a:spcBef>
                <a:spcPct val="0"/>
              </a:spcBef>
              <a:spcAft>
                <a:spcPct val="0"/>
              </a:spcAft>
              <a:tabLst>
                <a:tab pos="2119313" algn="ctr"/>
              </a:tabLst>
              <a:defRPr>
                <a:solidFill>
                  <a:schemeClr val="tx1"/>
                </a:solidFill>
                <a:latin typeface="Arial" panose="020B0604020202020204" pitchFamily="34" charset="0"/>
              </a:defRPr>
            </a:lvl5pPr>
            <a:lvl6pPr eaLnBrk="0" fontAlgn="base" hangingPunct="0">
              <a:spcBef>
                <a:spcPct val="0"/>
              </a:spcBef>
              <a:spcAft>
                <a:spcPct val="0"/>
              </a:spcAft>
              <a:tabLst>
                <a:tab pos="2119313" algn="ctr"/>
              </a:tabLst>
              <a:defRPr>
                <a:solidFill>
                  <a:schemeClr val="tx1"/>
                </a:solidFill>
                <a:latin typeface="Arial" panose="020B0604020202020204" pitchFamily="34" charset="0"/>
              </a:defRPr>
            </a:lvl6pPr>
            <a:lvl7pPr eaLnBrk="0" fontAlgn="base" hangingPunct="0">
              <a:spcBef>
                <a:spcPct val="0"/>
              </a:spcBef>
              <a:spcAft>
                <a:spcPct val="0"/>
              </a:spcAft>
              <a:tabLst>
                <a:tab pos="2119313" algn="ctr"/>
              </a:tabLst>
              <a:defRPr>
                <a:solidFill>
                  <a:schemeClr val="tx1"/>
                </a:solidFill>
                <a:latin typeface="Arial" panose="020B0604020202020204" pitchFamily="34" charset="0"/>
              </a:defRPr>
            </a:lvl7pPr>
            <a:lvl8pPr eaLnBrk="0" fontAlgn="base" hangingPunct="0">
              <a:spcBef>
                <a:spcPct val="0"/>
              </a:spcBef>
              <a:spcAft>
                <a:spcPct val="0"/>
              </a:spcAft>
              <a:tabLst>
                <a:tab pos="2119313" algn="ctr"/>
              </a:tabLst>
              <a:defRPr>
                <a:solidFill>
                  <a:schemeClr val="tx1"/>
                </a:solidFill>
                <a:latin typeface="Arial" panose="020B0604020202020204" pitchFamily="34" charset="0"/>
              </a:defRPr>
            </a:lvl8pPr>
            <a:lvl9pPr eaLnBrk="0" fontAlgn="base" hangingPunct="0">
              <a:spcBef>
                <a:spcPct val="0"/>
              </a:spcBef>
              <a:spcAft>
                <a:spcPct val="0"/>
              </a:spcAft>
              <a:tabLst>
                <a:tab pos="2119313"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119313" algn="ctr"/>
              </a:tabLst>
            </a:pPr>
            <a:r>
              <a:rPr kumimoji="0" lang="sv-SE" altLang="sv-SE" sz="11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sv-SE" altLang="sv-SE"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19313" algn="ctr"/>
              </a:tabLst>
            </a:pPr>
            <a:r>
              <a:rPr kumimoji="0" lang="sv-SE" altLang="sv-SE" sz="1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sv-SE" altLang="sv-SE"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19313" algn="ctr"/>
              </a:tabLst>
            </a:pPr>
            <a:r>
              <a:rPr lang="sv-SE" altLang="sv-SE" sz="1200" b="1" dirty="0">
                <a:solidFill>
                  <a:srgbClr val="000000"/>
                </a:solidFill>
                <a:ea typeface="Times New Roman" panose="02020603050405020304" pitchFamily="18" charset="0"/>
              </a:rPr>
              <a:t>v4</a:t>
            </a: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Lg  100  </a:t>
            </a:r>
            <a:r>
              <a:rPr lang="sv-SE" altLang="sv-SE" sz="1200" b="1" dirty="0">
                <a:solidFill>
                  <a:srgbClr val="000000"/>
                </a:solidFill>
                <a:ea typeface="Times New Roman" panose="02020603050405020304" pitchFamily="18" charset="0"/>
              </a:rPr>
              <a:t>h5</a:t>
            </a: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-/Kr 50 	</a:t>
            </a:r>
            <a:r>
              <a:rPr lang="sv-SE" altLang="sv-SE" sz="1200" b="1" u="sng" dirty="0">
                <a:solidFill>
                  <a:srgbClr val="000000"/>
                </a:solidFill>
                <a:ea typeface="Times New Roman" panose="02020603050405020304" pitchFamily="18" charset="0"/>
              </a:rPr>
              <a:t>H2</a:t>
            </a:r>
            <a:r>
              <a:rPr kumimoji="0" lang="sv-SE" altLang="sv-SE" sz="1200" b="1" i="0" u="sng" strike="noStrike" cap="none" normalizeH="0" baseline="0" dirty="0">
                <a:ln>
                  <a:noFill/>
                </a:ln>
                <a:solidFill>
                  <a:srgbClr val="000000"/>
                </a:solidFill>
                <a:effectLst/>
                <a:latin typeface="Arial" panose="020B0604020202020204" pitchFamily="34" charset="0"/>
                <a:ea typeface="Times New Roman" panose="02020603050405020304" pitchFamily="18" charset="0"/>
              </a:rPr>
              <a:t> kort </a:t>
            </a:r>
            <a:r>
              <a:rPr lang="sv-SE" altLang="sv-SE" sz="1200" b="1" u="sng" dirty="0">
                <a:solidFill>
                  <a:srgbClr val="000000"/>
                </a:solidFill>
                <a:ea typeface="Times New Roman" panose="02020603050405020304" pitchFamily="18" charset="0"/>
              </a:rPr>
              <a:t>V2</a:t>
            </a:r>
            <a:r>
              <a:rPr kumimoji="0" lang="sv-SE" altLang="sv-SE" sz="1200" b="1" i="0" u="sng"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sv-SE" altLang="sv-SE"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19313" algn="ctr"/>
              </a:tabLst>
            </a:pP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sv-SE" altLang="sv-SE"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19313" algn="ctr"/>
              </a:tabLst>
            </a:pP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50          </a:t>
            </a:r>
            <a:r>
              <a:rPr lang="sv-SE" altLang="sv-SE" sz="1200" b="1" dirty="0">
                <a:solidFill>
                  <a:srgbClr val="000000"/>
                </a:solidFill>
                <a:ea typeface="Times New Roman" panose="02020603050405020304" pitchFamily="18" charset="0"/>
              </a:rPr>
              <a:t>H6</a:t>
            </a: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r>
              <a:rPr kumimoji="0" lang="sv-SE" altLang="sv-SE" sz="12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likr</a:t>
            </a: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60 	</a:t>
            </a:r>
            <a:r>
              <a:rPr lang="sv-SE" altLang="sv-SE" sz="1200" b="1" dirty="0">
                <a:solidFill>
                  <a:srgbClr val="000000"/>
                </a:solidFill>
                <a:ea typeface="Times New Roman" panose="02020603050405020304" pitchFamily="18" charset="0"/>
              </a:rPr>
              <a:t>V1</a:t>
            </a: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i </a:t>
            </a:r>
            <a:r>
              <a:rPr kumimoji="0" lang="sv-SE" altLang="sv-SE" sz="12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vsk</a:t>
            </a: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200 </a:t>
            </a:r>
            <a:endParaRPr kumimoji="0" lang="sv-SE" altLang="sv-SE"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19313" algn="ctr"/>
              </a:tabLst>
            </a:pP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0,74 </a:t>
            </a:r>
            <a:endParaRPr kumimoji="0" lang="sv-SE" altLang="sv-SE"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19313" algn="ctr"/>
              </a:tabLst>
            </a:pP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sv-SE" altLang="sv-SE"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19313" algn="ctr"/>
              </a:tabLst>
            </a:pPr>
            <a:r>
              <a:rPr lang="sv-SE" altLang="sv-SE" sz="1200" b="1" dirty="0">
                <a:solidFill>
                  <a:srgbClr val="000000"/>
                </a:solidFill>
                <a:ea typeface="Times New Roman" panose="02020603050405020304" pitchFamily="18" charset="0"/>
              </a:rPr>
              <a:t>V6</a:t>
            </a: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80   </a:t>
            </a:r>
            <a:r>
              <a:rPr lang="sv-SE" altLang="sv-SE" sz="1200" b="1" dirty="0">
                <a:solidFill>
                  <a:srgbClr val="000000"/>
                </a:solidFill>
                <a:ea typeface="Times New Roman" panose="02020603050405020304" pitchFamily="18" charset="0"/>
              </a:rPr>
              <a:t>V4</a:t>
            </a: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&gt;3 100      </a:t>
            </a:r>
            <a:r>
              <a:rPr lang="sv-SE" altLang="sv-SE" sz="1200" b="1" dirty="0">
                <a:solidFill>
                  <a:srgbClr val="000000"/>
                </a:solidFill>
                <a:ea typeface="Times New Roman" panose="02020603050405020304" pitchFamily="18" charset="0"/>
              </a:rPr>
              <a:t>V5</a:t>
            </a: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-&lt;  80     </a:t>
            </a:r>
            <a:r>
              <a:rPr lang="sv-SE" altLang="sv-SE" sz="1200" b="1" dirty="0">
                <a:solidFill>
                  <a:srgbClr val="000000"/>
                </a:solidFill>
                <a:ea typeface="Times New Roman" panose="02020603050405020304" pitchFamily="18" charset="0"/>
              </a:rPr>
              <a:t>V4</a:t>
            </a: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sv-SE" altLang="sv-SE"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19313" algn="ctr"/>
              </a:tabLst>
            </a:pP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sv-SE" altLang="sv-SE"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19313" algn="ctr"/>
              </a:tabLst>
            </a:pP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20 </a:t>
            </a:r>
            <a:r>
              <a:rPr lang="sv-SE" altLang="sv-SE" sz="1200" b="1" dirty="0">
                <a:solidFill>
                  <a:srgbClr val="000000"/>
                </a:solidFill>
                <a:ea typeface="Times New Roman" panose="02020603050405020304" pitchFamily="18" charset="0"/>
              </a:rPr>
              <a:t>V3</a:t>
            </a: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-&gt; ngt  	120      </a:t>
            </a:r>
            <a:r>
              <a:rPr lang="sv-SE" altLang="sv-SE" sz="1200" b="1" dirty="0">
                <a:solidFill>
                  <a:srgbClr val="000000"/>
                </a:solidFill>
                <a:ea typeface="Times New Roman" panose="02020603050405020304" pitchFamily="18" charset="0"/>
              </a:rPr>
              <a:t>V6</a:t>
            </a: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30 </a:t>
            </a:r>
            <a:endParaRPr kumimoji="0" lang="sv-SE" altLang="sv-SE"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19313" algn="ctr"/>
              </a:tabLst>
            </a:pP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sv-SE" altLang="sv-SE"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19313" algn="ctr"/>
              </a:tabLst>
            </a:pP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Kr </a:t>
            </a:r>
            <a:r>
              <a:rPr lang="sv-SE" altLang="sv-SE" sz="1200" b="1" dirty="0">
                <a:solidFill>
                  <a:srgbClr val="000000"/>
                </a:solidFill>
                <a:ea typeface="Times New Roman" panose="02020603050405020304" pitchFamily="18" charset="0"/>
              </a:rPr>
              <a:t>V4</a:t>
            </a: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sv-SE" altLang="sv-SE" sz="12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s.i</a:t>
            </a: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lang="sv-SE" altLang="sv-SE" sz="1200" b="1" dirty="0">
                <a:solidFill>
                  <a:srgbClr val="000000"/>
                </a:solidFill>
                <a:ea typeface="Times New Roman" panose="02020603050405020304" pitchFamily="18" charset="0"/>
              </a:rPr>
              <a:t>V6</a:t>
            </a: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60         </a:t>
            </a:r>
            <a:r>
              <a:rPr lang="sv-SE" altLang="sv-SE" sz="1200" b="1" u="sng" dirty="0">
                <a:solidFill>
                  <a:srgbClr val="000000"/>
                </a:solidFill>
                <a:ea typeface="Times New Roman" panose="02020603050405020304" pitchFamily="18" charset="0"/>
              </a:rPr>
              <a:t>H2</a:t>
            </a:r>
            <a:r>
              <a:rPr kumimoji="0" lang="sv-SE" altLang="sv-SE" sz="1200" b="1" i="0" u="sng" strike="noStrike" cap="none" normalizeH="0" baseline="0" dirty="0">
                <a:ln>
                  <a:noFill/>
                </a:ln>
                <a:solidFill>
                  <a:srgbClr val="000000"/>
                </a:solidFill>
                <a:effectLst/>
                <a:latin typeface="Arial" panose="020B0604020202020204" pitchFamily="34" charset="0"/>
                <a:ea typeface="Times New Roman" panose="02020603050405020304" pitchFamily="18" charset="0"/>
              </a:rPr>
              <a:t>+till V2+</a:t>
            </a: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80 </a:t>
            </a:r>
            <a:endParaRPr kumimoji="0" lang="sv-SE" altLang="sv-SE"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19313" algn="ctr"/>
              </a:tabLst>
            </a:pPr>
            <a:r>
              <a:rPr kumimoji="0" lang="sv-SE" altLang="sv-SE"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sv-SE" altLang="sv-SE" sz="1100" b="0" i="0" u="none" strike="noStrike" cap="none" normalizeH="0" baseline="0" dirty="0">
              <a:ln>
                <a:noFill/>
              </a:ln>
              <a:solidFill>
                <a:schemeClr val="tx1"/>
              </a:solidFill>
              <a:effectLst/>
              <a:latin typeface="Arial" panose="020B0604020202020204" pitchFamily="34" charset="0"/>
            </a:endParaRPr>
          </a:p>
          <a:p>
            <a:r>
              <a:rPr kumimoji="0" lang="sv-SE" altLang="sv-SE" sz="1200" b="1" i="0" u="sng"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r>
              <a:rPr lang="sv-SE" altLang="sv-SE" sz="1200" b="1" u="sng" dirty="0">
                <a:solidFill>
                  <a:srgbClr val="000000"/>
                </a:solidFill>
                <a:ea typeface="Times New Roman" panose="02020603050405020304" pitchFamily="18" charset="0"/>
              </a:rPr>
              <a:t>V5</a:t>
            </a:r>
            <a:r>
              <a:rPr kumimoji="0" lang="sv-SE" altLang="sv-SE" sz="1200" b="1" i="0" u="sng" strike="noStrike" cap="none" normalizeH="0" baseline="0" dirty="0">
                <a:ln>
                  <a:noFill/>
                </a:ln>
                <a:solidFill>
                  <a:srgbClr val="000000"/>
                </a:solidFill>
                <a:effectLst/>
                <a:latin typeface="Arial" panose="020B0604020202020204" pitchFamily="34" charset="0"/>
                <a:ea typeface="Times New Roman" panose="02020603050405020304" pitchFamily="18" charset="0"/>
              </a:rPr>
              <a:t> till krV1 </a:t>
            </a:r>
            <a:endParaRPr lang="sv-SE" altLang="sv-SE" sz="1200" dirty="0"/>
          </a:p>
          <a:p>
            <a:pPr marL="0" marR="0" lvl="0" indent="0" algn="l" defTabSz="914400" rtl="0" eaLnBrk="0" fontAlgn="base" latinLnBrk="0" hangingPunct="0">
              <a:lnSpc>
                <a:spcPct val="100000"/>
              </a:lnSpc>
              <a:spcBef>
                <a:spcPct val="0"/>
              </a:spcBef>
              <a:spcAft>
                <a:spcPct val="0"/>
              </a:spcAft>
              <a:buClrTx/>
              <a:buSzTx/>
              <a:buFontTx/>
              <a:buNone/>
              <a:tabLst>
                <a:tab pos="2119313" algn="ctr"/>
              </a:tabLst>
            </a:pPr>
            <a:r>
              <a:rPr kumimoji="0" lang="sv-SE" altLang="sv-SE" sz="1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
        <p:nvSpPr>
          <p:cNvPr id="3" name="Platshållare för bildnummer 2"/>
          <p:cNvSpPr>
            <a:spLocks noGrp="1"/>
          </p:cNvSpPr>
          <p:nvPr>
            <p:ph type="sldNum" sz="quarter" idx="12"/>
          </p:nvPr>
        </p:nvSpPr>
        <p:spPr/>
        <p:txBody>
          <a:bodyPr/>
          <a:lstStyle/>
          <a:p>
            <a:fld id="{E9B0AADB-0E5C-4E0B-8493-D07C1A1DF98D}" type="slidenum">
              <a:rPr lang="sv-SE" smtClean="0">
                <a:solidFill>
                  <a:prstClr val="black">
                    <a:tint val="75000"/>
                  </a:prstClr>
                </a:solidFill>
              </a:rPr>
              <a:pPr/>
              <a:t>118</a:t>
            </a:fld>
            <a:endParaRPr lang="sv-SE">
              <a:solidFill>
                <a:prstClr val="black">
                  <a:tint val="75000"/>
                </a:prstClr>
              </a:solidFill>
            </a:endParaRPr>
          </a:p>
        </p:txBody>
      </p:sp>
    </p:spTree>
    <p:extLst>
      <p:ext uri="{BB962C8B-B14F-4D97-AF65-F5344CB8AC3E}">
        <p14:creationId xmlns:p14="http://schemas.microsoft.com/office/powerpoint/2010/main" val="87354075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normAutofit fontScale="90000"/>
          </a:bodyPr>
          <a:lstStyle/>
          <a:p>
            <a:pPr algn="ctr"/>
            <a:r>
              <a:rPr lang="sv-SE" dirty="0"/>
              <a:t>Transport till tävling</a:t>
            </a:r>
            <a:br>
              <a:rPr lang="sv-SE" dirty="0"/>
            </a:br>
            <a:endParaRPr lang="sv-SE" dirty="0"/>
          </a:p>
        </p:txBody>
      </p:sp>
      <p:sp>
        <p:nvSpPr>
          <p:cNvPr id="4" name="Platshållare för innehåll 3"/>
          <p:cNvSpPr>
            <a:spLocks noGrp="1"/>
          </p:cNvSpPr>
          <p:nvPr>
            <p:ph idx="4294967295"/>
          </p:nvPr>
        </p:nvSpPr>
        <p:spPr>
          <a:xfrm>
            <a:off x="0" y="1825625"/>
            <a:ext cx="10515600" cy="4351338"/>
          </a:xfrm>
        </p:spPr>
        <p:txBody>
          <a:bodyPr/>
          <a:lstStyle/>
          <a:p>
            <a:pPr marL="0" indent="0">
              <a:buNone/>
            </a:pPr>
            <a:r>
              <a:rPr lang="sv-SE" dirty="0"/>
              <a:t>Tänk på att när du skall till tävling så får du inte köra på vägen om du har en homologerad bil (bil med orange nummerplåtar) dessa får endast köras på väg under tävling.</a:t>
            </a:r>
          </a:p>
          <a:p>
            <a:pPr marL="0" indent="0">
              <a:buNone/>
            </a:pPr>
            <a:r>
              <a:rPr lang="sv-SE" dirty="0"/>
              <a:t>Om du skall transportera din bil på släp så måste du tänka på att kontrollera att du har en godkänd fordonskombination samt körkortsbehörighet för denna.</a:t>
            </a:r>
          </a:p>
          <a:p>
            <a:pPr marL="0" indent="0">
              <a:buNone/>
            </a:pPr>
            <a:endParaRPr lang="sv-SE" dirty="0"/>
          </a:p>
          <a:p>
            <a:pPr marL="0" indent="0" algn="ctr">
              <a:buNone/>
            </a:pPr>
            <a:endParaRPr lang="sv-SE" dirty="0"/>
          </a:p>
        </p:txBody>
      </p:sp>
      <p:pic>
        <p:nvPicPr>
          <p:cNvPr id="6" name="Picture 2" descr="Ingen fotobeskrivning tillgängl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5692" y="4402183"/>
            <a:ext cx="2455817" cy="2455817"/>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bildnummer 2"/>
          <p:cNvSpPr>
            <a:spLocks noGrp="1"/>
          </p:cNvSpPr>
          <p:nvPr>
            <p:ph type="sldNum" sz="quarter" idx="12"/>
          </p:nvPr>
        </p:nvSpPr>
        <p:spPr/>
        <p:txBody>
          <a:bodyPr/>
          <a:lstStyle/>
          <a:p>
            <a:fld id="{E9B0AADB-0E5C-4E0B-8493-D07C1A1DF98D}" type="slidenum">
              <a:rPr lang="sv-SE" smtClean="0">
                <a:solidFill>
                  <a:prstClr val="black">
                    <a:tint val="75000"/>
                  </a:prstClr>
                </a:solidFill>
              </a:rPr>
              <a:pPr/>
              <a:t>119</a:t>
            </a:fld>
            <a:endParaRPr lang="sv-SE">
              <a:solidFill>
                <a:prstClr val="black">
                  <a:tint val="75000"/>
                </a:prstClr>
              </a:solidFill>
            </a:endParaRPr>
          </a:p>
        </p:txBody>
      </p:sp>
    </p:spTree>
    <p:extLst>
      <p:ext uri="{BB962C8B-B14F-4D97-AF65-F5344CB8AC3E}">
        <p14:creationId xmlns:p14="http://schemas.microsoft.com/office/powerpoint/2010/main" val="2786977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Bildobjekt 6" descr="iStock_000011182582Medium.jpg"/>
          <p:cNvPicPr>
            <a:picLocks noChangeAspect="1"/>
          </p:cNvPicPr>
          <p:nvPr/>
        </p:nvPicPr>
        <p:blipFill>
          <a:blip r:embed="rId3" cstate="print"/>
          <a:srcRect/>
          <a:stretch>
            <a:fillRect/>
          </a:stretch>
        </p:blipFill>
        <p:spPr bwMode="auto">
          <a:xfrm>
            <a:off x="222543" y="2900362"/>
            <a:ext cx="3960812" cy="3957638"/>
          </a:xfrm>
          <a:prstGeom prst="rect">
            <a:avLst/>
          </a:prstGeom>
          <a:noFill/>
          <a:ln w="9525">
            <a:noFill/>
            <a:miter lim="800000"/>
            <a:headEnd/>
            <a:tailEnd/>
          </a:ln>
        </p:spPr>
      </p:pic>
      <p:sp>
        <p:nvSpPr>
          <p:cNvPr id="25602" name="Rubrik 1"/>
          <p:cNvSpPr>
            <a:spLocks noGrp="1"/>
          </p:cNvSpPr>
          <p:nvPr>
            <p:ph type="title" idx="4294967295"/>
          </p:nvPr>
        </p:nvSpPr>
        <p:spPr>
          <a:xfrm>
            <a:off x="0" y="174625"/>
            <a:ext cx="8229600" cy="666750"/>
          </a:xfrm>
        </p:spPr>
        <p:txBody>
          <a:bodyPr>
            <a:normAutofit fontScale="90000"/>
          </a:bodyPr>
          <a:lstStyle/>
          <a:p>
            <a:pPr eaLnBrk="1" hangingPunct="1"/>
            <a:r>
              <a:rPr lang="sv-SE" dirty="0">
                <a:latin typeface="Arial" pitchFamily="34" charset="0"/>
                <a:ea typeface="ＭＳ Ｐゴシック" pitchFamily="34" charset="-128"/>
              </a:rPr>
              <a:t/>
            </a:r>
            <a:br>
              <a:rPr lang="sv-SE" dirty="0">
                <a:latin typeface="Arial" pitchFamily="34" charset="0"/>
                <a:ea typeface="ＭＳ Ｐゴシック" pitchFamily="34" charset="-128"/>
              </a:rPr>
            </a:br>
            <a:r>
              <a:rPr lang="sv-SE" dirty="0">
                <a:latin typeface="Arial" pitchFamily="34" charset="0"/>
                <a:ea typeface="ＭＳ Ｐゴシック" pitchFamily="34" charset="-128"/>
              </a:rPr>
              <a:t/>
            </a:r>
            <a:br>
              <a:rPr lang="sv-SE" dirty="0">
                <a:latin typeface="Arial" pitchFamily="34" charset="0"/>
                <a:ea typeface="ＭＳ Ｐゴシック" pitchFamily="34" charset="-128"/>
              </a:rPr>
            </a:br>
            <a:r>
              <a:rPr lang="sv-SE" dirty="0">
                <a:latin typeface="Arial" pitchFamily="34" charset="0"/>
                <a:ea typeface="ＭＳ Ｐゴシック" pitchFamily="34" charset="-128"/>
              </a:rPr>
              <a:t> Miljö /Hållbarhet</a:t>
            </a:r>
          </a:p>
        </p:txBody>
      </p:sp>
      <p:sp>
        <p:nvSpPr>
          <p:cNvPr id="24579" name="Platshållare för innehåll 2"/>
          <p:cNvSpPr>
            <a:spLocks noGrp="1"/>
          </p:cNvSpPr>
          <p:nvPr>
            <p:ph idx="4294967295"/>
          </p:nvPr>
        </p:nvSpPr>
        <p:spPr>
          <a:xfrm>
            <a:off x="3962400" y="2636838"/>
            <a:ext cx="8229600" cy="2790825"/>
          </a:xfrm>
        </p:spPr>
        <p:txBody>
          <a:bodyPr/>
          <a:lstStyle/>
          <a:p>
            <a:pPr eaLnBrk="1" hangingPunct="1"/>
            <a:endParaRPr lang="sv-SE" sz="3000" dirty="0">
              <a:latin typeface="Arial" pitchFamily="34" charset="0"/>
              <a:ea typeface="ＭＳ Ｐゴシック" pitchFamily="34" charset="-128"/>
              <a:cs typeface="ＭＳ Ｐゴシック" pitchFamily="34" charset="-128"/>
            </a:endParaRPr>
          </a:p>
          <a:p>
            <a:pPr marL="0" indent="0">
              <a:buNone/>
            </a:pPr>
            <a:endParaRPr lang="sv-SE" sz="3000" dirty="0">
              <a:latin typeface="Arial" pitchFamily="34" charset="0"/>
              <a:ea typeface="ＭＳ Ｐゴシック" pitchFamily="34" charset="-128"/>
              <a:cs typeface="ＭＳ Ｐゴシック" pitchFamily="34" charset="-128"/>
            </a:endParaRPr>
          </a:p>
          <a:p>
            <a:pPr marL="0" indent="0">
              <a:buNone/>
            </a:pPr>
            <a:r>
              <a:rPr lang="sv-SE" sz="3000" dirty="0">
                <a:latin typeface="Arial" pitchFamily="34" charset="0"/>
                <a:ea typeface="ＭＳ Ｐゴシック" pitchFamily="34" charset="-128"/>
                <a:cs typeface="ＭＳ Ｐゴシック" pitchFamily="34" charset="-128"/>
              </a:rPr>
              <a:t> SBF:s miljöpolicy</a:t>
            </a:r>
          </a:p>
          <a:p>
            <a:pPr lvl="1" eaLnBrk="1" hangingPunct="1"/>
            <a:r>
              <a:rPr lang="sv-SE" sz="2000" dirty="0">
                <a:latin typeface="Arial" pitchFamily="34" charset="0"/>
                <a:ea typeface="ＭＳ Ｐゴシック" pitchFamily="34" charset="-128"/>
                <a:cs typeface="Arial" pitchFamily="34" charset="0"/>
              </a:rPr>
              <a:t>Respekt för miljön </a:t>
            </a:r>
          </a:p>
          <a:p>
            <a:pPr lvl="1" eaLnBrk="1" hangingPunct="1"/>
            <a:r>
              <a:rPr lang="sv-SE" sz="2000" dirty="0">
                <a:latin typeface="Arial" pitchFamily="34" charset="0"/>
                <a:ea typeface="ＭＳ Ｐゴシック" pitchFamily="34" charset="-128"/>
                <a:cs typeface="Arial" pitchFamily="34" charset="0"/>
              </a:rPr>
              <a:t>Minsta möjliga miljöpåverkan</a:t>
            </a:r>
          </a:p>
          <a:p>
            <a:pPr lvl="1" eaLnBrk="1" hangingPunct="1"/>
            <a:r>
              <a:rPr lang="sv-SE" sz="2000" dirty="0">
                <a:latin typeface="Arial" pitchFamily="34" charset="0"/>
                <a:ea typeface="ＭＳ Ｐゴシック" pitchFamily="34" charset="-128"/>
                <a:cs typeface="Arial" pitchFamily="34" charset="0"/>
              </a:rPr>
              <a:t>Miljövänlig avfallshantering</a:t>
            </a:r>
          </a:p>
        </p:txBody>
      </p:sp>
      <p:sp>
        <p:nvSpPr>
          <p:cNvPr id="24580" name="textruta 4"/>
          <p:cNvSpPr txBox="1">
            <a:spLocks noChangeArrowheads="1"/>
          </p:cNvSpPr>
          <p:nvPr/>
        </p:nvSpPr>
        <p:spPr bwMode="auto">
          <a:xfrm>
            <a:off x="2003426" y="1489414"/>
            <a:ext cx="8424167" cy="2031325"/>
          </a:xfrm>
          <a:prstGeom prst="rect">
            <a:avLst/>
          </a:prstGeom>
          <a:noFill/>
          <a:ln w="9525">
            <a:noFill/>
            <a:miter lim="800000"/>
            <a:headEnd/>
            <a:tailEnd/>
          </a:ln>
        </p:spPr>
        <p:txBody>
          <a:bodyPr wrap="square">
            <a:spAutoFit/>
          </a:bodyPr>
          <a:lstStyle/>
          <a:p>
            <a:endParaRPr lang="sv-SE" b="1" dirty="0"/>
          </a:p>
          <a:p>
            <a:endParaRPr lang="sv-SE" b="1" dirty="0"/>
          </a:p>
          <a:p>
            <a:endParaRPr lang="sv-SE" b="1" dirty="0"/>
          </a:p>
          <a:p>
            <a:endParaRPr lang="sv-SE" b="1" dirty="0"/>
          </a:p>
          <a:p>
            <a:r>
              <a:rPr lang="sv-SE" b="1" dirty="0"/>
              <a:t>Vi har en miljöpolicy för att säkerställa att vi kan utöva vår sport både nu och i framtiden. I Gemensamma regler beskrivs också vad man som tävlande skall göra för att uppfylla miljöpolicyn</a:t>
            </a:r>
          </a:p>
        </p:txBody>
      </p:sp>
      <p:sp>
        <p:nvSpPr>
          <p:cNvPr id="2" name="Platshållare för bildnummer 1"/>
          <p:cNvSpPr>
            <a:spLocks noGrp="1"/>
          </p:cNvSpPr>
          <p:nvPr>
            <p:ph type="sldNum" sz="quarter" idx="12"/>
          </p:nvPr>
        </p:nvSpPr>
        <p:spPr/>
        <p:txBody>
          <a:bodyPr/>
          <a:lstStyle/>
          <a:p>
            <a:fld id="{E9B0AADB-0E5C-4E0B-8493-D07C1A1DF98D}" type="slidenum">
              <a:rPr lang="sv-SE" smtClean="0">
                <a:solidFill>
                  <a:prstClr val="black">
                    <a:tint val="75000"/>
                  </a:prstClr>
                </a:solidFill>
              </a:rPr>
              <a:pPr/>
              <a:t>12</a:t>
            </a:fld>
            <a:endParaRPr lang="sv-SE">
              <a:solidFill>
                <a:prstClr val="black">
                  <a:tint val="75000"/>
                </a:prstClr>
              </a:solidFill>
            </a:endParaRPr>
          </a:p>
        </p:txBody>
      </p:sp>
    </p:spTree>
    <p:extLst>
      <p:ext uri="{BB962C8B-B14F-4D97-AF65-F5344CB8AC3E}">
        <p14:creationId xmlns:p14="http://schemas.microsoft.com/office/powerpoint/2010/main" val="2435227901"/>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ubrik 1"/>
          <p:cNvSpPr>
            <a:spLocks noGrp="1"/>
          </p:cNvSpPr>
          <p:nvPr>
            <p:ph type="title" idx="4294967295"/>
          </p:nvPr>
        </p:nvSpPr>
        <p:spPr>
          <a:xfrm>
            <a:off x="0" y="284163"/>
            <a:ext cx="8229600" cy="454025"/>
          </a:xfrm>
        </p:spPr>
        <p:txBody>
          <a:bodyPr rtlCol="0">
            <a:noAutofit/>
          </a:bodyPr>
          <a:lstStyle/>
          <a:p>
            <a:pPr>
              <a:defRPr/>
            </a:pPr>
            <a:r>
              <a:rPr lang="sv-SE" dirty="0">
                <a:ea typeface="+mj-ea"/>
              </a:rPr>
              <a:t/>
            </a:r>
            <a:br>
              <a:rPr lang="sv-SE" dirty="0">
                <a:ea typeface="+mj-ea"/>
              </a:rPr>
            </a:br>
            <a:r>
              <a:rPr lang="sv-SE" dirty="0">
                <a:ea typeface="+mj-ea"/>
              </a:rPr>
              <a:t/>
            </a:r>
            <a:br>
              <a:rPr lang="sv-SE" dirty="0">
                <a:ea typeface="+mj-ea"/>
              </a:rPr>
            </a:br>
            <a:r>
              <a:rPr lang="sv-SE" strike="sngStrike" dirty="0">
                <a:ea typeface="+mj-ea"/>
              </a:rPr>
              <a:t>Fair race</a:t>
            </a:r>
          </a:p>
        </p:txBody>
      </p:sp>
      <p:pic>
        <p:nvPicPr>
          <p:cNvPr id="4" name="Bildobjekt 3"/>
          <p:cNvPicPr>
            <a:picLocks noChangeAspect="1"/>
          </p:cNvPicPr>
          <p:nvPr/>
        </p:nvPicPr>
        <p:blipFill>
          <a:blip r:embed="rId2" cstate="print"/>
          <a:srcRect/>
          <a:stretch>
            <a:fillRect/>
          </a:stretch>
        </p:blipFill>
        <p:spPr bwMode="auto">
          <a:xfrm rot="700861">
            <a:off x="6270212" y="785932"/>
            <a:ext cx="1649649" cy="2526649"/>
          </a:xfrm>
          <a:prstGeom prst="rect">
            <a:avLst/>
          </a:prstGeom>
          <a:noFill/>
          <a:ln w="9525">
            <a:solidFill>
              <a:srgbClr val="000000"/>
            </a:solidFill>
            <a:miter lim="800000"/>
            <a:headEnd/>
            <a:tailEnd/>
          </a:ln>
          <a:effectLst>
            <a:outerShdw dist="38100" dir="2700000" algn="tl" rotWithShape="0">
              <a:srgbClr val="808080">
                <a:alpha val="39999"/>
              </a:srgbClr>
            </a:outerShdw>
          </a:effectLst>
        </p:spPr>
      </p:pic>
      <p:pic>
        <p:nvPicPr>
          <p:cNvPr id="3" name="Bildobjekt 2"/>
          <p:cNvPicPr>
            <a:picLocks noChangeAspect="1"/>
          </p:cNvPicPr>
          <p:nvPr/>
        </p:nvPicPr>
        <p:blipFill>
          <a:blip r:embed="rId3" cstate="print"/>
          <a:srcRect/>
          <a:stretch>
            <a:fillRect/>
          </a:stretch>
        </p:blipFill>
        <p:spPr bwMode="auto">
          <a:xfrm rot="-1080375">
            <a:off x="648630" y="910403"/>
            <a:ext cx="1475112" cy="2277706"/>
          </a:xfrm>
          <a:prstGeom prst="rect">
            <a:avLst/>
          </a:prstGeom>
          <a:noFill/>
          <a:ln w="9525">
            <a:solidFill>
              <a:schemeClr val="tx1"/>
            </a:solidFill>
            <a:miter lim="800000"/>
            <a:headEnd/>
            <a:tailEnd/>
          </a:ln>
          <a:effectLst>
            <a:outerShdw dist="38100" dir="2700000" algn="tl" rotWithShape="0">
              <a:srgbClr val="808080">
                <a:alpha val="39999"/>
              </a:srgbClr>
            </a:outerShdw>
          </a:effectLst>
        </p:spPr>
      </p:pic>
      <p:sp>
        <p:nvSpPr>
          <p:cNvPr id="2" name="textruta 1">
            <a:extLst>
              <a:ext uri="{FF2B5EF4-FFF2-40B4-BE49-F238E27FC236}">
                <a16:creationId xmlns="" xmlns:a16="http://schemas.microsoft.com/office/drawing/2014/main" id="{A33CA1AC-0EF0-4C62-83F8-D49EA44CE082}"/>
              </a:ext>
            </a:extLst>
          </p:cNvPr>
          <p:cNvSpPr txBox="1"/>
          <p:nvPr/>
        </p:nvSpPr>
        <p:spPr>
          <a:xfrm>
            <a:off x="2849732" y="2911876"/>
            <a:ext cx="2805344" cy="2308324"/>
          </a:xfrm>
          <a:prstGeom prst="rect">
            <a:avLst/>
          </a:prstGeom>
          <a:noFill/>
        </p:spPr>
        <p:txBody>
          <a:bodyPr wrap="square" rtlCol="0">
            <a:spAutoFit/>
          </a:bodyPr>
          <a:lstStyle/>
          <a:p>
            <a:pPr algn="ctr"/>
            <a:r>
              <a:rPr lang="sv-SE" sz="3600" b="1" dirty="0">
                <a:solidFill>
                  <a:srgbClr val="FF0000"/>
                </a:solidFill>
              </a:rPr>
              <a:t>Ersätts med</a:t>
            </a:r>
          </a:p>
          <a:p>
            <a:pPr algn="ctr"/>
            <a:endParaRPr lang="sv-SE" sz="3600" b="1" dirty="0">
              <a:solidFill>
                <a:srgbClr val="FF0000"/>
              </a:solidFill>
            </a:endParaRPr>
          </a:p>
          <a:p>
            <a:pPr algn="ctr"/>
            <a:r>
              <a:rPr lang="sv-SE" sz="3600" b="1" dirty="0">
                <a:hlinkClick r:id="rId4"/>
              </a:rPr>
              <a:t>Inkluderande Bilsport</a:t>
            </a:r>
            <a:endParaRPr lang="sv-SE" sz="3600" b="1" dirty="0">
              <a:solidFill>
                <a:srgbClr val="FF0000"/>
              </a:solidFill>
            </a:endParaRPr>
          </a:p>
        </p:txBody>
      </p:sp>
      <p:cxnSp>
        <p:nvCxnSpPr>
          <p:cNvPr id="6" name="Rak koppling 5">
            <a:extLst>
              <a:ext uri="{FF2B5EF4-FFF2-40B4-BE49-F238E27FC236}">
                <a16:creationId xmlns="" xmlns:a16="http://schemas.microsoft.com/office/drawing/2014/main" id="{6AA1F59D-83B6-4916-AFD8-F9104D08149C}"/>
              </a:ext>
            </a:extLst>
          </p:cNvPr>
          <p:cNvCxnSpPr/>
          <p:nvPr/>
        </p:nvCxnSpPr>
        <p:spPr>
          <a:xfrm flipH="1">
            <a:off x="1047565" y="738186"/>
            <a:ext cx="719091" cy="262214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 name="Rak koppling 7">
            <a:extLst>
              <a:ext uri="{FF2B5EF4-FFF2-40B4-BE49-F238E27FC236}">
                <a16:creationId xmlns="" xmlns:a16="http://schemas.microsoft.com/office/drawing/2014/main" id="{45DDF87F-0639-4B67-A837-29BC6AF43104}"/>
              </a:ext>
            </a:extLst>
          </p:cNvPr>
          <p:cNvCxnSpPr/>
          <p:nvPr/>
        </p:nvCxnSpPr>
        <p:spPr>
          <a:xfrm>
            <a:off x="353634" y="1197786"/>
            <a:ext cx="2106952" cy="17140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Rak koppling 9">
            <a:extLst>
              <a:ext uri="{FF2B5EF4-FFF2-40B4-BE49-F238E27FC236}">
                <a16:creationId xmlns="" xmlns:a16="http://schemas.microsoft.com/office/drawing/2014/main" id="{8C18ECA8-2B54-4BE8-8EE8-7E37091DDCDB}"/>
              </a:ext>
            </a:extLst>
          </p:cNvPr>
          <p:cNvCxnSpPr>
            <a:cxnSpLocks/>
          </p:cNvCxnSpPr>
          <p:nvPr/>
        </p:nvCxnSpPr>
        <p:spPr>
          <a:xfrm flipH="1">
            <a:off x="6065146" y="985421"/>
            <a:ext cx="2097200" cy="2112886"/>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Rak koppling 12">
            <a:extLst>
              <a:ext uri="{FF2B5EF4-FFF2-40B4-BE49-F238E27FC236}">
                <a16:creationId xmlns="" xmlns:a16="http://schemas.microsoft.com/office/drawing/2014/main" id="{9437E8FA-88B4-4AA4-AE19-A3EEDF8699DD}"/>
              </a:ext>
            </a:extLst>
          </p:cNvPr>
          <p:cNvCxnSpPr/>
          <p:nvPr/>
        </p:nvCxnSpPr>
        <p:spPr>
          <a:xfrm>
            <a:off x="6542843" y="645099"/>
            <a:ext cx="1091953" cy="278390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Platshållare för bildnummer 4"/>
          <p:cNvSpPr>
            <a:spLocks noGrp="1"/>
          </p:cNvSpPr>
          <p:nvPr>
            <p:ph type="sldNum" sz="quarter" idx="12"/>
          </p:nvPr>
        </p:nvSpPr>
        <p:spPr/>
        <p:txBody>
          <a:bodyPr/>
          <a:lstStyle/>
          <a:p>
            <a:fld id="{E9B0AADB-0E5C-4E0B-8493-D07C1A1DF98D}" type="slidenum">
              <a:rPr lang="sv-SE" smtClean="0">
                <a:solidFill>
                  <a:prstClr val="black">
                    <a:tint val="75000"/>
                  </a:prstClr>
                </a:solidFill>
              </a:rPr>
              <a:pPr/>
              <a:t>13</a:t>
            </a:fld>
            <a:endParaRPr lang="sv-SE">
              <a:solidFill>
                <a:prstClr val="black">
                  <a:tint val="75000"/>
                </a:prstClr>
              </a:solidFill>
            </a:endParaRPr>
          </a:p>
        </p:txBody>
      </p:sp>
    </p:spTree>
    <p:extLst>
      <p:ext uri="{BB962C8B-B14F-4D97-AF65-F5344CB8AC3E}">
        <p14:creationId xmlns:p14="http://schemas.microsoft.com/office/powerpoint/2010/main" val="3263756154"/>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Bildobjekt 1" descr="Alkohol &amp; piller vinj.png"/>
          <p:cNvPicPr>
            <a:picLocks noChangeAspect="1"/>
          </p:cNvPicPr>
          <p:nvPr/>
        </p:nvPicPr>
        <p:blipFill>
          <a:blip r:embed="rId2" cstate="print"/>
          <a:srcRect/>
          <a:stretch>
            <a:fillRect/>
          </a:stretch>
        </p:blipFill>
        <p:spPr bwMode="auto">
          <a:xfrm>
            <a:off x="8991178" y="4702977"/>
            <a:ext cx="1619672" cy="2135122"/>
          </a:xfrm>
          <a:prstGeom prst="rect">
            <a:avLst/>
          </a:prstGeom>
          <a:noFill/>
          <a:ln w="9525">
            <a:noFill/>
            <a:miter lim="800000"/>
            <a:headEnd/>
            <a:tailEnd/>
          </a:ln>
        </p:spPr>
      </p:pic>
      <p:sp>
        <p:nvSpPr>
          <p:cNvPr id="34817" name="Rubrik 1"/>
          <p:cNvSpPr>
            <a:spLocks noGrp="1"/>
          </p:cNvSpPr>
          <p:nvPr>
            <p:ph type="title" idx="4294967295"/>
          </p:nvPr>
        </p:nvSpPr>
        <p:spPr>
          <a:xfrm>
            <a:off x="0" y="161925"/>
            <a:ext cx="8229600" cy="685800"/>
          </a:xfrm>
        </p:spPr>
        <p:txBody>
          <a:bodyPr>
            <a:normAutofit fontScale="90000"/>
          </a:bodyPr>
          <a:lstStyle/>
          <a:p>
            <a:pPr eaLnBrk="1" hangingPunct="1"/>
            <a:r>
              <a:rPr lang="sv-SE" dirty="0">
                <a:latin typeface="Arial" pitchFamily="34" charset="0"/>
                <a:ea typeface="ＭＳ Ｐゴシック" pitchFamily="34" charset="-128"/>
              </a:rPr>
              <a:t/>
            </a:r>
            <a:br>
              <a:rPr lang="sv-SE" dirty="0">
                <a:latin typeface="Arial" pitchFamily="34" charset="0"/>
                <a:ea typeface="ＭＳ Ｐゴシック" pitchFamily="34" charset="-128"/>
              </a:rPr>
            </a:br>
            <a:r>
              <a:rPr lang="sv-SE" dirty="0">
                <a:latin typeface="Arial" pitchFamily="34" charset="0"/>
                <a:ea typeface="ＭＳ Ｐゴシック" pitchFamily="34" charset="-128"/>
              </a:rPr>
              <a:t/>
            </a:r>
            <a:br>
              <a:rPr lang="sv-SE" dirty="0">
                <a:latin typeface="Arial" pitchFamily="34" charset="0"/>
                <a:ea typeface="ＭＳ Ｐゴシック" pitchFamily="34" charset="-128"/>
              </a:rPr>
            </a:br>
            <a:r>
              <a:rPr lang="sv-SE" dirty="0">
                <a:latin typeface="Arial" pitchFamily="34" charset="0"/>
                <a:ea typeface="ＭＳ Ｐゴシック" pitchFamily="34" charset="-128"/>
              </a:rPr>
              <a:t>Doping, alkohol, läkemedel</a:t>
            </a:r>
          </a:p>
        </p:txBody>
      </p:sp>
      <p:sp>
        <p:nvSpPr>
          <p:cNvPr id="32770" name="Platshållare för innehåll 2"/>
          <p:cNvSpPr>
            <a:spLocks noGrp="1"/>
          </p:cNvSpPr>
          <p:nvPr>
            <p:ph idx="4294967295"/>
          </p:nvPr>
        </p:nvSpPr>
        <p:spPr>
          <a:xfrm>
            <a:off x="0" y="1628775"/>
            <a:ext cx="8229600" cy="4389438"/>
          </a:xfrm>
        </p:spPr>
        <p:txBody>
          <a:bodyPr/>
          <a:lstStyle/>
          <a:p>
            <a:pPr eaLnBrk="1" hangingPunct="1"/>
            <a:endParaRPr lang="sv-SE" sz="1600" dirty="0">
              <a:latin typeface="Arial" pitchFamily="34" charset="0"/>
              <a:ea typeface="ＭＳ Ｐゴシック" pitchFamily="34" charset="-128"/>
              <a:cs typeface="ＭＳ Ｐゴシック" pitchFamily="34" charset="-128"/>
            </a:endParaRPr>
          </a:p>
          <a:p>
            <a:pPr eaLnBrk="1" hangingPunct="1"/>
            <a:endParaRPr lang="sv-SE" sz="1600" dirty="0">
              <a:latin typeface="Arial" pitchFamily="34" charset="0"/>
              <a:ea typeface="ＭＳ Ｐゴシック" pitchFamily="34" charset="-128"/>
              <a:cs typeface="ＭＳ Ｐゴシック" pitchFamily="34" charset="-128"/>
            </a:endParaRPr>
          </a:p>
          <a:p>
            <a:pPr eaLnBrk="1" hangingPunct="1"/>
            <a:endParaRPr lang="sv-SE" sz="1600" dirty="0">
              <a:latin typeface="Arial" pitchFamily="34" charset="0"/>
              <a:ea typeface="ＭＳ Ｐゴシック" pitchFamily="34" charset="-128"/>
              <a:cs typeface="ＭＳ Ｐゴシック" pitchFamily="34" charset="-128"/>
            </a:endParaRPr>
          </a:p>
          <a:p>
            <a:pPr eaLnBrk="1" hangingPunct="1"/>
            <a:r>
              <a:rPr lang="sv-SE" sz="1600" dirty="0">
                <a:latin typeface="Arial" pitchFamily="34" charset="0"/>
                <a:ea typeface="ＭＳ Ｐゴシック" pitchFamily="34" charset="-128"/>
                <a:cs typeface="ＭＳ Ｐゴシック" pitchFamily="34" charset="-128"/>
              </a:rPr>
              <a:t>Doping och användande av berusningsmedel (alkohol, droger m.m.) är förbjudet i samband med av SBF/SDF sanktionerad tävling, träning eller uppvisning. </a:t>
            </a:r>
          </a:p>
          <a:p>
            <a:pPr eaLnBrk="1" hangingPunct="1"/>
            <a:endParaRPr lang="sv-SE" sz="1600" dirty="0">
              <a:latin typeface="Arial" pitchFamily="34" charset="0"/>
              <a:ea typeface="ＭＳ Ｐゴシック" pitchFamily="34" charset="-128"/>
              <a:cs typeface="ＭＳ Ｐゴシック" pitchFamily="34" charset="-128"/>
            </a:endParaRPr>
          </a:p>
          <a:p>
            <a:pPr eaLnBrk="1" hangingPunct="1"/>
            <a:r>
              <a:rPr lang="sv-SE" sz="1600" dirty="0">
                <a:latin typeface="Arial" pitchFamily="34" charset="0"/>
                <a:ea typeface="ＭＳ Ｐゴシック" pitchFamily="34" charset="-128"/>
                <a:cs typeface="ＭＳ Ｐゴシック" pitchFamily="34" charset="-128"/>
              </a:rPr>
              <a:t>Tävlande, funktionärer m.fl. är efter beslut av tävlingsledare eller domare skyldig att genomgå alkoholtest, drogtest eller annat test av berusningsmedel. Gräns: 0,2 promille i utandningsluft.</a:t>
            </a:r>
          </a:p>
          <a:p>
            <a:pPr eaLnBrk="1" hangingPunct="1"/>
            <a:endParaRPr lang="sv-SE" sz="1600" dirty="0">
              <a:latin typeface="Arial" pitchFamily="34" charset="0"/>
              <a:ea typeface="ＭＳ Ｐゴシック" pitchFamily="34" charset="-128"/>
              <a:cs typeface="ＭＳ Ｐゴシック" pitchFamily="34" charset="-128"/>
            </a:endParaRPr>
          </a:p>
          <a:p>
            <a:pPr eaLnBrk="1" hangingPunct="1"/>
            <a:r>
              <a:rPr lang="sv-SE" sz="1600" dirty="0">
                <a:latin typeface="Arial" pitchFamily="34" charset="0"/>
                <a:ea typeface="ＭＳ Ｐゴシック" pitchFamily="34" charset="-128"/>
                <a:cs typeface="ＭＳ Ｐゴシック" pitchFamily="34" charset="-128"/>
              </a:rPr>
              <a:t>Läkemedel: man får inte delta om man behandlas med läkemedel som försämrar reaktionsförmåga, syn, hörsel eller koncentrationsförmåga.</a:t>
            </a:r>
          </a:p>
          <a:p>
            <a:pPr eaLnBrk="1" hangingPunct="1"/>
            <a:endParaRPr lang="sv-SE" sz="1600" dirty="0">
              <a:latin typeface="Arial" pitchFamily="34" charset="0"/>
              <a:ea typeface="ＭＳ Ｐゴシック" pitchFamily="34" charset="-128"/>
              <a:cs typeface="ＭＳ Ｐゴシック" pitchFamily="34" charset="-128"/>
            </a:endParaRPr>
          </a:p>
          <a:p>
            <a:pPr eaLnBrk="1" hangingPunct="1"/>
            <a:r>
              <a:rPr lang="sv-SE" sz="1600" dirty="0">
                <a:latin typeface="Arial" pitchFamily="34" charset="0"/>
                <a:ea typeface="ＭＳ Ｐゴシック" pitchFamily="34" charset="-128"/>
                <a:cs typeface="ＭＳ Ｐゴシック" pitchFamily="34" charset="-128"/>
              </a:rPr>
              <a:t>Bilsporten omfattas av samma regler gällande doping som alla andra idrotter</a:t>
            </a:r>
          </a:p>
          <a:p>
            <a:pPr eaLnBrk="1" hangingPunct="1"/>
            <a:endParaRPr lang="sv-SE" sz="2000" dirty="0">
              <a:latin typeface="Arial" pitchFamily="34" charset="0"/>
              <a:ea typeface="ＭＳ Ｐゴシック" pitchFamily="34" charset="-128"/>
              <a:cs typeface="ＭＳ Ｐゴシック" pitchFamily="34" charset="-128"/>
            </a:endParaRPr>
          </a:p>
        </p:txBody>
      </p:sp>
      <p:sp>
        <p:nvSpPr>
          <p:cNvPr id="32772" name="textruta 3"/>
          <p:cNvSpPr txBox="1">
            <a:spLocks noChangeArrowheads="1"/>
          </p:cNvSpPr>
          <p:nvPr/>
        </p:nvSpPr>
        <p:spPr bwMode="auto">
          <a:xfrm>
            <a:off x="1729556" y="847725"/>
            <a:ext cx="8542908" cy="1477328"/>
          </a:xfrm>
          <a:prstGeom prst="rect">
            <a:avLst/>
          </a:prstGeom>
          <a:noFill/>
          <a:ln w="9525">
            <a:noFill/>
            <a:miter lim="800000"/>
            <a:headEnd/>
            <a:tailEnd/>
          </a:ln>
        </p:spPr>
        <p:txBody>
          <a:bodyPr wrap="square">
            <a:spAutoFit/>
          </a:bodyPr>
          <a:lstStyle/>
          <a:p>
            <a:endParaRPr lang="sv-SE" b="1" dirty="0"/>
          </a:p>
          <a:p>
            <a:endParaRPr lang="sv-SE" b="1" dirty="0"/>
          </a:p>
          <a:p>
            <a:endParaRPr lang="sv-SE" b="1" dirty="0"/>
          </a:p>
          <a:p>
            <a:r>
              <a:rPr lang="sv-SE" b="1" dirty="0"/>
              <a:t>Syftet med dessa regler är att se till att alla tävlar på lika villkor och att säkerheten inte riskeras av påverkade förare.</a:t>
            </a:r>
          </a:p>
        </p:txBody>
      </p:sp>
      <p:sp>
        <p:nvSpPr>
          <p:cNvPr id="2" name="Platshållare för bildnummer 1"/>
          <p:cNvSpPr>
            <a:spLocks noGrp="1"/>
          </p:cNvSpPr>
          <p:nvPr>
            <p:ph type="sldNum" sz="quarter" idx="12"/>
          </p:nvPr>
        </p:nvSpPr>
        <p:spPr/>
        <p:txBody>
          <a:bodyPr/>
          <a:lstStyle/>
          <a:p>
            <a:fld id="{E9B0AADB-0E5C-4E0B-8493-D07C1A1DF98D}" type="slidenum">
              <a:rPr lang="sv-SE" smtClean="0">
                <a:solidFill>
                  <a:prstClr val="black">
                    <a:tint val="75000"/>
                  </a:prstClr>
                </a:solidFill>
              </a:rPr>
              <a:pPr/>
              <a:t>14</a:t>
            </a:fld>
            <a:endParaRPr lang="sv-SE">
              <a:solidFill>
                <a:prstClr val="black">
                  <a:tint val="75000"/>
                </a:prstClr>
              </a:solidFill>
            </a:endParaRPr>
          </a:p>
        </p:txBody>
      </p:sp>
    </p:spTree>
    <p:extLst>
      <p:ext uri="{BB962C8B-B14F-4D97-AF65-F5344CB8AC3E}">
        <p14:creationId xmlns:p14="http://schemas.microsoft.com/office/powerpoint/2010/main" val="2495695807"/>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Indelning av </a:t>
            </a:r>
            <a:r>
              <a:rPr lang="sv-SE" b="1" dirty="0" err="1"/>
              <a:t>tävlingslicencer</a:t>
            </a:r>
            <a:endParaRPr lang="sv-SE" b="1" dirty="0"/>
          </a:p>
        </p:txBody>
      </p:sp>
      <p:sp>
        <p:nvSpPr>
          <p:cNvPr id="3" name="Platshållare för innehåll 2"/>
          <p:cNvSpPr>
            <a:spLocks noGrp="1"/>
          </p:cNvSpPr>
          <p:nvPr>
            <p:ph idx="4294967295"/>
          </p:nvPr>
        </p:nvSpPr>
        <p:spPr>
          <a:xfrm>
            <a:off x="0" y="1825625"/>
            <a:ext cx="10515600" cy="4351338"/>
          </a:xfrm>
        </p:spPr>
        <p:txBody>
          <a:bodyPr>
            <a:normAutofit lnSpcReduction="10000"/>
          </a:bodyPr>
          <a:lstStyle/>
          <a:p>
            <a:r>
              <a:rPr lang="sv-SE" sz="3600" dirty="0"/>
              <a:t>Juniorlicens                   Ungdomsrally</a:t>
            </a:r>
          </a:p>
          <a:p>
            <a:pPr marL="0" indent="0">
              <a:buNone/>
            </a:pPr>
            <a:endParaRPr lang="sv-SE" sz="3600" dirty="0"/>
          </a:p>
          <a:p>
            <a:r>
              <a:rPr lang="sv-SE" sz="3600" dirty="0"/>
              <a:t>Nationell licens             Nationella tävlingar</a:t>
            </a:r>
          </a:p>
          <a:p>
            <a:endParaRPr lang="sv-SE" sz="3600" dirty="0"/>
          </a:p>
          <a:p>
            <a:r>
              <a:rPr lang="sv-SE" sz="3600" dirty="0"/>
              <a:t>Internationell licens     Internationella tävlingar</a:t>
            </a:r>
          </a:p>
          <a:p>
            <a:pPr marL="0" indent="0">
              <a:buNone/>
            </a:pPr>
            <a:endParaRPr lang="sv-SE" sz="3600" dirty="0"/>
          </a:p>
          <a:p>
            <a:r>
              <a:rPr lang="sv-SE" sz="3600" dirty="0"/>
              <a:t>Prova bilsport                Prova bilsport</a:t>
            </a: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15</a:t>
            </a:fld>
            <a:endParaRPr lang="sv-SE">
              <a:solidFill>
                <a:prstClr val="black">
                  <a:tint val="75000"/>
                </a:prstClr>
              </a:solidFill>
            </a:endParaRPr>
          </a:p>
        </p:txBody>
      </p:sp>
    </p:spTree>
    <p:extLst>
      <p:ext uri="{BB962C8B-B14F-4D97-AF65-F5344CB8AC3E}">
        <p14:creationId xmlns:p14="http://schemas.microsoft.com/office/powerpoint/2010/main" val="1793820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4294967295"/>
          </p:nvPr>
        </p:nvSpPr>
        <p:spPr>
          <a:xfrm>
            <a:off x="0" y="1825625"/>
            <a:ext cx="10515600" cy="4351338"/>
          </a:xfrm>
        </p:spPr>
        <p:txBody>
          <a:bodyPr>
            <a:normAutofit fontScale="92500" lnSpcReduction="20000"/>
          </a:bodyPr>
          <a:lstStyle/>
          <a:p>
            <a:r>
              <a:rPr lang="sv-SE" dirty="0"/>
              <a:t>Varje deltagare i tävling, träning och uppvisning ska inneha giltig tävlingslicens</a:t>
            </a:r>
          </a:p>
          <a:p>
            <a:r>
              <a:rPr lang="sv-SE" dirty="0"/>
              <a:t>För att erhålla tävlingslicens måste man vara medlem i SBF ansluten klubb</a:t>
            </a:r>
          </a:p>
          <a:p>
            <a:r>
              <a:rPr lang="sv-SE" dirty="0"/>
              <a:t>Du kan endast ha tävlingslicens i en klubb</a:t>
            </a:r>
          </a:p>
          <a:p>
            <a:r>
              <a:rPr lang="sv-SE" dirty="0"/>
              <a:t>För att erhålla tävlingslicens ska du ha genomgått en utbildning som leds av godkänd utbildare</a:t>
            </a:r>
          </a:p>
          <a:p>
            <a:r>
              <a:rPr lang="sv-SE" dirty="0"/>
              <a:t>Efter genomförd utbildning kan du deltaga i en debutanttävling, detta måste vara en tävling med tidtagning på transportsträckorna</a:t>
            </a:r>
          </a:p>
        </p:txBody>
      </p:sp>
      <p:sp>
        <p:nvSpPr>
          <p:cNvPr id="2" name="Platshållare för bildnummer 1"/>
          <p:cNvSpPr>
            <a:spLocks noGrp="1"/>
          </p:cNvSpPr>
          <p:nvPr>
            <p:ph type="sldNum" sz="quarter" idx="12"/>
          </p:nvPr>
        </p:nvSpPr>
        <p:spPr/>
        <p:txBody>
          <a:bodyPr/>
          <a:lstStyle/>
          <a:p>
            <a:fld id="{E9B0AADB-0E5C-4E0B-8493-D07C1A1DF98D}" type="slidenum">
              <a:rPr lang="sv-SE" smtClean="0">
                <a:solidFill>
                  <a:prstClr val="black">
                    <a:tint val="75000"/>
                  </a:prstClr>
                </a:solidFill>
              </a:rPr>
              <a:pPr/>
              <a:t>16</a:t>
            </a:fld>
            <a:endParaRPr lang="sv-SE">
              <a:solidFill>
                <a:prstClr val="black">
                  <a:tint val="75000"/>
                </a:prstClr>
              </a:solidFill>
            </a:endParaRPr>
          </a:p>
        </p:txBody>
      </p:sp>
    </p:spTree>
    <p:extLst>
      <p:ext uri="{BB962C8B-B14F-4D97-AF65-F5344CB8AC3E}">
        <p14:creationId xmlns:p14="http://schemas.microsoft.com/office/powerpoint/2010/main" val="2126616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4294967295"/>
          </p:nvPr>
        </p:nvSpPr>
        <p:spPr>
          <a:xfrm>
            <a:off x="0" y="1825625"/>
            <a:ext cx="10515600" cy="4351338"/>
          </a:xfrm>
        </p:spPr>
        <p:txBody>
          <a:bodyPr>
            <a:normAutofit fontScale="92500" lnSpcReduction="10000"/>
          </a:bodyPr>
          <a:lstStyle/>
          <a:p>
            <a:r>
              <a:rPr lang="sv-SE" dirty="0"/>
              <a:t>För att erhålla kartläsarlicens behöver man inte deltaga i en debutanttävling</a:t>
            </a:r>
          </a:p>
          <a:p>
            <a:r>
              <a:rPr lang="sv-SE" dirty="0"/>
              <a:t>Även kartläsaren i en debutanttävling erhåller förarlicens</a:t>
            </a:r>
          </a:p>
          <a:p>
            <a:r>
              <a:rPr lang="sv-SE" dirty="0"/>
              <a:t>På debutanttävlingen gäller licensansökan som du får efter genomförd utbildning som licens</a:t>
            </a:r>
          </a:p>
          <a:p>
            <a:r>
              <a:rPr lang="sv-SE" dirty="0"/>
              <a:t>Efter genomförd debutanttävling ska tävlingsledaren skriva på din licensansökan att du fullföljt debutanttävlingen</a:t>
            </a:r>
          </a:p>
          <a:p>
            <a:r>
              <a:rPr lang="sv-SE" dirty="0"/>
              <a:t>Du skall också genomgå en L-ABC utbildning, denna får inte vara äldre</a:t>
            </a:r>
            <a:r>
              <a:rPr lang="sv-SE" dirty="0">
                <a:solidFill>
                  <a:srgbClr val="FF0000"/>
                </a:solidFill>
              </a:rPr>
              <a:t> </a:t>
            </a:r>
            <a:r>
              <a:rPr lang="sv-SE" dirty="0" smtClean="0"/>
              <a:t>än </a:t>
            </a:r>
            <a:r>
              <a:rPr lang="sv-SE" dirty="0"/>
              <a:t>24 månader</a:t>
            </a:r>
          </a:p>
        </p:txBody>
      </p:sp>
      <p:sp>
        <p:nvSpPr>
          <p:cNvPr id="2" name="Platshållare för bildnummer 1"/>
          <p:cNvSpPr>
            <a:spLocks noGrp="1"/>
          </p:cNvSpPr>
          <p:nvPr>
            <p:ph type="sldNum" sz="quarter" idx="12"/>
          </p:nvPr>
        </p:nvSpPr>
        <p:spPr/>
        <p:txBody>
          <a:bodyPr/>
          <a:lstStyle/>
          <a:p>
            <a:fld id="{E9B0AADB-0E5C-4E0B-8493-D07C1A1DF98D}" type="slidenum">
              <a:rPr lang="sv-SE" smtClean="0">
                <a:solidFill>
                  <a:prstClr val="black">
                    <a:tint val="75000"/>
                  </a:prstClr>
                </a:solidFill>
              </a:rPr>
              <a:pPr/>
              <a:t>17</a:t>
            </a:fld>
            <a:endParaRPr lang="sv-SE">
              <a:solidFill>
                <a:prstClr val="black">
                  <a:tint val="75000"/>
                </a:prstClr>
              </a:solidFill>
            </a:endParaRPr>
          </a:p>
        </p:txBody>
      </p:sp>
    </p:spTree>
    <p:extLst>
      <p:ext uri="{BB962C8B-B14F-4D97-AF65-F5344CB8AC3E}">
        <p14:creationId xmlns:p14="http://schemas.microsoft.com/office/powerpoint/2010/main" val="1970616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4294967295"/>
          </p:nvPr>
        </p:nvSpPr>
        <p:spPr>
          <a:xfrm>
            <a:off x="0" y="1825625"/>
            <a:ext cx="10515600" cy="4351338"/>
          </a:xfrm>
        </p:spPr>
        <p:txBody>
          <a:bodyPr>
            <a:normAutofit lnSpcReduction="10000"/>
          </a:bodyPr>
          <a:lstStyle/>
          <a:p>
            <a:r>
              <a:rPr lang="sv-SE" dirty="0"/>
              <a:t>Licensansökan från licensutbildningen är giltig i 6 månader</a:t>
            </a:r>
          </a:p>
          <a:p>
            <a:r>
              <a:rPr lang="sv-SE" dirty="0"/>
              <a:t>Licensansökan ska skickas in till SBF därefter registreras licensen och du får en inloggning och betalningsinstruktioner.</a:t>
            </a:r>
          </a:p>
          <a:p>
            <a:r>
              <a:rPr lang="sv-SE" dirty="0"/>
              <a:t>Ytterligare information om licenser hittar hos </a:t>
            </a:r>
            <a:r>
              <a:rPr lang="sv-SE" dirty="0" err="1"/>
              <a:t>sbf</a:t>
            </a:r>
            <a:r>
              <a:rPr lang="sv-SE" dirty="0"/>
              <a:t>: </a:t>
            </a:r>
            <a:r>
              <a:rPr lang="sv-SE" dirty="0">
                <a:hlinkClick r:id="rId2"/>
              </a:rPr>
              <a:t>https://www.sbf.se/vartforbund/Licenser/tavlingslicens/  </a:t>
            </a:r>
            <a:r>
              <a:rPr lang="sv-SE" dirty="0"/>
              <a:t>samt aktuella licenspriser hittar du på: </a:t>
            </a:r>
            <a:r>
              <a:rPr lang="sv-SE" dirty="0">
                <a:hlinkClick r:id="rId3"/>
              </a:rPr>
              <a:t>https://www.sbf.se/globalassets/svenska-bilsportforbundet/avgifter/sbf_avgifter_licenser.pdf</a:t>
            </a:r>
            <a:endParaRPr lang="sv-SE" dirty="0"/>
          </a:p>
        </p:txBody>
      </p:sp>
      <p:sp>
        <p:nvSpPr>
          <p:cNvPr id="2" name="Platshållare för bildnummer 1"/>
          <p:cNvSpPr>
            <a:spLocks noGrp="1"/>
          </p:cNvSpPr>
          <p:nvPr>
            <p:ph type="sldNum" sz="quarter" idx="12"/>
          </p:nvPr>
        </p:nvSpPr>
        <p:spPr/>
        <p:txBody>
          <a:bodyPr/>
          <a:lstStyle/>
          <a:p>
            <a:fld id="{E9B0AADB-0E5C-4E0B-8493-D07C1A1DF98D}" type="slidenum">
              <a:rPr lang="sv-SE" smtClean="0">
                <a:solidFill>
                  <a:prstClr val="black">
                    <a:tint val="75000"/>
                  </a:prstClr>
                </a:solidFill>
              </a:rPr>
              <a:pPr/>
              <a:t>18</a:t>
            </a:fld>
            <a:endParaRPr lang="sv-SE">
              <a:solidFill>
                <a:prstClr val="black">
                  <a:tint val="75000"/>
                </a:prstClr>
              </a:solidFill>
            </a:endParaRPr>
          </a:p>
        </p:txBody>
      </p:sp>
    </p:spTree>
    <p:extLst>
      <p:ext uri="{BB962C8B-B14F-4D97-AF65-F5344CB8AC3E}">
        <p14:creationId xmlns:p14="http://schemas.microsoft.com/office/powerpoint/2010/main" val="2654079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Förarlicenser: juniorlicens</a:t>
            </a:r>
          </a:p>
        </p:txBody>
      </p:sp>
      <p:sp>
        <p:nvSpPr>
          <p:cNvPr id="3" name="Platshållare för innehåll 2"/>
          <p:cNvSpPr>
            <a:spLocks noGrp="1"/>
          </p:cNvSpPr>
          <p:nvPr>
            <p:ph idx="4294967295"/>
          </p:nvPr>
        </p:nvSpPr>
        <p:spPr>
          <a:xfrm>
            <a:off x="0" y="1825625"/>
            <a:ext cx="10515600" cy="4351338"/>
          </a:xfrm>
        </p:spPr>
        <p:txBody>
          <a:bodyPr>
            <a:normAutofit fontScale="92500" lnSpcReduction="20000"/>
          </a:bodyPr>
          <a:lstStyle/>
          <a:p>
            <a:r>
              <a:rPr lang="sv-SE" dirty="0"/>
              <a:t>Minst 16 kalenderår</a:t>
            </a:r>
          </a:p>
          <a:p>
            <a:endParaRPr lang="sv-SE" dirty="0"/>
          </a:p>
          <a:p>
            <a:r>
              <a:rPr lang="sv-SE" dirty="0"/>
              <a:t>Teoretisk förarkurs eller kartläsarlicens</a:t>
            </a:r>
          </a:p>
          <a:p>
            <a:endParaRPr lang="sv-SE" dirty="0"/>
          </a:p>
          <a:p>
            <a:r>
              <a:rPr lang="sv-SE" dirty="0"/>
              <a:t>Deltagit på minst tre rallytävlingar</a:t>
            </a:r>
          </a:p>
          <a:p>
            <a:endParaRPr lang="sv-SE" dirty="0"/>
          </a:p>
          <a:p>
            <a:r>
              <a:rPr lang="sv-SE" dirty="0"/>
              <a:t>Kartläsaren skall vara godkänd handledare för övningskörning.</a:t>
            </a:r>
          </a:p>
          <a:p>
            <a:endParaRPr lang="sv-SE" dirty="0"/>
          </a:p>
          <a:p>
            <a:r>
              <a:rPr lang="sv-SE" dirty="0"/>
              <a:t>Gäller på nationella ungdomsrallytävlingar</a:t>
            </a: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19</a:t>
            </a:fld>
            <a:endParaRPr lang="sv-SE">
              <a:solidFill>
                <a:prstClr val="black">
                  <a:tint val="75000"/>
                </a:prstClr>
              </a:solidFill>
            </a:endParaRPr>
          </a:p>
        </p:txBody>
      </p:sp>
    </p:spTree>
    <p:extLst>
      <p:ext uri="{BB962C8B-B14F-4D97-AF65-F5344CB8AC3E}">
        <p14:creationId xmlns:p14="http://schemas.microsoft.com/office/powerpoint/2010/main" val="2732593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p:cNvGraphicFramePr>
            <a:graphicFrameLocks noGrp="1"/>
          </p:cNvGraphicFramePr>
          <p:nvPr>
            <p:extLst>
              <p:ext uri="{D42A27DB-BD31-4B8C-83A1-F6EECF244321}">
                <p14:modId xmlns:p14="http://schemas.microsoft.com/office/powerpoint/2010/main" val="1991366500"/>
              </p:ext>
            </p:extLst>
          </p:nvPr>
        </p:nvGraphicFramePr>
        <p:xfrm>
          <a:off x="0" y="1540475"/>
          <a:ext cx="9020431" cy="4389120"/>
        </p:xfrm>
        <a:graphic>
          <a:graphicData uri="http://schemas.openxmlformats.org/drawingml/2006/table">
            <a:tbl>
              <a:tblPr firstRow="1" bandRow="1">
                <a:tableStyleId>{5C22544A-7EE6-4342-B048-85BDC9FD1C3A}</a:tableStyleId>
              </a:tblPr>
              <a:tblGrid>
                <a:gridCol w="2255108"/>
                <a:gridCol w="3830945"/>
                <a:gridCol w="1500996"/>
                <a:gridCol w="1433382"/>
              </a:tblGrid>
              <a:tr h="289320">
                <a:tc>
                  <a:txBody>
                    <a:bodyPr/>
                    <a:lstStyle/>
                    <a:p>
                      <a:r>
                        <a:rPr lang="sv-SE" dirty="0" smtClean="0">
                          <a:solidFill>
                            <a:sysClr val="windowText" lastClr="000000"/>
                          </a:solidFill>
                        </a:rPr>
                        <a:t>Datum</a:t>
                      </a:r>
                      <a:endParaRPr lang="sv-SE" dirty="0">
                        <a:solidFill>
                          <a:sysClr val="windowText" lastClr="000000"/>
                        </a:solidFill>
                      </a:endParaRPr>
                    </a:p>
                  </a:txBody>
                  <a:tcPr/>
                </a:tc>
                <a:tc>
                  <a:txBody>
                    <a:bodyPr/>
                    <a:lstStyle/>
                    <a:p>
                      <a:r>
                        <a:rPr lang="sv-SE" dirty="0" smtClean="0">
                          <a:solidFill>
                            <a:sysClr val="windowText" lastClr="000000"/>
                          </a:solidFill>
                        </a:rPr>
                        <a:t>Avser</a:t>
                      </a:r>
                      <a:endParaRPr lang="sv-SE" dirty="0">
                        <a:solidFill>
                          <a:sysClr val="windowText" lastClr="000000"/>
                        </a:solidFill>
                      </a:endParaRPr>
                    </a:p>
                  </a:txBody>
                  <a:tcPr/>
                </a:tc>
                <a:tc>
                  <a:txBody>
                    <a:bodyPr/>
                    <a:lstStyle/>
                    <a:p>
                      <a:r>
                        <a:rPr lang="sv-SE" dirty="0" smtClean="0">
                          <a:solidFill>
                            <a:sysClr val="windowText" lastClr="000000"/>
                          </a:solidFill>
                        </a:rPr>
                        <a:t>Gäller </a:t>
                      </a:r>
                      <a:r>
                        <a:rPr lang="sv-SE" dirty="0" err="1" smtClean="0">
                          <a:solidFill>
                            <a:sysClr val="windowText" lastClr="000000"/>
                          </a:solidFill>
                        </a:rPr>
                        <a:t>fr.o.m</a:t>
                      </a:r>
                      <a:endParaRPr lang="sv-SE" dirty="0">
                        <a:solidFill>
                          <a:sysClr val="windowText" lastClr="000000"/>
                        </a:solidFill>
                      </a:endParaRPr>
                    </a:p>
                  </a:txBody>
                  <a:tcPr/>
                </a:tc>
                <a:tc>
                  <a:txBody>
                    <a:bodyPr/>
                    <a:lstStyle/>
                    <a:p>
                      <a:r>
                        <a:rPr lang="sv-SE" dirty="0" smtClean="0">
                          <a:solidFill>
                            <a:sysClr val="windowText" lastClr="000000"/>
                          </a:solidFill>
                        </a:rPr>
                        <a:t>Anteckning</a:t>
                      </a:r>
                      <a:endParaRPr lang="sv-SE" dirty="0">
                        <a:solidFill>
                          <a:sysClr val="windowText" lastClr="000000"/>
                        </a:solidFill>
                      </a:endParaRPr>
                    </a:p>
                  </a:txBody>
                  <a:tcPr/>
                </a:tc>
              </a:tr>
              <a:tr h="289320">
                <a:tc>
                  <a:txBody>
                    <a:bodyPr/>
                    <a:lstStyle/>
                    <a:p>
                      <a:r>
                        <a:rPr lang="sv-SE" dirty="0" smtClean="0"/>
                        <a:t>2021-07-21</a:t>
                      </a:r>
                      <a:endParaRPr lang="sv-SE" dirty="0"/>
                    </a:p>
                  </a:txBody>
                  <a:tcPr/>
                </a:tc>
                <a:tc>
                  <a:txBody>
                    <a:bodyPr/>
                    <a:lstStyle/>
                    <a:p>
                      <a:r>
                        <a:rPr lang="sv-SE" dirty="0" smtClean="0"/>
                        <a:t>Bildtexter ändrade (bild 26 och 27)</a:t>
                      </a:r>
                      <a:endParaRPr lang="sv-S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2021-07-21</a:t>
                      </a:r>
                    </a:p>
                  </a:txBody>
                  <a:tcPr/>
                </a:tc>
                <a:tc>
                  <a:txBody>
                    <a:bodyPr/>
                    <a:lstStyle/>
                    <a:p>
                      <a:endParaRPr lang="sv-SE" dirty="0"/>
                    </a:p>
                  </a:txBody>
                  <a:tcPr/>
                </a:tc>
              </a:tr>
              <a:tr h="289320">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dirty="0"/>
                    </a:p>
                  </a:txBody>
                  <a:tcPr/>
                </a:tc>
              </a:tr>
              <a:tr h="289320">
                <a:tc>
                  <a:txBody>
                    <a:bodyPr/>
                    <a:lstStyle/>
                    <a:p>
                      <a:endParaRPr lang="sv-SE"/>
                    </a:p>
                  </a:txBody>
                  <a:tcPr/>
                </a:tc>
                <a:tc>
                  <a:txBody>
                    <a:bodyPr/>
                    <a:lstStyle/>
                    <a:p>
                      <a:endParaRPr lang="sv-SE"/>
                    </a:p>
                  </a:txBody>
                  <a:tcPr/>
                </a:tc>
                <a:tc>
                  <a:txBody>
                    <a:bodyPr/>
                    <a:lstStyle/>
                    <a:p>
                      <a:endParaRPr lang="sv-SE" dirty="0"/>
                    </a:p>
                  </a:txBody>
                  <a:tcPr/>
                </a:tc>
                <a:tc>
                  <a:txBody>
                    <a:bodyPr/>
                    <a:lstStyle/>
                    <a:p>
                      <a:endParaRPr lang="sv-SE" dirty="0"/>
                    </a:p>
                  </a:txBody>
                  <a:tcPr/>
                </a:tc>
              </a:tr>
              <a:tr h="289320">
                <a:tc>
                  <a:txBody>
                    <a:bodyPr/>
                    <a:lstStyle/>
                    <a:p>
                      <a:endParaRPr lang="sv-SE"/>
                    </a:p>
                  </a:txBody>
                  <a:tcPr/>
                </a:tc>
                <a:tc>
                  <a:txBody>
                    <a:bodyPr/>
                    <a:lstStyle/>
                    <a:p>
                      <a:endParaRPr lang="sv-SE" dirty="0"/>
                    </a:p>
                  </a:txBody>
                  <a:tcPr/>
                </a:tc>
                <a:tc>
                  <a:txBody>
                    <a:bodyPr/>
                    <a:lstStyle/>
                    <a:p>
                      <a:endParaRPr lang="sv-SE"/>
                    </a:p>
                  </a:txBody>
                  <a:tcPr/>
                </a:tc>
                <a:tc>
                  <a:txBody>
                    <a:bodyPr/>
                    <a:lstStyle/>
                    <a:p>
                      <a:endParaRPr lang="sv-SE" dirty="0"/>
                    </a:p>
                  </a:txBody>
                  <a:tcPr/>
                </a:tc>
              </a:tr>
              <a:tr h="289320">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dirty="0"/>
                    </a:p>
                  </a:txBody>
                  <a:tcPr/>
                </a:tc>
              </a:tr>
              <a:tr h="289320">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dirty="0"/>
                    </a:p>
                  </a:txBody>
                  <a:tcPr/>
                </a:tc>
              </a:tr>
              <a:tr h="289320">
                <a:tc>
                  <a:txBody>
                    <a:bodyPr/>
                    <a:lstStyle/>
                    <a:p>
                      <a:endParaRPr lang="sv-SE"/>
                    </a:p>
                  </a:txBody>
                  <a:tcPr/>
                </a:tc>
                <a:tc>
                  <a:txBody>
                    <a:bodyPr/>
                    <a:lstStyle/>
                    <a:p>
                      <a:endParaRPr lang="sv-SE" dirty="0"/>
                    </a:p>
                  </a:txBody>
                  <a:tcPr/>
                </a:tc>
                <a:tc>
                  <a:txBody>
                    <a:bodyPr/>
                    <a:lstStyle/>
                    <a:p>
                      <a:endParaRPr lang="sv-SE"/>
                    </a:p>
                  </a:txBody>
                  <a:tcPr/>
                </a:tc>
                <a:tc>
                  <a:txBody>
                    <a:bodyPr/>
                    <a:lstStyle/>
                    <a:p>
                      <a:endParaRPr lang="sv-SE" dirty="0"/>
                    </a:p>
                  </a:txBody>
                  <a:tcPr/>
                </a:tc>
              </a:tr>
              <a:tr h="289320">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dirty="0"/>
                    </a:p>
                  </a:txBody>
                  <a:tcPr/>
                </a:tc>
              </a:tr>
              <a:tr h="289320">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dirty="0"/>
                    </a:p>
                  </a:txBody>
                  <a:tcPr/>
                </a:tc>
              </a:tr>
              <a:tr h="289320">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dirty="0"/>
                    </a:p>
                  </a:txBody>
                  <a:tcPr/>
                </a:tc>
              </a:tr>
              <a:tr h="289320">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dirty="0"/>
                    </a:p>
                  </a:txBody>
                  <a:tcPr/>
                </a:tc>
              </a:tr>
            </a:tbl>
          </a:graphicData>
        </a:graphic>
      </p:graphicFrame>
      <p:sp>
        <p:nvSpPr>
          <p:cNvPr id="3" name="textruta 2"/>
          <p:cNvSpPr txBox="1"/>
          <p:nvPr/>
        </p:nvSpPr>
        <p:spPr>
          <a:xfrm>
            <a:off x="1268627" y="370703"/>
            <a:ext cx="5412259" cy="646331"/>
          </a:xfrm>
          <a:prstGeom prst="rect">
            <a:avLst/>
          </a:prstGeom>
          <a:noFill/>
        </p:spPr>
        <p:txBody>
          <a:bodyPr wrap="square" rtlCol="0">
            <a:spAutoFit/>
          </a:bodyPr>
          <a:lstStyle/>
          <a:p>
            <a:pPr algn="ctr"/>
            <a:r>
              <a:rPr lang="sv-SE" sz="3600" b="1" dirty="0">
                <a:solidFill>
                  <a:srgbClr val="FF0000"/>
                </a:solidFill>
              </a:rPr>
              <a:t>Revidering</a:t>
            </a: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2</a:t>
            </a:fld>
            <a:endParaRPr lang="sv-SE">
              <a:solidFill>
                <a:prstClr val="black">
                  <a:tint val="75000"/>
                </a:prstClr>
              </a:solidFill>
            </a:endParaRPr>
          </a:p>
        </p:txBody>
      </p:sp>
    </p:spTree>
    <p:extLst>
      <p:ext uri="{BB962C8B-B14F-4D97-AF65-F5344CB8AC3E}">
        <p14:creationId xmlns:p14="http://schemas.microsoft.com/office/powerpoint/2010/main" val="613093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Utbildningsintyg / Licensansökan</a:t>
            </a:r>
          </a:p>
        </p:txBody>
      </p:sp>
      <p:sp>
        <p:nvSpPr>
          <p:cNvPr id="3" name="Platshållare för innehåll 2"/>
          <p:cNvSpPr>
            <a:spLocks noGrp="1"/>
          </p:cNvSpPr>
          <p:nvPr>
            <p:ph idx="4294967295"/>
          </p:nvPr>
        </p:nvSpPr>
        <p:spPr>
          <a:xfrm>
            <a:off x="0" y="1825625"/>
            <a:ext cx="10515600" cy="4351338"/>
          </a:xfrm>
        </p:spPr>
        <p:txBody>
          <a:bodyPr>
            <a:normAutofit fontScale="85000" lnSpcReduction="20000"/>
          </a:bodyPr>
          <a:lstStyle/>
          <a:p>
            <a:r>
              <a:rPr lang="sv-SE" dirty="0"/>
              <a:t>Teoretisk förarkurs</a:t>
            </a:r>
          </a:p>
          <a:p>
            <a:endParaRPr lang="sv-SE" dirty="0"/>
          </a:p>
          <a:p>
            <a:r>
              <a:rPr lang="sv-SE" dirty="0"/>
              <a:t>Körkort</a:t>
            </a:r>
          </a:p>
          <a:p>
            <a:endParaRPr lang="sv-SE" dirty="0"/>
          </a:p>
          <a:p>
            <a:r>
              <a:rPr lang="sv-SE" dirty="0"/>
              <a:t>En godkänd debutanttävling</a:t>
            </a:r>
          </a:p>
          <a:p>
            <a:endParaRPr lang="sv-SE" dirty="0"/>
          </a:p>
          <a:p>
            <a:r>
              <a:rPr lang="sv-SE" dirty="0"/>
              <a:t>Både föraren och kartläsaren kan ta ut en C-förarlicens efter genomförd debutanttävling</a:t>
            </a:r>
          </a:p>
          <a:p>
            <a:endParaRPr lang="sv-SE" dirty="0"/>
          </a:p>
          <a:p>
            <a:r>
              <a:rPr lang="sv-SE" dirty="0"/>
              <a:t>Deltaga i debutantklassen på nationella rallytävlingar </a:t>
            </a: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20</a:t>
            </a:fld>
            <a:endParaRPr lang="sv-SE">
              <a:solidFill>
                <a:prstClr val="black">
                  <a:tint val="75000"/>
                </a:prstClr>
              </a:solidFill>
            </a:endParaRPr>
          </a:p>
        </p:txBody>
      </p:sp>
    </p:spTree>
    <p:extLst>
      <p:ext uri="{BB962C8B-B14F-4D97-AF65-F5344CB8AC3E}">
        <p14:creationId xmlns:p14="http://schemas.microsoft.com/office/powerpoint/2010/main" val="6390949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Förarlicens: C-licens</a:t>
            </a:r>
          </a:p>
        </p:txBody>
      </p:sp>
      <p:sp>
        <p:nvSpPr>
          <p:cNvPr id="3" name="Platshållare för innehåll 2"/>
          <p:cNvSpPr>
            <a:spLocks noGrp="1"/>
          </p:cNvSpPr>
          <p:nvPr>
            <p:ph idx="4294967295"/>
          </p:nvPr>
        </p:nvSpPr>
        <p:spPr>
          <a:xfrm>
            <a:off x="0" y="1825625"/>
            <a:ext cx="10515600" cy="4351338"/>
          </a:xfrm>
        </p:spPr>
        <p:txBody>
          <a:bodyPr/>
          <a:lstStyle/>
          <a:p>
            <a:r>
              <a:rPr lang="sv-SE" dirty="0"/>
              <a:t>Teoretisk förarkurs</a:t>
            </a:r>
          </a:p>
          <a:p>
            <a:endParaRPr lang="sv-SE" dirty="0"/>
          </a:p>
          <a:p>
            <a:r>
              <a:rPr lang="sv-SE" dirty="0"/>
              <a:t>En fullföljd debutanttävling med tidtagning på transportsträckorna eller inneha juniorlicens och kört minst  tre ungdomsrallytävlingar</a:t>
            </a:r>
          </a:p>
          <a:p>
            <a:endParaRPr lang="sv-SE" dirty="0"/>
          </a:p>
          <a:p>
            <a:r>
              <a:rPr lang="sv-SE" dirty="0"/>
              <a:t>Gäller under nationella rallytävlingar</a:t>
            </a:r>
          </a:p>
          <a:p>
            <a:endParaRPr lang="sv-SE" dirty="0"/>
          </a:p>
          <a:p>
            <a:endParaRPr lang="sv-SE" dirty="0">
              <a:solidFill>
                <a:srgbClr val="FF0000"/>
              </a:solidFill>
            </a:endParaRPr>
          </a:p>
          <a:p>
            <a:endParaRPr lang="sv-SE" dirty="0"/>
          </a:p>
          <a:p>
            <a:endParaRPr lang="sv-SE" dirty="0"/>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21</a:t>
            </a:fld>
            <a:endParaRPr lang="sv-SE">
              <a:solidFill>
                <a:prstClr val="black">
                  <a:tint val="75000"/>
                </a:prstClr>
              </a:solidFill>
            </a:endParaRPr>
          </a:p>
        </p:txBody>
      </p:sp>
    </p:spTree>
    <p:extLst>
      <p:ext uri="{BB962C8B-B14F-4D97-AF65-F5344CB8AC3E}">
        <p14:creationId xmlns:p14="http://schemas.microsoft.com/office/powerpoint/2010/main" val="1733981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Förarlicens: B-licens</a:t>
            </a:r>
          </a:p>
        </p:txBody>
      </p:sp>
      <p:sp>
        <p:nvSpPr>
          <p:cNvPr id="3" name="Platshållare för innehåll 2"/>
          <p:cNvSpPr>
            <a:spLocks noGrp="1"/>
          </p:cNvSpPr>
          <p:nvPr>
            <p:ph idx="4294967295"/>
          </p:nvPr>
        </p:nvSpPr>
        <p:spPr>
          <a:xfrm>
            <a:off x="0" y="1825625"/>
            <a:ext cx="10515600" cy="4351338"/>
          </a:xfrm>
        </p:spPr>
        <p:txBody>
          <a:bodyPr/>
          <a:lstStyle/>
          <a:p>
            <a:r>
              <a:rPr lang="sv-SE" dirty="0"/>
              <a:t>3 uppklassningspoäng samlade under 12 månader eller 4 poäng under 24 månader med C-licens</a:t>
            </a:r>
          </a:p>
          <a:p>
            <a:pPr marL="0" indent="0">
              <a:buNone/>
            </a:pPr>
            <a:endParaRPr lang="sv-SE" dirty="0"/>
          </a:p>
          <a:p>
            <a:r>
              <a:rPr lang="sv-SE" dirty="0"/>
              <a:t>Gäller under nationella rallytävlingar </a:t>
            </a: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22</a:t>
            </a:fld>
            <a:endParaRPr lang="sv-SE">
              <a:solidFill>
                <a:prstClr val="black">
                  <a:tint val="75000"/>
                </a:prstClr>
              </a:solidFill>
            </a:endParaRPr>
          </a:p>
        </p:txBody>
      </p:sp>
    </p:spTree>
    <p:extLst>
      <p:ext uri="{BB962C8B-B14F-4D97-AF65-F5344CB8AC3E}">
        <p14:creationId xmlns:p14="http://schemas.microsoft.com/office/powerpoint/2010/main" val="18088515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Förarlicens: A-licens</a:t>
            </a:r>
          </a:p>
        </p:txBody>
      </p:sp>
      <p:sp>
        <p:nvSpPr>
          <p:cNvPr id="3" name="Platshållare för innehåll 2"/>
          <p:cNvSpPr>
            <a:spLocks noGrp="1"/>
          </p:cNvSpPr>
          <p:nvPr>
            <p:ph idx="4294967295"/>
          </p:nvPr>
        </p:nvSpPr>
        <p:spPr>
          <a:xfrm>
            <a:off x="0" y="1825625"/>
            <a:ext cx="10515600" cy="4351338"/>
          </a:xfrm>
        </p:spPr>
        <p:txBody>
          <a:bodyPr/>
          <a:lstStyle/>
          <a:p>
            <a:r>
              <a:rPr lang="sv-SE" dirty="0"/>
              <a:t>Fem uppklassningspoäng samlade under 12 månader eller 8 under 24 månader med B licens.</a:t>
            </a:r>
          </a:p>
          <a:p>
            <a:endParaRPr lang="sv-SE" dirty="0"/>
          </a:p>
          <a:p>
            <a:endParaRPr lang="sv-SE" dirty="0"/>
          </a:p>
          <a:p>
            <a:r>
              <a:rPr lang="sv-SE" dirty="0"/>
              <a:t>Gäller under nationella rallytävlingar</a:t>
            </a: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23</a:t>
            </a:fld>
            <a:endParaRPr lang="sv-SE">
              <a:solidFill>
                <a:prstClr val="black">
                  <a:tint val="75000"/>
                </a:prstClr>
              </a:solidFill>
            </a:endParaRPr>
          </a:p>
        </p:txBody>
      </p:sp>
    </p:spTree>
    <p:extLst>
      <p:ext uri="{BB962C8B-B14F-4D97-AF65-F5344CB8AC3E}">
        <p14:creationId xmlns:p14="http://schemas.microsoft.com/office/powerpoint/2010/main" val="40878597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Kartläsarlicens</a:t>
            </a:r>
          </a:p>
        </p:txBody>
      </p:sp>
      <p:sp>
        <p:nvSpPr>
          <p:cNvPr id="3" name="Platshållare för innehåll 2"/>
          <p:cNvSpPr>
            <a:spLocks noGrp="1"/>
          </p:cNvSpPr>
          <p:nvPr>
            <p:ph idx="4294967295"/>
          </p:nvPr>
        </p:nvSpPr>
        <p:spPr>
          <a:xfrm>
            <a:off x="0" y="1825625"/>
            <a:ext cx="10515600" cy="4351338"/>
          </a:xfrm>
        </p:spPr>
        <p:txBody>
          <a:bodyPr/>
          <a:lstStyle/>
          <a:p>
            <a:r>
              <a:rPr lang="sv-SE" dirty="0"/>
              <a:t>Minimiålder 13 år, teoretisk utbildning samma som förarutbildningen</a:t>
            </a:r>
          </a:p>
          <a:p>
            <a:endParaRPr lang="sv-SE" dirty="0"/>
          </a:p>
          <a:p>
            <a:r>
              <a:rPr lang="sv-SE" dirty="0" smtClean="0"/>
              <a:t>Gäller </a:t>
            </a:r>
            <a:r>
              <a:rPr lang="sv-SE" dirty="0"/>
              <a:t>under nationella tävlingar dock utan att använda eventuella noter</a:t>
            </a: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24</a:t>
            </a:fld>
            <a:endParaRPr lang="sv-SE">
              <a:solidFill>
                <a:prstClr val="black">
                  <a:tint val="75000"/>
                </a:prstClr>
              </a:solidFill>
            </a:endParaRPr>
          </a:p>
        </p:txBody>
      </p:sp>
    </p:spTree>
    <p:extLst>
      <p:ext uri="{BB962C8B-B14F-4D97-AF65-F5344CB8AC3E}">
        <p14:creationId xmlns:p14="http://schemas.microsoft.com/office/powerpoint/2010/main" val="13142851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Co-driver licens</a:t>
            </a:r>
          </a:p>
        </p:txBody>
      </p:sp>
      <p:sp>
        <p:nvSpPr>
          <p:cNvPr id="3" name="Platshållare för innehåll 2"/>
          <p:cNvSpPr>
            <a:spLocks noGrp="1"/>
          </p:cNvSpPr>
          <p:nvPr>
            <p:ph idx="4294967295"/>
          </p:nvPr>
        </p:nvSpPr>
        <p:spPr>
          <a:xfrm>
            <a:off x="0" y="1825625"/>
            <a:ext cx="10515600" cy="4351338"/>
          </a:xfrm>
        </p:spPr>
        <p:txBody>
          <a:bodyPr>
            <a:normAutofit lnSpcReduction="10000"/>
          </a:bodyPr>
          <a:lstStyle/>
          <a:p>
            <a:r>
              <a:rPr lang="sv-SE" dirty="0"/>
              <a:t>Minimiålder 16 år</a:t>
            </a:r>
          </a:p>
          <a:p>
            <a:r>
              <a:rPr lang="sv-SE" dirty="0"/>
              <a:t>Genomgått notutbildning</a:t>
            </a:r>
          </a:p>
          <a:p>
            <a:r>
              <a:rPr lang="sv-SE" dirty="0"/>
              <a:t>Deltagit i minst fem rallytävlingar utan noter</a:t>
            </a:r>
          </a:p>
          <a:p>
            <a:endParaRPr lang="sv-SE" dirty="0"/>
          </a:p>
          <a:p>
            <a:r>
              <a:rPr lang="sv-SE" dirty="0"/>
              <a:t>O.B.S. både föraren och kartläsaren måste ha co-driverlicens för att få använda noter</a:t>
            </a:r>
          </a:p>
          <a:p>
            <a:endParaRPr lang="sv-SE" dirty="0"/>
          </a:p>
          <a:p>
            <a:r>
              <a:rPr lang="sv-SE" dirty="0"/>
              <a:t>Gäller under nationella rallytävlingar med eller utan noter</a:t>
            </a:r>
          </a:p>
          <a:p>
            <a:pPr marL="0" indent="0">
              <a:buNone/>
            </a:pPr>
            <a:endParaRPr lang="sv-SE" dirty="0">
              <a:solidFill>
                <a:srgbClr val="FF0000"/>
              </a:solidFill>
            </a:endParaRP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25</a:t>
            </a:fld>
            <a:endParaRPr lang="sv-SE">
              <a:solidFill>
                <a:prstClr val="black">
                  <a:tint val="75000"/>
                </a:prstClr>
              </a:solidFill>
            </a:endParaRPr>
          </a:p>
        </p:txBody>
      </p:sp>
    </p:spTree>
    <p:extLst>
      <p:ext uri="{BB962C8B-B14F-4D97-AF65-F5344CB8AC3E}">
        <p14:creationId xmlns:p14="http://schemas.microsoft.com/office/powerpoint/2010/main" val="36705663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Försäkringar</a:t>
            </a:r>
          </a:p>
        </p:txBody>
      </p:sp>
      <p:sp>
        <p:nvSpPr>
          <p:cNvPr id="3" name="Platshållare för innehåll 2"/>
          <p:cNvSpPr>
            <a:spLocks noGrp="1"/>
          </p:cNvSpPr>
          <p:nvPr>
            <p:ph idx="4294967295"/>
          </p:nvPr>
        </p:nvSpPr>
        <p:spPr>
          <a:xfrm>
            <a:off x="0" y="1825625"/>
            <a:ext cx="10515600" cy="4351338"/>
          </a:xfrm>
        </p:spPr>
        <p:txBody>
          <a:bodyPr/>
          <a:lstStyle/>
          <a:p>
            <a:pPr marL="0" indent="0" algn="ctr">
              <a:buNone/>
            </a:pPr>
            <a:r>
              <a:rPr lang="sv-SE" dirty="0"/>
              <a:t>Motortävlingsförsäkring</a:t>
            </a:r>
          </a:p>
          <a:p>
            <a:pPr marL="0" indent="0" algn="ctr">
              <a:buNone/>
            </a:pPr>
            <a:endParaRPr lang="sv-SE" dirty="0"/>
          </a:p>
          <a:p>
            <a:r>
              <a:rPr lang="sv-SE" dirty="0"/>
              <a:t>Gäller på inhägnade tävlingsbanor som har banlicens utfärdad av </a:t>
            </a:r>
            <a:r>
              <a:rPr lang="sv-SE" dirty="0" smtClean="0"/>
              <a:t>SBF. </a:t>
            </a:r>
            <a:r>
              <a:rPr lang="sv-SE" dirty="0" smtClean="0">
                <a:solidFill>
                  <a:srgbClr val="FF0000"/>
                </a:solidFill>
              </a:rPr>
              <a:t>Exempelvis folkrace eller racing.</a:t>
            </a:r>
          </a:p>
          <a:p>
            <a:pPr marL="0" indent="0">
              <a:buNone/>
            </a:pPr>
            <a:r>
              <a:rPr lang="sv-SE" dirty="0">
                <a:solidFill>
                  <a:srgbClr val="FF0000"/>
                </a:solidFill>
                <a:latin typeface="Times New Roman" panose="02020603050405020304" pitchFamily="18" charset="0"/>
              </a:rPr>
              <a:t>Vid t.ex. krock mellan funktionärsbil och folkracebil träder aktuell banförsäkring in.</a:t>
            </a:r>
          </a:p>
          <a:p>
            <a:endParaRPr lang="sv-SE" dirty="0">
              <a:solidFill>
                <a:srgbClr val="FF0000"/>
              </a:solidFill>
            </a:endParaRP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26</a:t>
            </a:fld>
            <a:endParaRPr lang="sv-SE">
              <a:solidFill>
                <a:prstClr val="black">
                  <a:tint val="75000"/>
                </a:prstClr>
              </a:solidFill>
            </a:endParaRPr>
          </a:p>
        </p:txBody>
      </p:sp>
    </p:spTree>
    <p:extLst>
      <p:ext uri="{BB962C8B-B14F-4D97-AF65-F5344CB8AC3E}">
        <p14:creationId xmlns:p14="http://schemas.microsoft.com/office/powerpoint/2010/main" val="21507135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Försäkringar</a:t>
            </a:r>
          </a:p>
        </p:txBody>
      </p:sp>
      <p:sp>
        <p:nvSpPr>
          <p:cNvPr id="3" name="Platshållare för innehåll 2"/>
          <p:cNvSpPr>
            <a:spLocks noGrp="1"/>
          </p:cNvSpPr>
          <p:nvPr>
            <p:ph idx="4294967295"/>
          </p:nvPr>
        </p:nvSpPr>
        <p:spPr>
          <a:xfrm>
            <a:off x="0" y="1825625"/>
            <a:ext cx="10515600" cy="4351338"/>
          </a:xfrm>
        </p:spPr>
        <p:txBody>
          <a:bodyPr/>
          <a:lstStyle/>
          <a:p>
            <a:pPr marL="0" indent="0" algn="ctr">
              <a:buNone/>
            </a:pPr>
            <a:r>
              <a:rPr lang="sv-SE" dirty="0"/>
              <a:t>Trafikförsäkring</a:t>
            </a:r>
          </a:p>
          <a:p>
            <a:r>
              <a:rPr lang="sv-SE" dirty="0"/>
              <a:t>Obligatorisk på registrerade </a:t>
            </a:r>
            <a:r>
              <a:rPr lang="sv-SE" dirty="0" smtClean="0"/>
              <a:t>tävlingsfordon (registreringspliktiga), </a:t>
            </a:r>
            <a:r>
              <a:rPr lang="sv-SE" dirty="0"/>
              <a:t>denna gäller även på </a:t>
            </a:r>
            <a:r>
              <a:rPr lang="sv-SE" dirty="0" smtClean="0"/>
              <a:t>specialsträckor, </a:t>
            </a:r>
            <a:r>
              <a:rPr lang="sv-SE" dirty="0" smtClean="0">
                <a:solidFill>
                  <a:srgbClr val="FF0000"/>
                </a:solidFill>
              </a:rPr>
              <a:t>och även om de körs på en </a:t>
            </a:r>
            <a:r>
              <a:rPr lang="sv-SE" smtClean="0">
                <a:solidFill>
                  <a:srgbClr val="FF0000"/>
                </a:solidFill>
              </a:rPr>
              <a:t>bana.</a:t>
            </a:r>
          </a:p>
          <a:p>
            <a:endParaRPr lang="sv-SE" dirty="0" smtClean="0"/>
          </a:p>
          <a:p>
            <a:pPr marL="0" indent="0">
              <a:buNone/>
            </a:pPr>
            <a:r>
              <a:rPr lang="sv-SE" dirty="0" smtClean="0"/>
              <a:t> </a:t>
            </a:r>
            <a:r>
              <a:rPr lang="sv-SE" dirty="0" smtClean="0">
                <a:solidFill>
                  <a:srgbClr val="FF0000"/>
                </a:solidFill>
              </a:rPr>
              <a:t>Exempelvis folkrace bilar eller racingbilar är inte registreringspliktiga.</a:t>
            </a:r>
            <a:endParaRPr lang="sv-SE" dirty="0">
              <a:solidFill>
                <a:srgbClr val="FF0000"/>
              </a:solidFill>
            </a:endParaRPr>
          </a:p>
          <a:p>
            <a:pPr marL="0" indent="0">
              <a:buNone/>
            </a:pPr>
            <a:endParaRPr lang="sv-SE" strike="sngStrike" dirty="0">
              <a:solidFill>
                <a:srgbClr val="FF0000"/>
              </a:solidFill>
            </a:endParaRP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27</a:t>
            </a:fld>
            <a:endParaRPr lang="sv-SE">
              <a:solidFill>
                <a:prstClr val="black">
                  <a:tint val="75000"/>
                </a:prstClr>
              </a:solidFill>
            </a:endParaRPr>
          </a:p>
        </p:txBody>
      </p:sp>
    </p:spTree>
    <p:extLst>
      <p:ext uri="{BB962C8B-B14F-4D97-AF65-F5344CB8AC3E}">
        <p14:creationId xmlns:p14="http://schemas.microsoft.com/office/powerpoint/2010/main" val="41258071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Försäkringar</a:t>
            </a:r>
          </a:p>
        </p:txBody>
      </p:sp>
      <p:sp>
        <p:nvSpPr>
          <p:cNvPr id="3" name="Platshållare för innehåll 2"/>
          <p:cNvSpPr>
            <a:spLocks noGrp="1"/>
          </p:cNvSpPr>
          <p:nvPr>
            <p:ph idx="4294967295"/>
          </p:nvPr>
        </p:nvSpPr>
        <p:spPr>
          <a:xfrm>
            <a:off x="0" y="1825625"/>
            <a:ext cx="10515600" cy="4351338"/>
          </a:xfrm>
        </p:spPr>
        <p:txBody>
          <a:bodyPr/>
          <a:lstStyle/>
          <a:p>
            <a:pPr marL="0" indent="0" algn="ctr">
              <a:buNone/>
            </a:pPr>
            <a:r>
              <a:rPr lang="sv-SE" dirty="0"/>
              <a:t>Tävlingslicensförsäkring</a:t>
            </a:r>
          </a:p>
          <a:p>
            <a:r>
              <a:rPr lang="sv-SE" dirty="0"/>
              <a:t>Finns i tävlingslicensen som ett grundskydd, kan kompletteras med en tilläggsförsäkring som ger ett förbättrat försäkringsskydd, mer att läsa om detta finns på: </a:t>
            </a:r>
            <a:r>
              <a:rPr lang="sv-SE" dirty="0">
                <a:hlinkClick r:id="rId2"/>
              </a:rPr>
              <a:t>https://www.bilsportforsakringar.se/tillaggsforsakring/</a:t>
            </a:r>
            <a:endParaRPr lang="sv-SE" dirty="0"/>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28</a:t>
            </a:fld>
            <a:endParaRPr lang="sv-SE">
              <a:solidFill>
                <a:prstClr val="black">
                  <a:tint val="75000"/>
                </a:prstClr>
              </a:solidFill>
            </a:endParaRPr>
          </a:p>
        </p:txBody>
      </p:sp>
    </p:spTree>
    <p:extLst>
      <p:ext uri="{BB962C8B-B14F-4D97-AF65-F5344CB8AC3E}">
        <p14:creationId xmlns:p14="http://schemas.microsoft.com/office/powerpoint/2010/main" val="36575834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Försäkringar</a:t>
            </a:r>
          </a:p>
        </p:txBody>
      </p:sp>
      <p:sp>
        <p:nvSpPr>
          <p:cNvPr id="3" name="Platshållare för innehåll 2"/>
          <p:cNvSpPr>
            <a:spLocks noGrp="1"/>
          </p:cNvSpPr>
          <p:nvPr>
            <p:ph idx="4294967295"/>
          </p:nvPr>
        </p:nvSpPr>
        <p:spPr>
          <a:xfrm>
            <a:off x="0" y="1825625"/>
            <a:ext cx="10515600" cy="4351338"/>
          </a:xfrm>
        </p:spPr>
        <p:txBody>
          <a:bodyPr/>
          <a:lstStyle/>
          <a:p>
            <a:pPr marL="0" indent="0" algn="ctr">
              <a:buNone/>
            </a:pPr>
            <a:r>
              <a:rPr lang="sv-SE" dirty="0"/>
              <a:t>Riksidrottsförbundets grundförsäkring</a:t>
            </a:r>
          </a:p>
          <a:p>
            <a:r>
              <a:rPr lang="sv-SE" dirty="0"/>
              <a:t>Se </a:t>
            </a:r>
            <a:r>
              <a:rPr lang="sv-SE" dirty="0" err="1"/>
              <a:t>RF’s</a:t>
            </a:r>
            <a:r>
              <a:rPr lang="sv-SE" dirty="0"/>
              <a:t> hemsida </a:t>
            </a:r>
            <a:r>
              <a:rPr lang="sv-SE" dirty="0">
                <a:hlinkClick r:id="rId2"/>
              </a:rPr>
              <a:t>www.rf.se</a:t>
            </a:r>
            <a:endParaRPr lang="sv-SE" dirty="0"/>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29</a:t>
            </a:fld>
            <a:endParaRPr lang="sv-SE">
              <a:solidFill>
                <a:prstClr val="black">
                  <a:tint val="75000"/>
                </a:prstClr>
              </a:solidFill>
            </a:endParaRPr>
          </a:p>
        </p:txBody>
      </p:sp>
    </p:spTree>
    <p:extLst>
      <p:ext uri="{BB962C8B-B14F-4D97-AF65-F5344CB8AC3E}">
        <p14:creationId xmlns:p14="http://schemas.microsoft.com/office/powerpoint/2010/main" val="1967836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996778" y="889687"/>
            <a:ext cx="6886833" cy="3693319"/>
          </a:xfrm>
          <a:prstGeom prst="rect">
            <a:avLst/>
          </a:prstGeom>
          <a:noFill/>
        </p:spPr>
        <p:txBody>
          <a:bodyPr wrap="square" rtlCol="0">
            <a:spAutoFit/>
          </a:bodyPr>
          <a:lstStyle/>
          <a:p>
            <a:r>
              <a:rPr lang="sv-SE" b="1" dirty="0" smtClean="0"/>
              <a:t>Definitioner:</a:t>
            </a:r>
          </a:p>
          <a:p>
            <a:endParaRPr lang="sv-SE" b="1" dirty="0" smtClean="0"/>
          </a:p>
          <a:p>
            <a:r>
              <a:rPr lang="sv-SE" dirty="0"/>
              <a:t>Gemensamma tävlings- och arrangörsregler </a:t>
            </a:r>
            <a:r>
              <a:rPr lang="sv-SE" b="1" dirty="0" smtClean="0"/>
              <a:t>(G)</a:t>
            </a:r>
          </a:p>
          <a:p>
            <a:endParaRPr lang="sv-SE" dirty="0" smtClean="0"/>
          </a:p>
          <a:p>
            <a:r>
              <a:rPr lang="sv-SE" dirty="0"/>
              <a:t>Tävlingsregler Rally </a:t>
            </a:r>
            <a:r>
              <a:rPr lang="sv-SE" b="1" dirty="0"/>
              <a:t>(RY) </a:t>
            </a:r>
            <a:endParaRPr lang="sv-SE" b="1" dirty="0" smtClean="0"/>
          </a:p>
          <a:p>
            <a:endParaRPr lang="sv-SE" b="1" dirty="0" smtClean="0"/>
          </a:p>
          <a:p>
            <a:r>
              <a:rPr lang="sv-SE" dirty="0"/>
              <a:t>Tekniska </a:t>
            </a:r>
            <a:r>
              <a:rPr lang="sv-SE" dirty="0" smtClean="0"/>
              <a:t>regler </a:t>
            </a:r>
            <a:r>
              <a:rPr lang="sv-SE" b="1" dirty="0" smtClean="0"/>
              <a:t>(TR), </a:t>
            </a:r>
            <a:r>
              <a:rPr lang="sv-SE" dirty="0"/>
              <a:t>Rally, Racing och </a:t>
            </a:r>
            <a:r>
              <a:rPr lang="sv-SE" dirty="0" smtClean="0"/>
              <a:t>Rallycross</a:t>
            </a:r>
          </a:p>
          <a:p>
            <a:endParaRPr lang="sv-SE" dirty="0" smtClean="0"/>
          </a:p>
          <a:p>
            <a:r>
              <a:rPr lang="sv-SE" dirty="0"/>
              <a:t>Tekniska Regler Rally </a:t>
            </a:r>
            <a:r>
              <a:rPr lang="sv-SE" b="1" dirty="0" smtClean="0"/>
              <a:t>(RY-T)</a:t>
            </a:r>
          </a:p>
          <a:p>
            <a:endParaRPr lang="sv-SE" b="1" dirty="0"/>
          </a:p>
          <a:p>
            <a:r>
              <a:rPr lang="sv-SE" b="1" dirty="0" smtClean="0"/>
              <a:t>Vi har försökt att hålla utbildningsmaterialet från årtalsberoende texter, men ibland har det inte gått att undvika, så läs alltid igenom gällande regelverk som utbildare.</a:t>
            </a:r>
            <a:endParaRPr lang="sv-SE" b="1" dirty="0"/>
          </a:p>
        </p:txBody>
      </p:sp>
      <p:sp>
        <p:nvSpPr>
          <p:cNvPr id="3" name="Platshållare för bildnummer 2"/>
          <p:cNvSpPr>
            <a:spLocks noGrp="1"/>
          </p:cNvSpPr>
          <p:nvPr>
            <p:ph type="sldNum" sz="quarter" idx="12"/>
          </p:nvPr>
        </p:nvSpPr>
        <p:spPr/>
        <p:txBody>
          <a:bodyPr/>
          <a:lstStyle/>
          <a:p>
            <a:fld id="{E9B0AADB-0E5C-4E0B-8493-D07C1A1DF98D}" type="slidenum">
              <a:rPr lang="sv-SE" smtClean="0">
                <a:solidFill>
                  <a:prstClr val="black">
                    <a:tint val="75000"/>
                  </a:prstClr>
                </a:solidFill>
              </a:rPr>
              <a:pPr/>
              <a:t>3</a:t>
            </a:fld>
            <a:endParaRPr lang="sv-SE">
              <a:solidFill>
                <a:prstClr val="black">
                  <a:tint val="75000"/>
                </a:prstClr>
              </a:solidFill>
            </a:endParaRPr>
          </a:p>
        </p:txBody>
      </p:sp>
    </p:spTree>
    <p:extLst>
      <p:ext uri="{BB962C8B-B14F-4D97-AF65-F5344CB8AC3E}">
        <p14:creationId xmlns:p14="http://schemas.microsoft.com/office/powerpoint/2010/main" val="1441525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Försäkringar</a:t>
            </a:r>
          </a:p>
        </p:txBody>
      </p:sp>
      <p:sp>
        <p:nvSpPr>
          <p:cNvPr id="3" name="Platshållare för innehåll 2"/>
          <p:cNvSpPr>
            <a:spLocks noGrp="1"/>
          </p:cNvSpPr>
          <p:nvPr>
            <p:ph idx="4294967295"/>
          </p:nvPr>
        </p:nvSpPr>
        <p:spPr>
          <a:xfrm>
            <a:off x="0" y="1825625"/>
            <a:ext cx="10515600" cy="4351338"/>
          </a:xfrm>
        </p:spPr>
        <p:txBody>
          <a:bodyPr>
            <a:normAutofit lnSpcReduction="10000"/>
          </a:bodyPr>
          <a:lstStyle/>
          <a:p>
            <a:pPr marL="0" indent="0" algn="ctr">
              <a:buNone/>
            </a:pPr>
            <a:r>
              <a:rPr lang="sv-SE" dirty="0"/>
              <a:t>Biltransportförsäkring</a:t>
            </a:r>
          </a:p>
          <a:p>
            <a:r>
              <a:rPr lang="sv-SE" dirty="0"/>
              <a:t>Se till att ha gällande försäkring för det som är lastat på släpen !</a:t>
            </a:r>
          </a:p>
          <a:p>
            <a:pPr marL="0" indent="0">
              <a:buNone/>
            </a:pPr>
            <a:endParaRPr lang="sv-SE" dirty="0"/>
          </a:p>
          <a:p>
            <a:pPr marL="0" indent="0">
              <a:buNone/>
            </a:pPr>
            <a:endParaRPr lang="sv-SE" dirty="0"/>
          </a:p>
          <a:p>
            <a:pPr marL="0" indent="0">
              <a:buNone/>
            </a:pPr>
            <a:endParaRPr lang="sv-SE" dirty="0"/>
          </a:p>
          <a:p>
            <a:pPr marL="0" indent="0" algn="ctr">
              <a:buNone/>
            </a:pPr>
            <a:r>
              <a:rPr lang="sv-SE" sz="3200" b="1" dirty="0"/>
              <a:t>Se till att ha ett ordentligt  försäkringsskydd innan olyckan är framme</a:t>
            </a: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30</a:t>
            </a:fld>
            <a:endParaRPr lang="sv-SE">
              <a:solidFill>
                <a:prstClr val="black">
                  <a:tint val="75000"/>
                </a:prstClr>
              </a:solidFill>
            </a:endParaRPr>
          </a:p>
        </p:txBody>
      </p:sp>
    </p:spTree>
    <p:extLst>
      <p:ext uri="{BB962C8B-B14F-4D97-AF65-F5344CB8AC3E}">
        <p14:creationId xmlns:p14="http://schemas.microsoft.com/office/powerpoint/2010/main" val="25035313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Indelning av tävlingar</a:t>
            </a:r>
          </a:p>
        </p:txBody>
      </p:sp>
      <p:sp>
        <p:nvSpPr>
          <p:cNvPr id="3" name="Platshållare för innehåll 2"/>
          <p:cNvSpPr>
            <a:spLocks noGrp="1"/>
          </p:cNvSpPr>
          <p:nvPr>
            <p:ph idx="4294967295"/>
          </p:nvPr>
        </p:nvSpPr>
        <p:spPr>
          <a:xfrm>
            <a:off x="0" y="1825625"/>
            <a:ext cx="10515600" cy="4351338"/>
          </a:xfrm>
        </p:spPr>
        <p:txBody>
          <a:bodyPr>
            <a:normAutofit/>
          </a:bodyPr>
          <a:lstStyle/>
          <a:p>
            <a:pPr marL="0" indent="0" algn="ctr">
              <a:buNone/>
            </a:pPr>
            <a:r>
              <a:rPr lang="sv-SE" sz="3200" dirty="0"/>
              <a:t>Träning</a:t>
            </a:r>
          </a:p>
          <a:p>
            <a:pPr marL="0" indent="0">
              <a:buNone/>
            </a:pPr>
            <a:r>
              <a:rPr lang="sv-SE" dirty="0"/>
              <a:t>Träning kan förekomma på inhägnat tävlingsområde godkänt av SBF eller väg/område med tillstånd samma som vid tävling, är det inte ett inhägnat område krävs tillstånd från länsstyrelsen som måste sökas minst 4 månader innan. Träningen genomför då som en lokal tävling. </a:t>
            </a:r>
          </a:p>
          <a:p>
            <a:pPr marL="0" indent="0">
              <a:buNone/>
            </a:pPr>
            <a:endParaRPr lang="sv-SE" dirty="0"/>
          </a:p>
          <a:p>
            <a:pPr marL="0" indent="0" algn="ctr">
              <a:buNone/>
            </a:pPr>
            <a:endParaRPr lang="sv-SE" sz="3200" dirty="0"/>
          </a:p>
          <a:p>
            <a:endParaRPr lang="sv-SE" sz="3200" dirty="0"/>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31</a:t>
            </a:fld>
            <a:endParaRPr lang="sv-SE">
              <a:solidFill>
                <a:prstClr val="black">
                  <a:tint val="75000"/>
                </a:prstClr>
              </a:solidFill>
            </a:endParaRPr>
          </a:p>
        </p:txBody>
      </p:sp>
    </p:spTree>
    <p:extLst>
      <p:ext uri="{BB962C8B-B14F-4D97-AF65-F5344CB8AC3E}">
        <p14:creationId xmlns:p14="http://schemas.microsoft.com/office/powerpoint/2010/main" val="13418699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Indelning av tävlingar</a:t>
            </a:r>
          </a:p>
        </p:txBody>
      </p:sp>
      <p:sp>
        <p:nvSpPr>
          <p:cNvPr id="3" name="Platshållare för innehåll 2"/>
          <p:cNvSpPr>
            <a:spLocks noGrp="1"/>
          </p:cNvSpPr>
          <p:nvPr>
            <p:ph idx="4294967295"/>
          </p:nvPr>
        </p:nvSpPr>
        <p:spPr>
          <a:xfrm>
            <a:off x="0" y="1825625"/>
            <a:ext cx="10515600" cy="4351338"/>
          </a:xfrm>
        </p:spPr>
        <p:txBody>
          <a:bodyPr>
            <a:normAutofit/>
          </a:bodyPr>
          <a:lstStyle/>
          <a:p>
            <a:pPr marL="0" indent="0" algn="ctr">
              <a:buNone/>
            </a:pPr>
            <a:r>
              <a:rPr lang="sv-SE" sz="3200" dirty="0"/>
              <a:t>Lokaltävling</a:t>
            </a:r>
          </a:p>
          <a:p>
            <a:pPr marL="0" indent="0">
              <a:buNone/>
            </a:pPr>
            <a:r>
              <a:rPr lang="sv-SE" dirty="0"/>
              <a:t>Tävling där uppklassningspoäng inte räknas, max 40 startande med centralt utfärdad licens och obegränsat antal med lokalt utfärdad licens eller deltagare med centralt utfärdad licens från högst 3 klubbar.</a:t>
            </a: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32</a:t>
            </a:fld>
            <a:endParaRPr lang="sv-SE">
              <a:solidFill>
                <a:prstClr val="black">
                  <a:tint val="75000"/>
                </a:prstClr>
              </a:solidFill>
            </a:endParaRPr>
          </a:p>
        </p:txBody>
      </p:sp>
    </p:spTree>
    <p:extLst>
      <p:ext uri="{BB962C8B-B14F-4D97-AF65-F5344CB8AC3E}">
        <p14:creationId xmlns:p14="http://schemas.microsoft.com/office/powerpoint/2010/main" val="12728244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Indelning av tävlingar</a:t>
            </a:r>
          </a:p>
        </p:txBody>
      </p:sp>
      <p:sp>
        <p:nvSpPr>
          <p:cNvPr id="3" name="Platshållare för innehåll 2"/>
          <p:cNvSpPr>
            <a:spLocks noGrp="1"/>
          </p:cNvSpPr>
          <p:nvPr>
            <p:ph idx="4294967295"/>
          </p:nvPr>
        </p:nvSpPr>
        <p:spPr>
          <a:xfrm>
            <a:off x="0" y="1825625"/>
            <a:ext cx="10515600" cy="4351338"/>
          </a:xfrm>
        </p:spPr>
        <p:txBody>
          <a:bodyPr>
            <a:normAutofit/>
          </a:bodyPr>
          <a:lstStyle/>
          <a:p>
            <a:pPr marL="0" indent="0" algn="ctr">
              <a:buNone/>
            </a:pPr>
            <a:r>
              <a:rPr lang="sv-SE" sz="3200" dirty="0"/>
              <a:t>Distriktstävling</a:t>
            </a:r>
          </a:p>
          <a:p>
            <a:pPr marL="0" indent="0">
              <a:buNone/>
            </a:pPr>
            <a:r>
              <a:rPr lang="sv-SE" dirty="0"/>
              <a:t>Nationell tävling på distriktsnivå. Öppen för tävlande med tävlingslicens gällande för deltagande inom EU, utfärdad i land inom EU eller därmed jämförbart land.</a:t>
            </a:r>
          </a:p>
          <a:p>
            <a:pPr marL="0" indent="0">
              <a:buNone/>
            </a:pPr>
            <a:endParaRPr lang="sv-SE" dirty="0"/>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33</a:t>
            </a:fld>
            <a:endParaRPr lang="sv-SE">
              <a:solidFill>
                <a:prstClr val="black">
                  <a:tint val="75000"/>
                </a:prstClr>
              </a:solidFill>
            </a:endParaRPr>
          </a:p>
        </p:txBody>
      </p:sp>
    </p:spTree>
    <p:extLst>
      <p:ext uri="{BB962C8B-B14F-4D97-AF65-F5344CB8AC3E}">
        <p14:creationId xmlns:p14="http://schemas.microsoft.com/office/powerpoint/2010/main" val="5283653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Indelning av tävling</a:t>
            </a:r>
          </a:p>
        </p:txBody>
      </p:sp>
      <p:sp>
        <p:nvSpPr>
          <p:cNvPr id="3" name="Platshållare för innehåll 2"/>
          <p:cNvSpPr>
            <a:spLocks noGrp="1"/>
          </p:cNvSpPr>
          <p:nvPr>
            <p:ph idx="4294967295"/>
          </p:nvPr>
        </p:nvSpPr>
        <p:spPr>
          <a:xfrm>
            <a:off x="0" y="1825625"/>
            <a:ext cx="10515600" cy="4351338"/>
          </a:xfrm>
        </p:spPr>
        <p:txBody>
          <a:bodyPr>
            <a:normAutofit/>
          </a:bodyPr>
          <a:lstStyle/>
          <a:p>
            <a:pPr marL="0" indent="0" algn="ctr">
              <a:buNone/>
            </a:pPr>
            <a:r>
              <a:rPr lang="sv-SE" sz="3200" dirty="0"/>
              <a:t>Rikstävling</a:t>
            </a:r>
          </a:p>
          <a:p>
            <a:pPr marL="0" indent="0">
              <a:buNone/>
            </a:pPr>
            <a:r>
              <a:rPr lang="sv-SE" dirty="0"/>
              <a:t>Nationell tävling vars tillstånd lämnas av SBF. Tävlingen är öppen för tävlande av olika nationalitet med vissa undantagsregler.</a:t>
            </a: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34</a:t>
            </a:fld>
            <a:endParaRPr lang="sv-SE">
              <a:solidFill>
                <a:prstClr val="black">
                  <a:tint val="75000"/>
                </a:prstClr>
              </a:solidFill>
            </a:endParaRPr>
          </a:p>
        </p:txBody>
      </p:sp>
    </p:spTree>
    <p:extLst>
      <p:ext uri="{BB962C8B-B14F-4D97-AF65-F5344CB8AC3E}">
        <p14:creationId xmlns:p14="http://schemas.microsoft.com/office/powerpoint/2010/main" val="34971819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Indelning av tävling</a:t>
            </a:r>
          </a:p>
        </p:txBody>
      </p:sp>
      <p:sp>
        <p:nvSpPr>
          <p:cNvPr id="3" name="Platshållare för innehåll 2"/>
          <p:cNvSpPr>
            <a:spLocks noGrp="1"/>
          </p:cNvSpPr>
          <p:nvPr>
            <p:ph idx="4294967295"/>
          </p:nvPr>
        </p:nvSpPr>
        <p:spPr>
          <a:xfrm>
            <a:off x="0" y="1825625"/>
            <a:ext cx="10515600" cy="4351338"/>
          </a:xfrm>
        </p:spPr>
        <p:txBody>
          <a:bodyPr>
            <a:normAutofit lnSpcReduction="10000"/>
          </a:bodyPr>
          <a:lstStyle/>
          <a:p>
            <a:pPr marL="0" indent="0" algn="ctr">
              <a:buNone/>
            </a:pPr>
            <a:r>
              <a:rPr lang="sv-SE" sz="3200" dirty="0"/>
              <a:t>Internationell tävling</a:t>
            </a:r>
          </a:p>
          <a:p>
            <a:pPr marL="0" indent="0">
              <a:buNone/>
            </a:pPr>
            <a:r>
              <a:rPr lang="sv-SE" dirty="0"/>
              <a:t>Öppen för tävlande av olika nationalitet</a:t>
            </a:r>
          </a:p>
          <a:p>
            <a:pPr marL="0" indent="0">
              <a:buNone/>
            </a:pPr>
            <a:endParaRPr lang="sv-SE" dirty="0"/>
          </a:p>
          <a:p>
            <a:pPr marL="0" indent="0">
              <a:buNone/>
            </a:pPr>
            <a:r>
              <a:rPr lang="sv-SE" dirty="0"/>
              <a:t>För att läsa mer om indelningen av tävlingar se </a:t>
            </a:r>
            <a:r>
              <a:rPr lang="sv-SE" dirty="0" smtClean="0"/>
              <a:t>regelboken: </a:t>
            </a:r>
          </a:p>
          <a:p>
            <a:pPr marL="0" indent="0">
              <a:buNone/>
            </a:pPr>
            <a:r>
              <a:rPr lang="sv-SE" dirty="0" smtClean="0"/>
              <a:t>Gemensamma </a:t>
            </a:r>
            <a:r>
              <a:rPr lang="sv-SE" dirty="0"/>
              <a:t>tävlings- och </a:t>
            </a:r>
            <a:r>
              <a:rPr lang="sv-SE" dirty="0" smtClean="0"/>
              <a:t>arrangörsregler (G), definition av Tävling </a:t>
            </a:r>
          </a:p>
          <a:p>
            <a:pPr marL="0" indent="0">
              <a:buNone/>
            </a:pPr>
            <a:r>
              <a:rPr lang="sv-SE" dirty="0" smtClean="0"/>
              <a:t>Tävlingsregler Rally (RY), tävlingsformer under Definition av sportgrenen rally . </a:t>
            </a:r>
            <a:endParaRPr lang="sv-SE" dirty="0"/>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35</a:t>
            </a:fld>
            <a:endParaRPr lang="sv-SE">
              <a:solidFill>
                <a:prstClr val="black">
                  <a:tint val="75000"/>
                </a:prstClr>
              </a:solidFill>
            </a:endParaRPr>
          </a:p>
        </p:txBody>
      </p:sp>
    </p:spTree>
    <p:extLst>
      <p:ext uri="{BB962C8B-B14F-4D97-AF65-F5344CB8AC3E}">
        <p14:creationId xmlns:p14="http://schemas.microsoft.com/office/powerpoint/2010/main" val="39856861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normAutofit/>
          </a:bodyPr>
          <a:lstStyle/>
          <a:p>
            <a:pPr algn="ctr"/>
            <a:r>
              <a:rPr lang="sv-SE" b="1" dirty="0"/>
              <a:t>Tävlingsformer i rally</a:t>
            </a:r>
          </a:p>
        </p:txBody>
      </p:sp>
      <p:sp>
        <p:nvSpPr>
          <p:cNvPr id="3" name="Platshållare för innehåll 2"/>
          <p:cNvSpPr>
            <a:spLocks noGrp="1"/>
          </p:cNvSpPr>
          <p:nvPr>
            <p:ph idx="4294967295"/>
          </p:nvPr>
        </p:nvSpPr>
        <p:spPr>
          <a:xfrm>
            <a:off x="0" y="1825625"/>
            <a:ext cx="10515600" cy="4351338"/>
          </a:xfrm>
        </p:spPr>
        <p:txBody>
          <a:bodyPr>
            <a:normAutofit lnSpcReduction="10000"/>
          </a:bodyPr>
          <a:lstStyle/>
          <a:p>
            <a:pPr marL="0" indent="0" algn="ctr">
              <a:buNone/>
            </a:pPr>
            <a:r>
              <a:rPr lang="sv-SE" sz="3200" dirty="0"/>
              <a:t>Rally (RY)</a:t>
            </a:r>
          </a:p>
          <a:p>
            <a:pPr marL="0" indent="0">
              <a:buNone/>
            </a:pPr>
            <a:r>
              <a:rPr lang="sv-SE" sz="3200" dirty="0"/>
              <a:t>Har specialsträckor (SS) med start och mål på skilda platser med transportsträckor (</a:t>
            </a:r>
            <a:r>
              <a:rPr lang="sv-SE" sz="3200" dirty="0" err="1"/>
              <a:t>Trp</a:t>
            </a:r>
            <a:r>
              <a:rPr lang="sv-SE" sz="3200" dirty="0"/>
              <a:t>) mellan specialsträckorna.</a:t>
            </a:r>
          </a:p>
          <a:p>
            <a:pPr marL="0" indent="0">
              <a:buNone/>
            </a:pPr>
            <a:r>
              <a:rPr lang="sv-SE" sz="3200" dirty="0" smtClean="0"/>
              <a:t>Det </a:t>
            </a:r>
            <a:r>
              <a:rPr lang="sv-SE" sz="3200" dirty="0"/>
              <a:t>finns regler på vad som gäller om </a:t>
            </a:r>
            <a:r>
              <a:rPr lang="sv-SE" sz="3200" dirty="0" smtClean="0"/>
              <a:t>specialsträckan </a:t>
            </a:r>
            <a:r>
              <a:rPr lang="sv-SE" sz="3200" dirty="0"/>
              <a:t>är längre än 30 km.</a:t>
            </a:r>
          </a:p>
          <a:p>
            <a:pPr marL="0" indent="0">
              <a:buNone/>
            </a:pPr>
            <a:r>
              <a:rPr lang="sv-SE" sz="3200" dirty="0"/>
              <a:t>Specialprov får ingå.</a:t>
            </a:r>
          </a:p>
          <a:p>
            <a:pPr marL="0" indent="0">
              <a:buNone/>
            </a:pPr>
            <a:endParaRPr lang="sv-SE" sz="3200" dirty="0"/>
          </a:p>
          <a:p>
            <a:pPr marL="0" indent="0">
              <a:buNone/>
            </a:pPr>
            <a:r>
              <a:rPr lang="sv-SE" sz="3200" dirty="0"/>
              <a:t>Läs mer i regelboken RY 1.5.3  </a:t>
            </a: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36</a:t>
            </a:fld>
            <a:endParaRPr lang="sv-SE">
              <a:solidFill>
                <a:prstClr val="black">
                  <a:tint val="75000"/>
                </a:prstClr>
              </a:solidFill>
            </a:endParaRPr>
          </a:p>
        </p:txBody>
      </p:sp>
    </p:spTree>
    <p:extLst>
      <p:ext uri="{BB962C8B-B14F-4D97-AF65-F5344CB8AC3E}">
        <p14:creationId xmlns:p14="http://schemas.microsoft.com/office/powerpoint/2010/main" val="10206253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Tävlingsformer i rally</a:t>
            </a:r>
          </a:p>
        </p:txBody>
      </p:sp>
      <p:sp>
        <p:nvSpPr>
          <p:cNvPr id="3" name="Platshållare för innehåll 2"/>
          <p:cNvSpPr>
            <a:spLocks noGrp="1"/>
          </p:cNvSpPr>
          <p:nvPr>
            <p:ph idx="4294967295"/>
          </p:nvPr>
        </p:nvSpPr>
        <p:spPr>
          <a:xfrm>
            <a:off x="0" y="1825625"/>
            <a:ext cx="10515600" cy="4351338"/>
          </a:xfrm>
        </p:spPr>
        <p:txBody>
          <a:bodyPr>
            <a:normAutofit/>
          </a:bodyPr>
          <a:lstStyle/>
          <a:p>
            <a:pPr marL="0" indent="0" algn="ctr">
              <a:buNone/>
            </a:pPr>
            <a:r>
              <a:rPr lang="sv-SE" sz="3200" dirty="0"/>
              <a:t>Rallyspecial (RS)</a:t>
            </a:r>
          </a:p>
          <a:p>
            <a:pPr marL="0" indent="0">
              <a:buNone/>
            </a:pPr>
            <a:r>
              <a:rPr lang="sv-SE" dirty="0"/>
              <a:t>Transporttidtagning får inte förekomma.</a:t>
            </a:r>
          </a:p>
          <a:p>
            <a:pPr marL="0" indent="0">
              <a:buNone/>
            </a:pPr>
            <a:r>
              <a:rPr lang="sv-SE" dirty="0"/>
              <a:t>Maxtid för tävlingen.</a:t>
            </a:r>
          </a:p>
          <a:p>
            <a:pPr marL="0" indent="0">
              <a:buNone/>
            </a:pPr>
            <a:r>
              <a:rPr lang="sv-SE" dirty="0"/>
              <a:t>Längden på specialsträcka bör ej överstiga 5 km.</a:t>
            </a:r>
          </a:p>
          <a:p>
            <a:pPr marL="0" indent="0">
              <a:buNone/>
            </a:pPr>
            <a:r>
              <a:rPr lang="sv-SE" dirty="0"/>
              <a:t>Längden på specialprov bör ej överstiga 3 km.</a:t>
            </a:r>
          </a:p>
          <a:p>
            <a:pPr marL="0" indent="0">
              <a:buNone/>
            </a:pPr>
            <a:endParaRPr lang="sv-SE" dirty="0"/>
          </a:p>
          <a:p>
            <a:pPr marL="0" indent="0">
              <a:buNone/>
            </a:pPr>
            <a:r>
              <a:rPr lang="sv-SE" dirty="0"/>
              <a:t>Läs mer i regelboken RY 1.5.4</a:t>
            </a:r>
          </a:p>
          <a:p>
            <a:pPr marL="0" indent="0">
              <a:buNone/>
            </a:pPr>
            <a:endParaRPr lang="sv-SE" dirty="0"/>
          </a:p>
          <a:p>
            <a:pPr marL="0" indent="0">
              <a:buNone/>
            </a:pPr>
            <a:endParaRPr lang="sv-SE" dirty="0">
              <a:solidFill>
                <a:srgbClr val="FF0000"/>
              </a:solidFill>
            </a:endParaRP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37</a:t>
            </a:fld>
            <a:endParaRPr lang="sv-SE">
              <a:solidFill>
                <a:prstClr val="black">
                  <a:tint val="75000"/>
                </a:prstClr>
              </a:solidFill>
            </a:endParaRPr>
          </a:p>
        </p:txBody>
      </p:sp>
    </p:spTree>
    <p:extLst>
      <p:ext uri="{BB962C8B-B14F-4D97-AF65-F5344CB8AC3E}">
        <p14:creationId xmlns:p14="http://schemas.microsoft.com/office/powerpoint/2010/main" val="20557369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Tävlingsformer i rally</a:t>
            </a:r>
          </a:p>
        </p:txBody>
      </p:sp>
      <p:sp>
        <p:nvSpPr>
          <p:cNvPr id="3" name="Platshållare för innehåll 2"/>
          <p:cNvSpPr>
            <a:spLocks noGrp="1"/>
          </p:cNvSpPr>
          <p:nvPr>
            <p:ph idx="4294967295"/>
          </p:nvPr>
        </p:nvSpPr>
        <p:spPr>
          <a:xfrm>
            <a:off x="0" y="1825625"/>
            <a:ext cx="10515600" cy="4351338"/>
          </a:xfrm>
        </p:spPr>
        <p:txBody>
          <a:bodyPr>
            <a:normAutofit/>
          </a:bodyPr>
          <a:lstStyle/>
          <a:p>
            <a:pPr marL="0" indent="0" algn="ctr">
              <a:buNone/>
            </a:pPr>
            <a:r>
              <a:rPr lang="sv-SE" sz="3200" dirty="0"/>
              <a:t>Prova bilsport</a:t>
            </a:r>
          </a:p>
          <a:p>
            <a:pPr marL="0" indent="0">
              <a:buNone/>
            </a:pPr>
            <a:r>
              <a:rPr lang="sv-SE" dirty="0"/>
              <a:t>Enklare tävlingsform för rekrytering/prova på bilsport kan finnas i olika bilsportgrenar körs med tillfälliga licenser och ofta standardbilar i lägre hastigheter.</a:t>
            </a:r>
          </a:p>
          <a:p>
            <a:pPr marL="0" indent="0">
              <a:buNone/>
            </a:pPr>
            <a:endParaRPr lang="sv-SE" dirty="0"/>
          </a:p>
          <a:p>
            <a:pPr marL="0" indent="0">
              <a:buNone/>
            </a:pPr>
            <a:r>
              <a:rPr lang="sv-SE" dirty="0"/>
              <a:t>Läs mer i regelboken RY 1.6 och G 3.9 (Gemensamma regler)</a:t>
            </a:r>
          </a:p>
          <a:p>
            <a:pPr marL="0" indent="0">
              <a:buNone/>
            </a:pPr>
            <a:endParaRPr lang="sv-SE" dirty="0"/>
          </a:p>
          <a:p>
            <a:pPr marL="0" indent="0">
              <a:buNone/>
            </a:pPr>
            <a:endParaRPr lang="sv-SE" dirty="0"/>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38</a:t>
            </a:fld>
            <a:endParaRPr lang="sv-SE">
              <a:solidFill>
                <a:prstClr val="black">
                  <a:tint val="75000"/>
                </a:prstClr>
              </a:solidFill>
            </a:endParaRPr>
          </a:p>
        </p:txBody>
      </p:sp>
    </p:spTree>
    <p:extLst>
      <p:ext uri="{BB962C8B-B14F-4D97-AF65-F5344CB8AC3E}">
        <p14:creationId xmlns:p14="http://schemas.microsoft.com/office/powerpoint/2010/main" val="39121516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Bilklasser i rally</a:t>
            </a:r>
          </a:p>
        </p:txBody>
      </p:sp>
      <p:sp>
        <p:nvSpPr>
          <p:cNvPr id="3" name="Platshållare för innehåll 2"/>
          <p:cNvSpPr>
            <a:spLocks noGrp="1"/>
          </p:cNvSpPr>
          <p:nvPr>
            <p:ph idx="4294967295"/>
          </p:nvPr>
        </p:nvSpPr>
        <p:spPr>
          <a:xfrm>
            <a:off x="0" y="1825625"/>
            <a:ext cx="10515600" cy="4351338"/>
          </a:xfrm>
        </p:spPr>
        <p:txBody>
          <a:bodyPr/>
          <a:lstStyle/>
          <a:p>
            <a:pPr marL="0" indent="0">
              <a:buNone/>
            </a:pPr>
            <a:r>
              <a:rPr lang="sv-SE" dirty="0"/>
              <a:t>Bilarna som man använder i rally finns som både som standard rallybil och homologerad rallybil.</a:t>
            </a:r>
          </a:p>
          <a:p>
            <a:pPr marL="0" indent="0">
              <a:buNone/>
            </a:pPr>
            <a:r>
              <a:rPr lang="sv-SE" dirty="0"/>
              <a:t>Standard rallybil är en bil med vanliga vita nummerplåtar som besiktigas på bilprovningar och får användas på vägen som en vanlig bil om föraren har rallylicens, detta kan vara äldre </a:t>
            </a:r>
            <a:r>
              <a:rPr lang="sv-SE" dirty="0" err="1"/>
              <a:t>app</a:t>
            </a:r>
            <a:r>
              <a:rPr lang="sv-SE" dirty="0"/>
              <a:t>-K bilar (klassiska bilar) eller grupp E och Volvo </a:t>
            </a:r>
            <a:r>
              <a:rPr lang="sv-SE" dirty="0" smtClean="0"/>
              <a:t>originalbilar </a:t>
            </a:r>
            <a:r>
              <a:rPr lang="sv-SE" dirty="0"/>
              <a:t>det finns även </a:t>
            </a:r>
            <a:r>
              <a:rPr lang="sv-SE" dirty="0" err="1"/>
              <a:t>grp</a:t>
            </a:r>
            <a:r>
              <a:rPr lang="sv-SE" dirty="0"/>
              <a:t> F standardbil.</a:t>
            </a:r>
          </a:p>
          <a:p>
            <a:pPr marL="0" indent="0">
              <a:buNone/>
            </a:pPr>
            <a:endParaRPr lang="sv-SE" dirty="0"/>
          </a:p>
          <a:p>
            <a:pPr marL="0" indent="0">
              <a:buNone/>
            </a:pPr>
            <a:endParaRPr lang="sv-SE" dirty="0"/>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39</a:t>
            </a:fld>
            <a:endParaRPr lang="sv-SE">
              <a:solidFill>
                <a:prstClr val="black">
                  <a:tint val="75000"/>
                </a:prstClr>
              </a:solidFill>
            </a:endParaRPr>
          </a:p>
        </p:txBody>
      </p:sp>
    </p:spTree>
    <p:extLst>
      <p:ext uri="{BB962C8B-B14F-4D97-AF65-F5344CB8AC3E}">
        <p14:creationId xmlns:p14="http://schemas.microsoft.com/office/powerpoint/2010/main" val="2913355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 xmlns:a16="http://schemas.microsoft.com/office/drawing/2014/main" id="{8AFA9DA5-C33E-4C26-BD12-3CB7CFCCBCE1}"/>
              </a:ext>
            </a:extLst>
          </p:cNvPr>
          <p:cNvPicPr/>
          <p:nvPr/>
        </p:nvPicPr>
        <p:blipFill>
          <a:blip r:embed="rId2"/>
          <a:stretch>
            <a:fillRect/>
          </a:stretch>
        </p:blipFill>
        <p:spPr>
          <a:xfrm>
            <a:off x="1012054" y="2370338"/>
            <a:ext cx="7874494" cy="4119060"/>
          </a:xfrm>
          <a:prstGeom prst="rect">
            <a:avLst/>
          </a:prstGeom>
        </p:spPr>
      </p:pic>
      <p:pic>
        <p:nvPicPr>
          <p:cNvPr id="3" name="Bildobjekt 2">
            <a:extLst>
              <a:ext uri="{FF2B5EF4-FFF2-40B4-BE49-F238E27FC236}">
                <a16:creationId xmlns="" xmlns:a16="http://schemas.microsoft.com/office/drawing/2014/main" id="{C3548817-FA95-4B04-9D77-0D3AF3CE19F5}"/>
              </a:ext>
            </a:extLst>
          </p:cNvPr>
          <p:cNvPicPr/>
          <p:nvPr/>
        </p:nvPicPr>
        <p:blipFill>
          <a:blip r:embed="rId3"/>
          <a:stretch>
            <a:fillRect/>
          </a:stretch>
        </p:blipFill>
        <p:spPr>
          <a:xfrm>
            <a:off x="1510776" y="896645"/>
            <a:ext cx="7091686" cy="1290003"/>
          </a:xfrm>
          <a:prstGeom prst="rect">
            <a:avLst/>
          </a:prstGeom>
        </p:spPr>
      </p:pic>
      <p:sp>
        <p:nvSpPr>
          <p:cNvPr id="4" name="textruta 3">
            <a:extLst>
              <a:ext uri="{FF2B5EF4-FFF2-40B4-BE49-F238E27FC236}">
                <a16:creationId xmlns="" xmlns:a16="http://schemas.microsoft.com/office/drawing/2014/main" id="{5924420D-4E01-4297-B733-B7F5FA9A95EE}"/>
              </a:ext>
            </a:extLst>
          </p:cNvPr>
          <p:cNvSpPr txBox="1"/>
          <p:nvPr/>
        </p:nvSpPr>
        <p:spPr>
          <a:xfrm>
            <a:off x="2689934" y="368603"/>
            <a:ext cx="2139518" cy="923330"/>
          </a:xfrm>
          <a:prstGeom prst="rect">
            <a:avLst/>
          </a:prstGeom>
          <a:noFill/>
        </p:spPr>
        <p:txBody>
          <a:bodyPr wrap="square" rtlCol="0">
            <a:spAutoFit/>
          </a:bodyPr>
          <a:lstStyle/>
          <a:p>
            <a:r>
              <a:rPr lang="sv-SE" sz="3600" b="1" kern="0" dirty="0">
                <a:effectLst/>
                <a:latin typeface="Calibri" panose="020F0502020204030204" pitchFamily="34" charset="0"/>
                <a:ea typeface="Times New Roman" panose="02020603050405020304" pitchFamily="18" charset="0"/>
                <a:cs typeface="Calibri" panose="020F0502020204030204" pitchFamily="34" charset="0"/>
              </a:rPr>
              <a:t>SBF portal</a:t>
            </a:r>
          </a:p>
          <a:p>
            <a:endParaRPr lang="sv-SE" dirty="0"/>
          </a:p>
        </p:txBody>
      </p:sp>
      <p:sp>
        <p:nvSpPr>
          <p:cNvPr id="5" name="Platshållare för bildnummer 4"/>
          <p:cNvSpPr>
            <a:spLocks noGrp="1"/>
          </p:cNvSpPr>
          <p:nvPr>
            <p:ph type="sldNum" sz="quarter" idx="12"/>
          </p:nvPr>
        </p:nvSpPr>
        <p:spPr/>
        <p:txBody>
          <a:bodyPr/>
          <a:lstStyle/>
          <a:p>
            <a:fld id="{E9B0AADB-0E5C-4E0B-8493-D07C1A1DF98D}" type="slidenum">
              <a:rPr lang="sv-SE" smtClean="0">
                <a:solidFill>
                  <a:prstClr val="black">
                    <a:tint val="75000"/>
                  </a:prstClr>
                </a:solidFill>
              </a:rPr>
              <a:pPr/>
              <a:t>4</a:t>
            </a:fld>
            <a:endParaRPr lang="sv-SE">
              <a:solidFill>
                <a:prstClr val="black">
                  <a:tint val="75000"/>
                </a:prstClr>
              </a:solidFill>
            </a:endParaRPr>
          </a:p>
        </p:txBody>
      </p:sp>
    </p:spTree>
    <p:extLst>
      <p:ext uri="{BB962C8B-B14F-4D97-AF65-F5344CB8AC3E}">
        <p14:creationId xmlns:p14="http://schemas.microsoft.com/office/powerpoint/2010/main" val="939835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Bilklasser i rally</a:t>
            </a:r>
          </a:p>
        </p:txBody>
      </p:sp>
      <p:sp>
        <p:nvSpPr>
          <p:cNvPr id="3" name="Platshållare för innehåll 2"/>
          <p:cNvSpPr>
            <a:spLocks noGrp="1"/>
          </p:cNvSpPr>
          <p:nvPr>
            <p:ph idx="4294967295"/>
          </p:nvPr>
        </p:nvSpPr>
        <p:spPr>
          <a:xfrm>
            <a:off x="0" y="1825625"/>
            <a:ext cx="10515600" cy="4351338"/>
          </a:xfrm>
        </p:spPr>
        <p:txBody>
          <a:bodyPr/>
          <a:lstStyle/>
          <a:p>
            <a:pPr marL="0" indent="0">
              <a:buNone/>
            </a:pPr>
            <a:r>
              <a:rPr lang="sv-SE" dirty="0"/>
              <a:t>Homologerad rallybil är en bil med orange nummerplåtar som endast besiktigas i samband med tävlingar och inte får framföras på väg annat än i samband med tävlingar. Detta är alla övriga rallybilar. Anledningen till detta är att dessa fordon inte uppfyller bestämmelserna enligt fordonskungörelsen.</a:t>
            </a:r>
          </a:p>
          <a:p>
            <a:pPr marL="0" indent="0">
              <a:buNone/>
            </a:pPr>
            <a:endParaRPr lang="sv-SE" dirty="0"/>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40</a:t>
            </a:fld>
            <a:endParaRPr lang="sv-SE">
              <a:solidFill>
                <a:prstClr val="black">
                  <a:tint val="75000"/>
                </a:prstClr>
              </a:solidFill>
            </a:endParaRPr>
          </a:p>
        </p:txBody>
      </p:sp>
    </p:spTree>
    <p:extLst>
      <p:ext uri="{BB962C8B-B14F-4D97-AF65-F5344CB8AC3E}">
        <p14:creationId xmlns:p14="http://schemas.microsoft.com/office/powerpoint/2010/main" val="2406246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Bilklasser i rally</a:t>
            </a:r>
          </a:p>
        </p:txBody>
      </p:sp>
      <p:sp>
        <p:nvSpPr>
          <p:cNvPr id="3" name="Platshållare för innehåll 2"/>
          <p:cNvSpPr>
            <a:spLocks noGrp="1"/>
          </p:cNvSpPr>
          <p:nvPr>
            <p:ph idx="4294967295"/>
          </p:nvPr>
        </p:nvSpPr>
        <p:spPr>
          <a:xfrm>
            <a:off x="0" y="1825625"/>
            <a:ext cx="10515600" cy="4351338"/>
          </a:xfrm>
        </p:spPr>
        <p:txBody>
          <a:bodyPr>
            <a:normAutofit lnSpcReduction="10000"/>
          </a:bodyPr>
          <a:lstStyle/>
          <a:p>
            <a:pPr marL="0" indent="0" algn="ctr">
              <a:buNone/>
            </a:pPr>
            <a:r>
              <a:rPr lang="sv-SE" sz="3200" dirty="0"/>
              <a:t>Grupp-E</a:t>
            </a:r>
          </a:p>
          <a:p>
            <a:pPr marL="0" indent="0">
              <a:buNone/>
            </a:pPr>
            <a:r>
              <a:rPr lang="sv-SE" dirty="0"/>
              <a:t>Otrimmade bilar med vikteffekt över 15 kg/</a:t>
            </a:r>
            <a:r>
              <a:rPr lang="sv-SE" dirty="0" err="1"/>
              <a:t>kw</a:t>
            </a:r>
            <a:r>
              <a:rPr lang="sv-SE" dirty="0"/>
              <a:t>, kan vara både standard rallybil och homologerad rallybil.</a:t>
            </a:r>
          </a:p>
          <a:p>
            <a:pPr marL="0" indent="0" algn="ctr">
              <a:buNone/>
            </a:pPr>
            <a:r>
              <a:rPr lang="sv-SE" sz="3200" dirty="0"/>
              <a:t>Grupp-F</a:t>
            </a:r>
          </a:p>
          <a:p>
            <a:pPr marL="0" indent="0">
              <a:buNone/>
            </a:pPr>
            <a:r>
              <a:rPr lang="sv-SE" dirty="0"/>
              <a:t>Otrimmade bilar med vikteffekt över 11.5 kg/</a:t>
            </a:r>
            <a:r>
              <a:rPr lang="sv-SE" dirty="0" err="1"/>
              <a:t>kw</a:t>
            </a:r>
            <a:r>
              <a:rPr lang="sv-SE" dirty="0"/>
              <a:t> kan vara både standard rallybil och homologerad rallybil.</a:t>
            </a:r>
          </a:p>
          <a:p>
            <a:pPr marL="0" indent="0" algn="ctr">
              <a:buNone/>
            </a:pPr>
            <a:r>
              <a:rPr lang="sv-SE" sz="3200" dirty="0"/>
              <a:t>Grupp-H och HB</a:t>
            </a:r>
          </a:p>
          <a:p>
            <a:pPr marL="0" indent="0">
              <a:buNone/>
            </a:pPr>
            <a:r>
              <a:rPr lang="sv-SE" dirty="0"/>
              <a:t>Trimmade rallybilar bara homologerad rallybil.</a:t>
            </a:r>
          </a:p>
          <a:p>
            <a:pPr marL="0" indent="0" algn="ctr">
              <a:buNone/>
            </a:pPr>
            <a:endParaRPr lang="sv-SE" sz="3200" b="1" dirty="0"/>
          </a:p>
          <a:p>
            <a:pPr marL="0" indent="0" algn="ctr">
              <a:buNone/>
            </a:pPr>
            <a:endParaRPr lang="sv-SE" dirty="0"/>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41</a:t>
            </a:fld>
            <a:endParaRPr lang="sv-SE">
              <a:solidFill>
                <a:prstClr val="black">
                  <a:tint val="75000"/>
                </a:prstClr>
              </a:solidFill>
            </a:endParaRPr>
          </a:p>
        </p:txBody>
      </p:sp>
    </p:spTree>
    <p:extLst>
      <p:ext uri="{BB962C8B-B14F-4D97-AF65-F5344CB8AC3E}">
        <p14:creationId xmlns:p14="http://schemas.microsoft.com/office/powerpoint/2010/main" val="28753718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Bilklasser i rally</a:t>
            </a:r>
          </a:p>
        </p:txBody>
      </p:sp>
      <p:sp>
        <p:nvSpPr>
          <p:cNvPr id="3" name="Platshållare för innehåll 2"/>
          <p:cNvSpPr>
            <a:spLocks noGrp="1"/>
          </p:cNvSpPr>
          <p:nvPr>
            <p:ph idx="4294967295"/>
          </p:nvPr>
        </p:nvSpPr>
        <p:spPr>
          <a:xfrm>
            <a:off x="0" y="1825625"/>
            <a:ext cx="10515600" cy="4814872"/>
          </a:xfrm>
        </p:spPr>
        <p:txBody>
          <a:bodyPr>
            <a:normAutofit fontScale="85000" lnSpcReduction="20000"/>
          </a:bodyPr>
          <a:lstStyle/>
          <a:p>
            <a:pPr marL="0" indent="0" algn="ctr">
              <a:buNone/>
            </a:pPr>
            <a:r>
              <a:rPr lang="sv-SE" sz="3200" dirty="0"/>
              <a:t>Grupp N</a:t>
            </a:r>
          </a:p>
          <a:p>
            <a:pPr marL="0" indent="0">
              <a:buNone/>
            </a:pPr>
            <a:r>
              <a:rPr lang="sv-SE" dirty="0"/>
              <a:t>Äldre internationell fordonsklass, serietillverkade standardbilar finns både 2 och 4 hjulsdrivna.</a:t>
            </a:r>
          </a:p>
          <a:p>
            <a:pPr marL="0" indent="0" algn="ctr">
              <a:buNone/>
            </a:pPr>
            <a:r>
              <a:rPr lang="sv-SE" sz="3200" dirty="0"/>
              <a:t>Grupp A</a:t>
            </a:r>
          </a:p>
          <a:p>
            <a:pPr marL="0" indent="0">
              <a:buNone/>
            </a:pPr>
            <a:r>
              <a:rPr lang="sv-SE" dirty="0"/>
              <a:t>Äldre internationell fordonsklass, serietillverkade trimmade/modifierade standardbilar.</a:t>
            </a:r>
          </a:p>
          <a:p>
            <a:pPr marL="0" indent="0" algn="ctr">
              <a:buNone/>
            </a:pPr>
            <a:r>
              <a:rPr lang="sv-SE" sz="3200" dirty="0"/>
              <a:t>R bilar</a:t>
            </a:r>
          </a:p>
          <a:p>
            <a:pPr marL="0" indent="0">
              <a:buNone/>
            </a:pPr>
            <a:r>
              <a:rPr lang="sv-SE" sz="3200" dirty="0"/>
              <a:t>Finns 1 -6 nuvarande internationella klasser</a:t>
            </a:r>
            <a:r>
              <a:rPr lang="sv-SE" sz="3200" dirty="0" smtClean="0"/>
              <a:t>.</a:t>
            </a:r>
          </a:p>
          <a:p>
            <a:pPr marL="0" indent="0">
              <a:buNone/>
            </a:pPr>
            <a:endParaRPr lang="sv-SE" sz="3200" dirty="0"/>
          </a:p>
          <a:p>
            <a:pPr marL="0" indent="0">
              <a:buNone/>
            </a:pPr>
            <a:r>
              <a:rPr lang="sv-SE" sz="3200" dirty="0"/>
              <a:t>Läs mer om bilklasser i SBF tekniska regler rally. </a:t>
            </a:r>
          </a:p>
          <a:p>
            <a:pPr marL="0" indent="0">
              <a:buNone/>
            </a:pPr>
            <a:r>
              <a:rPr lang="sv-SE" dirty="0">
                <a:hlinkClick r:id="rId2"/>
              </a:rPr>
              <a:t>Rally - Svensk Bilsport - Svenska Bilsportförbundet (sbf.se)</a:t>
            </a:r>
            <a:endParaRPr lang="sv-SE" sz="3200" dirty="0">
              <a:solidFill>
                <a:srgbClr val="FF0000"/>
              </a:solidFill>
            </a:endParaRPr>
          </a:p>
          <a:p>
            <a:pPr marL="0" indent="0">
              <a:buNone/>
            </a:pPr>
            <a:endParaRPr lang="sv-SE" dirty="0"/>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42</a:t>
            </a:fld>
            <a:endParaRPr lang="sv-SE">
              <a:solidFill>
                <a:prstClr val="black">
                  <a:tint val="75000"/>
                </a:prstClr>
              </a:solidFill>
            </a:endParaRPr>
          </a:p>
        </p:txBody>
      </p:sp>
    </p:spTree>
    <p:extLst>
      <p:ext uri="{BB962C8B-B14F-4D97-AF65-F5344CB8AC3E}">
        <p14:creationId xmlns:p14="http://schemas.microsoft.com/office/powerpoint/2010/main" val="35959435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Tävlandes skyldigheter</a:t>
            </a:r>
          </a:p>
        </p:txBody>
      </p:sp>
      <p:sp>
        <p:nvSpPr>
          <p:cNvPr id="3" name="Platshållare för innehåll 2"/>
          <p:cNvSpPr>
            <a:spLocks noGrp="1"/>
          </p:cNvSpPr>
          <p:nvPr>
            <p:ph idx="4294967295"/>
          </p:nvPr>
        </p:nvSpPr>
        <p:spPr>
          <a:xfrm>
            <a:off x="0" y="1825625"/>
            <a:ext cx="10515600" cy="4351338"/>
          </a:xfrm>
        </p:spPr>
        <p:txBody>
          <a:bodyPr>
            <a:normAutofit fontScale="85000" lnSpcReduction="10000"/>
          </a:bodyPr>
          <a:lstStyle/>
          <a:p>
            <a:r>
              <a:rPr lang="sv-SE" dirty="0"/>
              <a:t>Du är skyldig att stanna och hjälpa en skadad medtävlande. När personskadeflaggan visas (röd flagga) måste du stanna och medverka till att skadad omhändertas och på lämpligt sätt larma om att en olycka inträffat. Om ingen personskada föreligger ska besättningen i bilen som står stilla visa en OK skylt för övriga tävlande. Om man kommer till en skadad bil och ingen flagga visas måste man stanna och kontrollera att det inte föreligger personskada.</a:t>
            </a:r>
          </a:p>
          <a:p>
            <a:r>
              <a:rPr lang="sv-SE" dirty="0"/>
              <a:t>Göra anmälan i tid med telefonnummer angivet.</a:t>
            </a:r>
          </a:p>
          <a:p>
            <a:r>
              <a:rPr lang="sv-SE" dirty="0"/>
              <a:t>Att deltaga i tävling som man anmält sig till såvida inte force majeure eller andra giltiga skäl föreligger, sjukdom ska styrkas med läkarintyg. </a:t>
            </a: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43</a:t>
            </a:fld>
            <a:endParaRPr lang="sv-SE">
              <a:solidFill>
                <a:prstClr val="black">
                  <a:tint val="75000"/>
                </a:prstClr>
              </a:solidFill>
            </a:endParaRPr>
          </a:p>
        </p:txBody>
      </p:sp>
    </p:spTree>
    <p:extLst>
      <p:ext uri="{BB962C8B-B14F-4D97-AF65-F5344CB8AC3E}">
        <p14:creationId xmlns:p14="http://schemas.microsoft.com/office/powerpoint/2010/main" val="31978487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Tävlandes skyldigheter</a:t>
            </a:r>
          </a:p>
        </p:txBody>
      </p:sp>
      <p:sp>
        <p:nvSpPr>
          <p:cNvPr id="3" name="Platshållare för innehåll 2"/>
          <p:cNvSpPr>
            <a:spLocks noGrp="1"/>
          </p:cNvSpPr>
          <p:nvPr>
            <p:ph idx="4294967295"/>
          </p:nvPr>
        </p:nvSpPr>
        <p:spPr>
          <a:xfrm>
            <a:off x="0" y="1825625"/>
            <a:ext cx="10515600" cy="4351338"/>
          </a:xfrm>
        </p:spPr>
        <p:txBody>
          <a:bodyPr>
            <a:normAutofit fontScale="85000" lnSpcReduction="10000"/>
          </a:bodyPr>
          <a:lstStyle/>
          <a:p>
            <a:r>
              <a:rPr lang="sv-SE" dirty="0"/>
              <a:t>Att hör efter med arrangören om ingen startbekräftelse kommit senast tre dagar före tävlingen.</a:t>
            </a:r>
          </a:p>
          <a:p>
            <a:r>
              <a:rPr lang="sv-SE" dirty="0"/>
              <a:t>Om du blir </a:t>
            </a:r>
            <a:r>
              <a:rPr lang="sv-SE" dirty="0" err="1"/>
              <a:t>ifattkörd</a:t>
            </a:r>
            <a:r>
              <a:rPr lang="sv-SE" dirty="0"/>
              <a:t> på en specialsträcka är du skyldig att släppa fram det snabbare ekipaget.</a:t>
            </a:r>
          </a:p>
          <a:p>
            <a:r>
              <a:rPr lang="sv-SE" dirty="0"/>
              <a:t>Om du bryter är du skyldig att anmäla det till tävlingsledningen så fort som möjligt.</a:t>
            </a:r>
          </a:p>
          <a:p>
            <a:r>
              <a:rPr lang="sv-SE" dirty="0"/>
              <a:t>Anmälan är bindande men kan återkallas före anmälningstidens utgång.</a:t>
            </a:r>
          </a:p>
          <a:p>
            <a:r>
              <a:rPr lang="sv-SE" dirty="0"/>
              <a:t>Anmälan som inte återkallas i laga tid innebär skyldighet att erlägga fastställd tävlingsavgift om inte tävlingsinbjudan anger något annat.</a:t>
            </a:r>
          </a:p>
          <a:p>
            <a:endParaRPr lang="sv-SE" dirty="0"/>
          </a:p>
          <a:p>
            <a:endParaRPr lang="sv-SE" dirty="0"/>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44</a:t>
            </a:fld>
            <a:endParaRPr lang="sv-SE">
              <a:solidFill>
                <a:prstClr val="black">
                  <a:tint val="75000"/>
                </a:prstClr>
              </a:solidFill>
            </a:endParaRPr>
          </a:p>
        </p:txBody>
      </p:sp>
    </p:spTree>
    <p:extLst>
      <p:ext uri="{BB962C8B-B14F-4D97-AF65-F5344CB8AC3E}">
        <p14:creationId xmlns:p14="http://schemas.microsoft.com/office/powerpoint/2010/main" val="32100953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Tävlandes skyldigheter</a:t>
            </a:r>
          </a:p>
        </p:txBody>
      </p:sp>
      <p:sp>
        <p:nvSpPr>
          <p:cNvPr id="3" name="Platshållare för innehåll 2"/>
          <p:cNvSpPr>
            <a:spLocks noGrp="1"/>
          </p:cNvSpPr>
          <p:nvPr>
            <p:ph idx="4294967295"/>
          </p:nvPr>
        </p:nvSpPr>
        <p:spPr>
          <a:xfrm>
            <a:off x="0" y="1825625"/>
            <a:ext cx="10515600" cy="4351338"/>
          </a:xfrm>
        </p:spPr>
        <p:txBody>
          <a:bodyPr>
            <a:normAutofit/>
          </a:bodyPr>
          <a:lstStyle/>
          <a:p>
            <a:r>
              <a:rPr lang="sv-SE" dirty="0"/>
              <a:t>Som förare är du alltid ansvarig för ditt ekipage, du är även ansvarig för ditt servicemanskap under tävlingen.</a:t>
            </a:r>
          </a:p>
          <a:p>
            <a:r>
              <a:rPr lang="sv-SE" dirty="0"/>
              <a:t>Att hålla dig förvissad om innehållet i förevarande bestämmelser och övriga bestämmelser för den aktuella tävlingen.</a:t>
            </a:r>
          </a:p>
          <a:p>
            <a:r>
              <a:rPr lang="sv-SE" dirty="0"/>
              <a:t>Anmälan av omyndig förare/kartläsare (co-driver) ska skriftligt godkännas av förälder/förmyndare.</a:t>
            </a:r>
          </a:p>
          <a:p>
            <a:r>
              <a:rPr lang="sv-SE" dirty="0" smtClean="0"/>
              <a:t>Se </a:t>
            </a:r>
            <a:r>
              <a:rPr lang="sv-SE" dirty="0"/>
              <a:t>vidare RY 2.0</a:t>
            </a: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45</a:t>
            </a:fld>
            <a:endParaRPr lang="sv-SE">
              <a:solidFill>
                <a:prstClr val="black">
                  <a:tint val="75000"/>
                </a:prstClr>
              </a:solidFill>
            </a:endParaRPr>
          </a:p>
        </p:txBody>
      </p:sp>
    </p:spTree>
    <p:extLst>
      <p:ext uri="{BB962C8B-B14F-4D97-AF65-F5344CB8AC3E}">
        <p14:creationId xmlns:p14="http://schemas.microsoft.com/office/powerpoint/2010/main" val="39881194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Personlig säkerhetsutrustning</a:t>
            </a:r>
          </a:p>
        </p:txBody>
      </p:sp>
      <p:sp>
        <p:nvSpPr>
          <p:cNvPr id="3" name="Platshållare för innehåll 2"/>
          <p:cNvSpPr>
            <a:spLocks noGrp="1"/>
          </p:cNvSpPr>
          <p:nvPr>
            <p:ph idx="4294967295"/>
          </p:nvPr>
        </p:nvSpPr>
        <p:spPr>
          <a:xfrm>
            <a:off x="0" y="1825625"/>
            <a:ext cx="10515600" cy="4351338"/>
          </a:xfrm>
        </p:spPr>
        <p:txBody>
          <a:bodyPr>
            <a:normAutofit/>
          </a:bodyPr>
          <a:lstStyle/>
          <a:p>
            <a:pPr marL="0" indent="0" algn="ctr">
              <a:buNone/>
            </a:pPr>
            <a:r>
              <a:rPr lang="sv-SE" sz="3200" dirty="0" err="1"/>
              <a:t>Minimkrav</a:t>
            </a:r>
            <a:r>
              <a:rPr lang="sv-SE" sz="3200" dirty="0"/>
              <a:t> för deltagande i rally träning tävling </a:t>
            </a:r>
          </a:p>
          <a:p>
            <a:r>
              <a:rPr lang="sv-SE" sz="3200" dirty="0"/>
              <a:t>Flamsäker overall FIA norm 1986, </a:t>
            </a:r>
            <a:r>
              <a:rPr lang="sv-SE" sz="3200" dirty="0" smtClean="0"/>
              <a:t>8856-2000 </a:t>
            </a:r>
            <a:r>
              <a:rPr lang="sv-SE" sz="3200" dirty="0"/>
              <a:t>eller 8856-2018</a:t>
            </a:r>
            <a:r>
              <a:rPr lang="sv-SE" sz="3200" dirty="0">
                <a:solidFill>
                  <a:srgbClr val="FF0000"/>
                </a:solidFill>
              </a:rPr>
              <a:t> </a:t>
            </a:r>
            <a:r>
              <a:rPr lang="sv-SE" sz="3200" dirty="0"/>
              <a:t>Se TR 6 angående brodyr sömnad </a:t>
            </a:r>
            <a:r>
              <a:rPr lang="sv-SE" sz="3200" dirty="0" err="1"/>
              <a:t>etc</a:t>
            </a:r>
            <a:r>
              <a:rPr lang="sv-SE" sz="3200" dirty="0"/>
              <a:t> på overaller</a:t>
            </a:r>
          </a:p>
          <a:p>
            <a:r>
              <a:rPr lang="sv-SE" sz="3200" dirty="0"/>
              <a:t>Hjälm godkänd enligt  normer TR </a:t>
            </a:r>
            <a:r>
              <a:rPr lang="sv-SE" sz="3200" dirty="0" smtClean="0"/>
              <a:t>6.4</a:t>
            </a:r>
            <a:endParaRPr lang="sv-SE" sz="3200" dirty="0"/>
          </a:p>
          <a:p>
            <a:pPr marL="0" indent="0" algn="ctr">
              <a:buNone/>
            </a:pPr>
            <a:r>
              <a:rPr lang="sv-SE" sz="3200" dirty="0"/>
              <a:t>Gällande hjälmar som är godkända se TR 6.4 där står även om </a:t>
            </a:r>
            <a:r>
              <a:rPr lang="sv-SE" sz="3200" dirty="0" err="1"/>
              <a:t>intercom</a:t>
            </a:r>
            <a:r>
              <a:rPr lang="sv-SE" sz="3200" dirty="0"/>
              <a:t>-montering och prydnad(foliering) av hjälm. </a:t>
            </a:r>
          </a:p>
          <a:p>
            <a:pPr marL="0" indent="0" algn="ctr">
              <a:buNone/>
            </a:pPr>
            <a:endParaRPr lang="sv-SE" sz="3200" dirty="0"/>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46</a:t>
            </a:fld>
            <a:endParaRPr lang="sv-SE">
              <a:solidFill>
                <a:prstClr val="black">
                  <a:tint val="75000"/>
                </a:prstClr>
              </a:solidFill>
            </a:endParaRPr>
          </a:p>
        </p:txBody>
      </p:sp>
    </p:spTree>
    <p:extLst>
      <p:ext uri="{BB962C8B-B14F-4D97-AF65-F5344CB8AC3E}">
        <p14:creationId xmlns:p14="http://schemas.microsoft.com/office/powerpoint/2010/main" val="35686296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Personlig säkerhetsutrustning</a:t>
            </a:r>
          </a:p>
        </p:txBody>
      </p:sp>
      <p:sp>
        <p:nvSpPr>
          <p:cNvPr id="3" name="Platshållare för innehåll 2"/>
          <p:cNvSpPr>
            <a:spLocks noGrp="1"/>
          </p:cNvSpPr>
          <p:nvPr>
            <p:ph idx="4294967295"/>
          </p:nvPr>
        </p:nvSpPr>
        <p:spPr>
          <a:xfrm>
            <a:off x="0" y="1825625"/>
            <a:ext cx="10515600" cy="4351338"/>
          </a:xfrm>
        </p:spPr>
        <p:txBody>
          <a:bodyPr>
            <a:normAutofit lnSpcReduction="10000"/>
          </a:bodyPr>
          <a:lstStyle/>
          <a:p>
            <a:r>
              <a:rPr lang="sv-SE" dirty="0"/>
              <a:t>HNRS/FHR ( </a:t>
            </a:r>
            <a:r>
              <a:rPr lang="sv-SE" dirty="0" err="1"/>
              <a:t>hanskydd</a:t>
            </a:r>
            <a:r>
              <a:rPr lang="sv-SE" dirty="0"/>
              <a:t> eller hybridskydd ) är inte obligatoriskt men SBF rekommenderar starkt användande av sådant skydd, utan detta  får man en förhöjd självrisk vid skada. Vid SM tävlingar är det obligatoriskt att använda.</a:t>
            </a:r>
          </a:p>
          <a:p>
            <a:endParaRPr lang="sv-SE" dirty="0"/>
          </a:p>
          <a:p>
            <a:r>
              <a:rPr lang="sv-SE" dirty="0"/>
              <a:t>Gällande FIA godkända handskar, underställ, balaklava, strumpor och skor är det obligatoriskt vid internationella tävlingar och desamma gäller för SM och RM tävlingar, men rekommenderas </a:t>
            </a:r>
            <a:r>
              <a:rPr lang="sv-SE" dirty="0" smtClean="0"/>
              <a:t>alltid vid </a:t>
            </a:r>
            <a:r>
              <a:rPr lang="sv-SE" dirty="0"/>
              <a:t>alla tävlingar.</a:t>
            </a: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47</a:t>
            </a:fld>
            <a:endParaRPr lang="sv-SE">
              <a:solidFill>
                <a:prstClr val="black">
                  <a:tint val="75000"/>
                </a:prstClr>
              </a:solidFill>
            </a:endParaRPr>
          </a:p>
        </p:txBody>
      </p:sp>
    </p:spTree>
    <p:extLst>
      <p:ext uri="{BB962C8B-B14F-4D97-AF65-F5344CB8AC3E}">
        <p14:creationId xmlns:p14="http://schemas.microsoft.com/office/powerpoint/2010/main" val="33032825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Obligatorisk säkerhetsutrustning på bilen</a:t>
            </a:r>
          </a:p>
        </p:txBody>
      </p:sp>
      <p:sp>
        <p:nvSpPr>
          <p:cNvPr id="3" name="Platshållare för innehåll 2"/>
          <p:cNvSpPr>
            <a:spLocks noGrp="1"/>
          </p:cNvSpPr>
          <p:nvPr>
            <p:ph idx="4294967295"/>
          </p:nvPr>
        </p:nvSpPr>
        <p:spPr>
          <a:xfrm>
            <a:off x="0" y="1825625"/>
            <a:ext cx="10515600" cy="4351338"/>
          </a:xfrm>
        </p:spPr>
        <p:txBody>
          <a:bodyPr>
            <a:normAutofit fontScale="92500" lnSpcReduction="20000"/>
          </a:bodyPr>
          <a:lstStyle/>
          <a:p>
            <a:r>
              <a:rPr lang="sv-SE" dirty="0" err="1"/>
              <a:t>Skyddsbur</a:t>
            </a:r>
            <a:endParaRPr lang="sv-SE" dirty="0"/>
          </a:p>
          <a:p>
            <a:r>
              <a:rPr lang="sv-SE" dirty="0"/>
              <a:t>Godkända tävlingsstolar.</a:t>
            </a:r>
          </a:p>
          <a:p>
            <a:r>
              <a:rPr lang="sv-SE" dirty="0"/>
              <a:t>Fordonspärm med </a:t>
            </a:r>
            <a:r>
              <a:rPr lang="sv-SE" dirty="0" err="1"/>
              <a:t>vagnbok</a:t>
            </a:r>
            <a:r>
              <a:rPr lang="sv-SE" dirty="0"/>
              <a:t>.</a:t>
            </a:r>
          </a:p>
          <a:p>
            <a:r>
              <a:rPr lang="sv-SE" dirty="0"/>
              <a:t>6-punktsbälten.</a:t>
            </a:r>
          </a:p>
          <a:p>
            <a:r>
              <a:rPr lang="sv-SE" dirty="0"/>
              <a:t>Brandsläckare 2 x 2 kg med godkänt släckmedel eller 1 x 4 med godkänt släckmedel.</a:t>
            </a:r>
          </a:p>
          <a:p>
            <a:r>
              <a:rPr lang="sv-SE" dirty="0" err="1"/>
              <a:t>Personskade</a:t>
            </a:r>
            <a:r>
              <a:rPr lang="sv-SE" dirty="0"/>
              <a:t> flagga.</a:t>
            </a:r>
          </a:p>
          <a:p>
            <a:r>
              <a:rPr lang="sv-SE" dirty="0"/>
              <a:t>Förbandskudde.</a:t>
            </a:r>
          </a:p>
          <a:p>
            <a:r>
              <a:rPr lang="sv-SE" dirty="0"/>
              <a:t>Information om skyddsutrustningen.</a:t>
            </a: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48</a:t>
            </a:fld>
            <a:endParaRPr lang="sv-SE">
              <a:solidFill>
                <a:prstClr val="black">
                  <a:tint val="75000"/>
                </a:prstClr>
              </a:solidFill>
            </a:endParaRPr>
          </a:p>
        </p:txBody>
      </p:sp>
    </p:spTree>
    <p:extLst>
      <p:ext uri="{BB962C8B-B14F-4D97-AF65-F5344CB8AC3E}">
        <p14:creationId xmlns:p14="http://schemas.microsoft.com/office/powerpoint/2010/main" val="15030644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29058" y="36822"/>
            <a:ext cx="10515600" cy="1038113"/>
          </a:xfrm>
        </p:spPr>
        <p:txBody>
          <a:bodyPr/>
          <a:lstStyle/>
          <a:p>
            <a:pPr algn="ctr"/>
            <a:r>
              <a:rPr lang="sv-SE" b="1" dirty="0"/>
              <a:t>Obligatorisk säkerhetsutrustning på bilen</a:t>
            </a:r>
            <a:endParaRPr lang="sv-SE" dirty="0"/>
          </a:p>
        </p:txBody>
      </p:sp>
      <p:sp>
        <p:nvSpPr>
          <p:cNvPr id="3" name="Platshållare för innehåll 2"/>
          <p:cNvSpPr>
            <a:spLocks noGrp="1"/>
          </p:cNvSpPr>
          <p:nvPr>
            <p:ph idx="4294967295"/>
          </p:nvPr>
        </p:nvSpPr>
        <p:spPr>
          <a:xfrm>
            <a:off x="0" y="879587"/>
            <a:ext cx="10515600" cy="3611939"/>
          </a:xfrm>
        </p:spPr>
        <p:txBody>
          <a:bodyPr/>
          <a:lstStyle/>
          <a:p>
            <a:r>
              <a:rPr lang="sv-SE" dirty="0"/>
              <a:t>2 </a:t>
            </a:r>
            <a:r>
              <a:rPr lang="sv-SE" dirty="0" err="1"/>
              <a:t>st</a:t>
            </a:r>
            <a:r>
              <a:rPr lang="sv-SE" dirty="0"/>
              <a:t> varningstrianglar (märkta med bilens registreringsnummer).</a:t>
            </a:r>
          </a:p>
          <a:p>
            <a:r>
              <a:rPr lang="sv-SE" dirty="0"/>
              <a:t>Stänkskydd bak</a:t>
            </a:r>
          </a:p>
          <a:p>
            <a:r>
              <a:rPr lang="sv-SE" dirty="0"/>
              <a:t>2 </a:t>
            </a:r>
            <a:r>
              <a:rPr lang="sv-SE" dirty="0" err="1"/>
              <a:t>st</a:t>
            </a:r>
            <a:r>
              <a:rPr lang="sv-SE" dirty="0"/>
              <a:t> snöskyfflar vintertid.</a:t>
            </a:r>
          </a:p>
          <a:p>
            <a:r>
              <a:rPr lang="sv-SE" dirty="0"/>
              <a:t>Bälteskniv (kniv med eggskydd typ morakniv förbjuden)</a:t>
            </a:r>
          </a:p>
          <a:p>
            <a:r>
              <a:rPr lang="sv-SE" dirty="0"/>
              <a:t>Batteridekal , 95 mm i diameter gul botten svart symbol.</a:t>
            </a:r>
          </a:p>
        </p:txBody>
      </p:sp>
      <p:grpSp>
        <p:nvGrpSpPr>
          <p:cNvPr id="4" name="Group 105800"/>
          <p:cNvGrpSpPr/>
          <p:nvPr/>
        </p:nvGrpSpPr>
        <p:grpSpPr>
          <a:xfrm>
            <a:off x="2098263" y="4555524"/>
            <a:ext cx="4739143" cy="2055690"/>
            <a:chOff x="0" y="0"/>
            <a:chExt cx="5524883" cy="1802101"/>
          </a:xfrm>
        </p:grpSpPr>
        <p:sp>
          <p:nvSpPr>
            <p:cNvPr id="5" name="Rectangle 2554"/>
            <p:cNvSpPr/>
            <p:nvPr/>
          </p:nvSpPr>
          <p:spPr>
            <a:xfrm>
              <a:off x="0" y="0"/>
              <a:ext cx="50673" cy="224379"/>
            </a:xfrm>
            <a:prstGeom prst="rect">
              <a:avLst/>
            </a:prstGeom>
            <a:ln>
              <a:noFill/>
            </a:ln>
          </p:spPr>
          <p:txBody>
            <a:bodyPr vert="horz" lIns="0" tIns="0" rIns="0" bIns="0" rtlCol="0">
              <a:noAutofit/>
            </a:bodyPr>
            <a:lstStyle/>
            <a:p>
              <a:pPr>
                <a:lnSpc>
                  <a:spcPct val="107000"/>
                </a:lnSpc>
                <a:spcAft>
                  <a:spcPts val="800"/>
                </a:spcAft>
              </a:pPr>
              <a:r>
                <a:rPr lang="sv-SE" sz="12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6" name="Rectangle 2555"/>
            <p:cNvSpPr/>
            <p:nvPr/>
          </p:nvSpPr>
          <p:spPr>
            <a:xfrm>
              <a:off x="0" y="175260"/>
              <a:ext cx="50673" cy="224380"/>
            </a:xfrm>
            <a:prstGeom prst="rect">
              <a:avLst/>
            </a:prstGeom>
            <a:ln>
              <a:noFill/>
            </a:ln>
          </p:spPr>
          <p:txBody>
            <a:bodyPr vert="horz" lIns="0" tIns="0" rIns="0" bIns="0" rtlCol="0">
              <a:noAutofit/>
            </a:bodyPr>
            <a:lstStyle/>
            <a:p>
              <a:pPr>
                <a:lnSpc>
                  <a:spcPct val="107000"/>
                </a:lnSpc>
                <a:spcAft>
                  <a:spcPts val="800"/>
                </a:spcAft>
              </a:pPr>
              <a:r>
                <a:rPr lang="sv-SE" sz="12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7" name="Rectangle 2556"/>
            <p:cNvSpPr/>
            <p:nvPr/>
          </p:nvSpPr>
          <p:spPr>
            <a:xfrm>
              <a:off x="0" y="350520"/>
              <a:ext cx="50673" cy="224380"/>
            </a:xfrm>
            <a:prstGeom prst="rect">
              <a:avLst/>
            </a:prstGeom>
            <a:ln>
              <a:noFill/>
            </a:ln>
          </p:spPr>
          <p:txBody>
            <a:bodyPr vert="horz" lIns="0" tIns="0" rIns="0" bIns="0" rtlCol="0">
              <a:noAutofit/>
            </a:bodyPr>
            <a:lstStyle/>
            <a:p>
              <a:pPr>
                <a:lnSpc>
                  <a:spcPct val="107000"/>
                </a:lnSpc>
                <a:spcAft>
                  <a:spcPts val="800"/>
                </a:spcAft>
              </a:pPr>
              <a:r>
                <a:rPr lang="sv-SE" sz="12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8" name="Rectangle 2557"/>
            <p:cNvSpPr/>
            <p:nvPr/>
          </p:nvSpPr>
          <p:spPr>
            <a:xfrm>
              <a:off x="0" y="525780"/>
              <a:ext cx="50673" cy="224380"/>
            </a:xfrm>
            <a:prstGeom prst="rect">
              <a:avLst/>
            </a:prstGeom>
            <a:ln>
              <a:noFill/>
            </a:ln>
          </p:spPr>
          <p:txBody>
            <a:bodyPr vert="horz" lIns="0" tIns="0" rIns="0" bIns="0" rtlCol="0">
              <a:noAutofit/>
            </a:bodyPr>
            <a:lstStyle/>
            <a:p>
              <a:pPr>
                <a:lnSpc>
                  <a:spcPct val="107000"/>
                </a:lnSpc>
                <a:spcAft>
                  <a:spcPts val="800"/>
                </a:spcAft>
              </a:pPr>
              <a:r>
                <a:rPr lang="sv-SE" sz="12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9" name="Rectangle 2558"/>
            <p:cNvSpPr/>
            <p:nvPr/>
          </p:nvSpPr>
          <p:spPr>
            <a:xfrm>
              <a:off x="0" y="701039"/>
              <a:ext cx="50673" cy="224380"/>
            </a:xfrm>
            <a:prstGeom prst="rect">
              <a:avLst/>
            </a:prstGeom>
            <a:ln>
              <a:noFill/>
            </a:ln>
          </p:spPr>
          <p:txBody>
            <a:bodyPr vert="horz" lIns="0" tIns="0" rIns="0" bIns="0" rtlCol="0">
              <a:noAutofit/>
            </a:bodyPr>
            <a:lstStyle/>
            <a:p>
              <a:pPr>
                <a:lnSpc>
                  <a:spcPct val="107000"/>
                </a:lnSpc>
                <a:spcAft>
                  <a:spcPts val="800"/>
                </a:spcAft>
              </a:pPr>
              <a:r>
                <a:rPr lang="sv-SE" sz="12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10" name="Rectangle 2559"/>
            <p:cNvSpPr/>
            <p:nvPr/>
          </p:nvSpPr>
          <p:spPr>
            <a:xfrm>
              <a:off x="0" y="876299"/>
              <a:ext cx="50673" cy="224380"/>
            </a:xfrm>
            <a:prstGeom prst="rect">
              <a:avLst/>
            </a:prstGeom>
            <a:ln>
              <a:noFill/>
            </a:ln>
          </p:spPr>
          <p:txBody>
            <a:bodyPr vert="horz" lIns="0" tIns="0" rIns="0" bIns="0" rtlCol="0">
              <a:noAutofit/>
            </a:bodyPr>
            <a:lstStyle/>
            <a:p>
              <a:pPr>
                <a:lnSpc>
                  <a:spcPct val="107000"/>
                </a:lnSpc>
                <a:spcAft>
                  <a:spcPts val="800"/>
                </a:spcAft>
              </a:pPr>
              <a:r>
                <a:rPr lang="sv-SE" sz="12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11" name="Rectangle 2560"/>
            <p:cNvSpPr/>
            <p:nvPr/>
          </p:nvSpPr>
          <p:spPr>
            <a:xfrm>
              <a:off x="0" y="1051559"/>
              <a:ext cx="50673" cy="224381"/>
            </a:xfrm>
            <a:prstGeom prst="rect">
              <a:avLst/>
            </a:prstGeom>
            <a:ln>
              <a:noFill/>
            </a:ln>
          </p:spPr>
          <p:txBody>
            <a:bodyPr vert="horz" lIns="0" tIns="0" rIns="0" bIns="0" rtlCol="0">
              <a:noAutofit/>
            </a:bodyPr>
            <a:lstStyle/>
            <a:p>
              <a:pPr>
                <a:lnSpc>
                  <a:spcPct val="107000"/>
                </a:lnSpc>
                <a:spcAft>
                  <a:spcPts val="800"/>
                </a:spcAft>
              </a:pPr>
              <a:r>
                <a:rPr lang="sv-SE" sz="12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12" name="Rectangle 2561"/>
            <p:cNvSpPr/>
            <p:nvPr/>
          </p:nvSpPr>
          <p:spPr>
            <a:xfrm>
              <a:off x="0" y="1226820"/>
              <a:ext cx="50673" cy="224380"/>
            </a:xfrm>
            <a:prstGeom prst="rect">
              <a:avLst/>
            </a:prstGeom>
            <a:ln>
              <a:noFill/>
            </a:ln>
          </p:spPr>
          <p:txBody>
            <a:bodyPr vert="horz" lIns="0" tIns="0" rIns="0" bIns="0" rtlCol="0">
              <a:noAutofit/>
            </a:bodyPr>
            <a:lstStyle/>
            <a:p>
              <a:pPr>
                <a:lnSpc>
                  <a:spcPct val="107000"/>
                </a:lnSpc>
                <a:spcAft>
                  <a:spcPts val="800"/>
                </a:spcAft>
              </a:pPr>
              <a:r>
                <a:rPr lang="sv-SE" sz="12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13" name="Rectangle 2562"/>
            <p:cNvSpPr/>
            <p:nvPr/>
          </p:nvSpPr>
          <p:spPr>
            <a:xfrm>
              <a:off x="0" y="1402080"/>
              <a:ext cx="50673" cy="224380"/>
            </a:xfrm>
            <a:prstGeom prst="rect">
              <a:avLst/>
            </a:prstGeom>
            <a:ln>
              <a:noFill/>
            </a:ln>
          </p:spPr>
          <p:txBody>
            <a:bodyPr vert="horz" lIns="0" tIns="0" rIns="0" bIns="0" rtlCol="0">
              <a:noAutofit/>
            </a:bodyPr>
            <a:lstStyle/>
            <a:p>
              <a:pPr>
                <a:lnSpc>
                  <a:spcPct val="107000"/>
                </a:lnSpc>
                <a:spcAft>
                  <a:spcPts val="800"/>
                </a:spcAft>
              </a:pPr>
              <a:r>
                <a:rPr lang="sv-SE" sz="12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14" name="Rectangle 2563"/>
            <p:cNvSpPr/>
            <p:nvPr/>
          </p:nvSpPr>
          <p:spPr>
            <a:xfrm>
              <a:off x="0" y="1577721"/>
              <a:ext cx="50673" cy="224380"/>
            </a:xfrm>
            <a:prstGeom prst="rect">
              <a:avLst/>
            </a:prstGeom>
            <a:ln>
              <a:noFill/>
            </a:ln>
          </p:spPr>
          <p:txBody>
            <a:bodyPr vert="horz" lIns="0" tIns="0" rIns="0" bIns="0" rtlCol="0">
              <a:noAutofit/>
            </a:bodyPr>
            <a:lstStyle/>
            <a:p>
              <a:pPr>
                <a:lnSpc>
                  <a:spcPct val="107000"/>
                </a:lnSpc>
                <a:spcAft>
                  <a:spcPts val="800"/>
                </a:spcAft>
              </a:pPr>
              <a:r>
                <a:rPr lang="sv-SE" sz="12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15" name="Shape 2568"/>
            <p:cNvSpPr/>
            <p:nvPr/>
          </p:nvSpPr>
          <p:spPr>
            <a:xfrm>
              <a:off x="3432886" y="848639"/>
              <a:ext cx="1910080" cy="708660"/>
            </a:xfrm>
            <a:custGeom>
              <a:avLst/>
              <a:gdLst/>
              <a:ahLst/>
              <a:cxnLst/>
              <a:rect l="0" t="0" r="0" b="0"/>
              <a:pathLst>
                <a:path w="1910080" h="708660">
                  <a:moveTo>
                    <a:pt x="0" y="708660"/>
                  </a:moveTo>
                  <a:lnTo>
                    <a:pt x="1910080" y="708660"/>
                  </a:lnTo>
                  <a:lnTo>
                    <a:pt x="1910080" y="0"/>
                  </a:lnTo>
                  <a:lnTo>
                    <a:pt x="0" y="0"/>
                  </a:lnTo>
                  <a:close/>
                </a:path>
              </a:pathLst>
            </a:custGeom>
            <a:ln w="9525" cap="flat">
              <a:miter lim="127000"/>
            </a:ln>
          </p:spPr>
          <p:style>
            <a:lnRef idx="1">
              <a:srgbClr val="000000"/>
            </a:lnRef>
            <a:fillRef idx="0">
              <a:srgbClr val="000000">
                <a:alpha val="0"/>
              </a:srgbClr>
            </a:fillRef>
            <a:effectRef idx="0">
              <a:scrgbClr r="0" g="0" b="0"/>
            </a:effectRef>
            <a:fontRef idx="none"/>
          </p:style>
          <p:txBody>
            <a:bodyPr/>
            <a:lstStyle/>
            <a:p>
              <a:endParaRPr lang="sv-SE"/>
            </a:p>
          </p:txBody>
        </p:sp>
        <p:sp>
          <p:nvSpPr>
            <p:cNvPr id="16" name="Rectangle 2569"/>
            <p:cNvSpPr/>
            <p:nvPr/>
          </p:nvSpPr>
          <p:spPr>
            <a:xfrm>
              <a:off x="3530168" y="900908"/>
              <a:ext cx="1394495" cy="186235"/>
            </a:xfrm>
            <a:prstGeom prst="rect">
              <a:avLst/>
            </a:prstGeom>
            <a:ln>
              <a:noFill/>
            </a:ln>
          </p:spPr>
          <p:txBody>
            <a:bodyPr vert="horz" lIns="0" tIns="0" rIns="0" bIns="0" rtlCol="0">
              <a:noAutofit/>
            </a:bodyPr>
            <a:lstStyle/>
            <a:p>
              <a:pPr>
                <a:lnSpc>
                  <a:spcPct val="107000"/>
                </a:lnSpc>
                <a:spcAft>
                  <a:spcPts val="800"/>
                </a:spcAft>
              </a:pPr>
              <a:r>
                <a:rPr lang="sv-SE" sz="1000" dirty="0">
                  <a:solidFill>
                    <a:srgbClr val="000000"/>
                  </a:solidFill>
                  <a:effectLst/>
                  <a:latin typeface="Times New Roman" panose="02020603050405020304" pitchFamily="18" charset="0"/>
                  <a:ea typeface="Times New Roman" panose="02020603050405020304" pitchFamily="18" charset="0"/>
                </a:rPr>
                <a:t>På bilens motorhuv, </a:t>
              </a:r>
              <a:endParaRPr lang="sv-SE" sz="1100" dirty="0">
                <a:solidFill>
                  <a:srgbClr val="000000"/>
                </a:solidFill>
                <a:effectLst/>
                <a:latin typeface="Calibri" panose="020F0502020204030204" pitchFamily="34" charset="0"/>
                <a:ea typeface="Calibri" panose="020F0502020204030204" pitchFamily="34" charset="0"/>
              </a:endParaRPr>
            </a:p>
          </p:txBody>
        </p:sp>
        <p:sp>
          <p:nvSpPr>
            <p:cNvPr id="17" name="Rectangle 2570"/>
            <p:cNvSpPr/>
            <p:nvPr/>
          </p:nvSpPr>
          <p:spPr>
            <a:xfrm>
              <a:off x="4582109" y="900908"/>
              <a:ext cx="42058" cy="186235"/>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18" name="Rectangle 2571"/>
            <p:cNvSpPr/>
            <p:nvPr/>
          </p:nvSpPr>
          <p:spPr>
            <a:xfrm>
              <a:off x="3530168" y="1047211"/>
              <a:ext cx="1993914"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i bakkant mot vindrutan. Om </a:t>
              </a:r>
              <a:endParaRPr lang="sv-SE" sz="1100">
                <a:solidFill>
                  <a:srgbClr val="000000"/>
                </a:solidFill>
                <a:effectLst/>
                <a:latin typeface="Calibri" panose="020F0502020204030204" pitchFamily="34" charset="0"/>
                <a:ea typeface="Calibri" panose="020F0502020204030204" pitchFamily="34" charset="0"/>
              </a:endParaRPr>
            </a:p>
          </p:txBody>
        </p:sp>
        <p:sp>
          <p:nvSpPr>
            <p:cNvPr id="19" name="Rectangle 2572"/>
            <p:cNvSpPr/>
            <p:nvPr/>
          </p:nvSpPr>
          <p:spPr>
            <a:xfrm>
              <a:off x="3530168" y="1193516"/>
              <a:ext cx="1435039" cy="186235"/>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batteriet är placerat i </a:t>
              </a:r>
              <a:endParaRPr lang="sv-SE" sz="1100">
                <a:solidFill>
                  <a:srgbClr val="000000"/>
                </a:solidFill>
                <a:effectLst/>
                <a:latin typeface="Calibri" panose="020F0502020204030204" pitchFamily="34" charset="0"/>
                <a:ea typeface="Calibri" panose="020F0502020204030204" pitchFamily="34" charset="0"/>
              </a:endParaRPr>
            </a:p>
          </p:txBody>
        </p:sp>
        <p:sp>
          <p:nvSpPr>
            <p:cNvPr id="20" name="Rectangle 2573"/>
            <p:cNvSpPr/>
            <p:nvPr/>
          </p:nvSpPr>
          <p:spPr>
            <a:xfrm>
              <a:off x="3530168" y="1344392"/>
              <a:ext cx="925093" cy="186235"/>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motorrummet</a:t>
              </a:r>
              <a:endParaRPr lang="sv-SE" sz="1100">
                <a:solidFill>
                  <a:srgbClr val="000000"/>
                </a:solidFill>
                <a:effectLst/>
                <a:latin typeface="Calibri" panose="020F0502020204030204" pitchFamily="34" charset="0"/>
                <a:ea typeface="Calibri" panose="020F0502020204030204" pitchFamily="34" charset="0"/>
              </a:endParaRPr>
            </a:p>
          </p:txBody>
        </p:sp>
        <p:sp>
          <p:nvSpPr>
            <p:cNvPr id="21" name="Rectangle 2574"/>
            <p:cNvSpPr/>
            <p:nvPr/>
          </p:nvSpPr>
          <p:spPr>
            <a:xfrm>
              <a:off x="4228541" y="1344392"/>
              <a:ext cx="42058" cy="186235"/>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22" name="Shape 2576"/>
            <p:cNvSpPr/>
            <p:nvPr/>
          </p:nvSpPr>
          <p:spPr>
            <a:xfrm>
              <a:off x="213436" y="8026"/>
              <a:ext cx="1371600" cy="542290"/>
            </a:xfrm>
            <a:custGeom>
              <a:avLst/>
              <a:gdLst/>
              <a:ahLst/>
              <a:cxnLst/>
              <a:rect l="0" t="0" r="0" b="0"/>
              <a:pathLst>
                <a:path w="1371600" h="542290">
                  <a:moveTo>
                    <a:pt x="0" y="542290"/>
                  </a:moveTo>
                  <a:lnTo>
                    <a:pt x="1371600" y="542290"/>
                  </a:lnTo>
                  <a:lnTo>
                    <a:pt x="1371600" y="0"/>
                  </a:lnTo>
                  <a:lnTo>
                    <a:pt x="0" y="0"/>
                  </a:lnTo>
                  <a:close/>
                </a:path>
              </a:pathLst>
            </a:custGeom>
            <a:ln w="9525" cap="flat">
              <a:miter lim="127000"/>
            </a:ln>
          </p:spPr>
          <p:style>
            <a:lnRef idx="1">
              <a:srgbClr val="000000"/>
            </a:lnRef>
            <a:fillRef idx="0">
              <a:srgbClr val="000000">
                <a:alpha val="0"/>
              </a:srgbClr>
            </a:fillRef>
            <a:effectRef idx="0">
              <a:scrgbClr r="0" g="0" b="0"/>
            </a:effectRef>
            <a:fontRef idx="none"/>
          </p:style>
          <p:txBody>
            <a:bodyPr/>
            <a:lstStyle/>
            <a:p>
              <a:endParaRPr lang="sv-SE"/>
            </a:p>
          </p:txBody>
        </p:sp>
        <p:sp>
          <p:nvSpPr>
            <p:cNvPr id="23" name="Rectangle 2577"/>
            <p:cNvSpPr/>
            <p:nvPr/>
          </p:nvSpPr>
          <p:spPr>
            <a:xfrm>
              <a:off x="309372" y="61184"/>
              <a:ext cx="1434871" cy="186235"/>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På bilens båda bakre </a:t>
              </a:r>
              <a:endParaRPr lang="sv-SE" sz="1100">
                <a:solidFill>
                  <a:srgbClr val="000000"/>
                </a:solidFill>
                <a:effectLst/>
                <a:latin typeface="Calibri" panose="020F0502020204030204" pitchFamily="34" charset="0"/>
                <a:ea typeface="Calibri" panose="020F0502020204030204" pitchFamily="34" charset="0"/>
              </a:endParaRPr>
            </a:p>
          </p:txBody>
        </p:sp>
        <p:sp>
          <p:nvSpPr>
            <p:cNvPr id="24" name="Rectangle 2578"/>
            <p:cNvSpPr/>
            <p:nvPr/>
          </p:nvSpPr>
          <p:spPr>
            <a:xfrm>
              <a:off x="309372" y="207488"/>
              <a:ext cx="1501660" cy="186235"/>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sidorutor om batteriet </a:t>
              </a:r>
              <a:endParaRPr lang="sv-SE" sz="1100">
                <a:solidFill>
                  <a:srgbClr val="000000"/>
                </a:solidFill>
                <a:effectLst/>
                <a:latin typeface="Calibri" panose="020F0502020204030204" pitchFamily="34" charset="0"/>
                <a:ea typeface="Calibri" panose="020F0502020204030204" pitchFamily="34" charset="0"/>
              </a:endParaRPr>
            </a:p>
          </p:txBody>
        </p:sp>
        <p:sp>
          <p:nvSpPr>
            <p:cNvPr id="25" name="Rectangle 2579"/>
            <p:cNvSpPr/>
            <p:nvPr/>
          </p:nvSpPr>
          <p:spPr>
            <a:xfrm>
              <a:off x="309372" y="355316"/>
              <a:ext cx="797599" cy="186235"/>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är placerat i</a:t>
              </a:r>
              <a:endParaRPr lang="sv-SE" sz="1100">
                <a:solidFill>
                  <a:srgbClr val="000000"/>
                </a:solidFill>
                <a:effectLst/>
                <a:latin typeface="Calibri" panose="020F0502020204030204" pitchFamily="34" charset="0"/>
                <a:ea typeface="Calibri" panose="020F0502020204030204" pitchFamily="34" charset="0"/>
              </a:endParaRPr>
            </a:p>
          </p:txBody>
        </p:sp>
        <p:sp>
          <p:nvSpPr>
            <p:cNvPr id="26" name="Rectangle 2580"/>
            <p:cNvSpPr/>
            <p:nvPr/>
          </p:nvSpPr>
          <p:spPr>
            <a:xfrm>
              <a:off x="909777" y="355316"/>
              <a:ext cx="42059" cy="186235"/>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27" name="Rectangle 2581"/>
            <p:cNvSpPr/>
            <p:nvPr/>
          </p:nvSpPr>
          <p:spPr>
            <a:xfrm>
              <a:off x="941781" y="355316"/>
              <a:ext cx="409987" cy="186235"/>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kupén</a:t>
              </a:r>
              <a:endParaRPr lang="sv-SE" sz="1100">
                <a:solidFill>
                  <a:srgbClr val="000000"/>
                </a:solidFill>
                <a:effectLst/>
                <a:latin typeface="Calibri" panose="020F0502020204030204" pitchFamily="34" charset="0"/>
                <a:ea typeface="Calibri" panose="020F0502020204030204" pitchFamily="34" charset="0"/>
              </a:endParaRPr>
            </a:p>
          </p:txBody>
        </p:sp>
        <p:sp>
          <p:nvSpPr>
            <p:cNvPr id="28" name="Rectangle 2582"/>
            <p:cNvSpPr/>
            <p:nvPr/>
          </p:nvSpPr>
          <p:spPr>
            <a:xfrm>
              <a:off x="1251153" y="355316"/>
              <a:ext cx="42059" cy="186235"/>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pic>
          <p:nvPicPr>
            <p:cNvPr id="29" name="Picture 2584"/>
            <p:cNvPicPr/>
            <p:nvPr/>
          </p:nvPicPr>
          <p:blipFill>
            <a:blip r:embed="rId2"/>
            <a:stretch>
              <a:fillRect/>
            </a:stretch>
          </p:blipFill>
          <p:spPr>
            <a:xfrm>
              <a:off x="2316556" y="70255"/>
              <a:ext cx="911860" cy="1645920"/>
            </a:xfrm>
            <a:prstGeom prst="rect">
              <a:avLst/>
            </a:prstGeom>
          </p:spPr>
        </p:pic>
        <p:sp>
          <p:nvSpPr>
            <p:cNvPr id="30" name="Shape 2585"/>
            <p:cNvSpPr/>
            <p:nvPr/>
          </p:nvSpPr>
          <p:spPr>
            <a:xfrm>
              <a:off x="2865196" y="161696"/>
              <a:ext cx="182880" cy="182880"/>
            </a:xfrm>
            <a:custGeom>
              <a:avLst/>
              <a:gdLst/>
              <a:ahLst/>
              <a:cxnLst/>
              <a:rect l="0" t="0" r="0" b="0"/>
              <a:pathLst>
                <a:path w="182880" h="182880">
                  <a:moveTo>
                    <a:pt x="91440" y="0"/>
                  </a:moveTo>
                  <a:cubicBezTo>
                    <a:pt x="141986" y="0"/>
                    <a:pt x="182880" y="40894"/>
                    <a:pt x="182880" y="91440"/>
                  </a:cubicBezTo>
                  <a:cubicBezTo>
                    <a:pt x="182880" y="141987"/>
                    <a:pt x="141986" y="182880"/>
                    <a:pt x="91440" y="182880"/>
                  </a:cubicBezTo>
                  <a:cubicBezTo>
                    <a:pt x="40894" y="182880"/>
                    <a:pt x="0" y="141987"/>
                    <a:pt x="0" y="91440"/>
                  </a:cubicBezTo>
                  <a:cubicBezTo>
                    <a:pt x="0" y="40894"/>
                    <a:pt x="40894" y="0"/>
                    <a:pt x="91440" y="0"/>
                  </a:cubicBezTo>
                  <a:close/>
                </a:path>
              </a:pathLst>
            </a:custGeom>
            <a:ln w="0" cap="flat">
              <a:miter lim="127000"/>
            </a:ln>
          </p:spPr>
          <p:style>
            <a:lnRef idx="0">
              <a:srgbClr val="000000">
                <a:alpha val="0"/>
              </a:srgbClr>
            </a:lnRef>
            <a:fillRef idx="1">
              <a:srgbClr val="FFFF00"/>
            </a:fillRef>
            <a:effectRef idx="0">
              <a:scrgbClr r="0" g="0" b="0"/>
            </a:effectRef>
            <a:fontRef idx="none"/>
          </p:style>
          <p:txBody>
            <a:bodyPr/>
            <a:lstStyle/>
            <a:p>
              <a:endParaRPr lang="sv-SE"/>
            </a:p>
          </p:txBody>
        </p:sp>
        <p:sp>
          <p:nvSpPr>
            <p:cNvPr id="31" name="Shape 2586"/>
            <p:cNvSpPr/>
            <p:nvPr/>
          </p:nvSpPr>
          <p:spPr>
            <a:xfrm>
              <a:off x="2859481" y="156108"/>
              <a:ext cx="97155" cy="194173"/>
            </a:xfrm>
            <a:custGeom>
              <a:avLst/>
              <a:gdLst/>
              <a:ahLst/>
              <a:cxnLst/>
              <a:rect l="0" t="0" r="0" b="0"/>
              <a:pathLst>
                <a:path w="97155" h="194173">
                  <a:moveTo>
                    <a:pt x="96901" y="0"/>
                  </a:moveTo>
                  <a:lnTo>
                    <a:pt x="97155" y="10"/>
                  </a:lnTo>
                  <a:lnTo>
                    <a:pt x="97155" y="34191"/>
                  </a:lnTo>
                  <a:lnTo>
                    <a:pt x="92329" y="34289"/>
                  </a:lnTo>
                  <a:lnTo>
                    <a:pt x="85725" y="35306"/>
                  </a:lnTo>
                  <a:lnTo>
                    <a:pt x="79629" y="36576"/>
                  </a:lnTo>
                  <a:lnTo>
                    <a:pt x="74041" y="38481"/>
                  </a:lnTo>
                  <a:lnTo>
                    <a:pt x="68326" y="41148"/>
                  </a:lnTo>
                  <a:lnTo>
                    <a:pt x="62992" y="44196"/>
                  </a:lnTo>
                  <a:lnTo>
                    <a:pt x="58166" y="47625"/>
                  </a:lnTo>
                  <a:lnTo>
                    <a:pt x="53594" y="51688"/>
                  </a:lnTo>
                  <a:lnTo>
                    <a:pt x="49530" y="55880"/>
                  </a:lnTo>
                  <a:lnTo>
                    <a:pt x="45720" y="60833"/>
                  </a:lnTo>
                  <a:lnTo>
                    <a:pt x="42418" y="66039"/>
                  </a:lnTo>
                  <a:lnTo>
                    <a:pt x="39751" y="71120"/>
                  </a:lnTo>
                  <a:lnTo>
                    <a:pt x="37592" y="76834"/>
                  </a:lnTo>
                  <a:lnTo>
                    <a:pt x="35814" y="83184"/>
                  </a:lnTo>
                  <a:lnTo>
                    <a:pt x="34671" y="89153"/>
                  </a:lnTo>
                  <a:lnTo>
                    <a:pt x="34290" y="95631"/>
                  </a:lnTo>
                  <a:lnTo>
                    <a:pt x="34417" y="101981"/>
                  </a:lnTo>
                  <a:lnTo>
                    <a:pt x="35306" y="108584"/>
                  </a:lnTo>
                  <a:lnTo>
                    <a:pt x="36703" y="114553"/>
                  </a:lnTo>
                  <a:lnTo>
                    <a:pt x="38481" y="120142"/>
                  </a:lnTo>
                  <a:lnTo>
                    <a:pt x="41148" y="125857"/>
                  </a:lnTo>
                  <a:lnTo>
                    <a:pt x="44323" y="131190"/>
                  </a:lnTo>
                  <a:lnTo>
                    <a:pt x="47752" y="136017"/>
                  </a:lnTo>
                  <a:lnTo>
                    <a:pt x="51689" y="140588"/>
                  </a:lnTo>
                  <a:lnTo>
                    <a:pt x="56007" y="144780"/>
                  </a:lnTo>
                  <a:lnTo>
                    <a:pt x="60833" y="148462"/>
                  </a:lnTo>
                  <a:lnTo>
                    <a:pt x="66040" y="151764"/>
                  </a:lnTo>
                  <a:lnTo>
                    <a:pt x="71247" y="154559"/>
                  </a:lnTo>
                  <a:lnTo>
                    <a:pt x="76962" y="156718"/>
                  </a:lnTo>
                  <a:lnTo>
                    <a:pt x="83185" y="158369"/>
                  </a:lnTo>
                  <a:lnTo>
                    <a:pt x="89281" y="159511"/>
                  </a:lnTo>
                  <a:lnTo>
                    <a:pt x="95758" y="160020"/>
                  </a:lnTo>
                  <a:lnTo>
                    <a:pt x="97155" y="159964"/>
                  </a:lnTo>
                  <a:lnTo>
                    <a:pt x="97155" y="194173"/>
                  </a:lnTo>
                  <a:lnTo>
                    <a:pt x="87503" y="193802"/>
                  </a:lnTo>
                  <a:lnTo>
                    <a:pt x="77851" y="192277"/>
                  </a:lnTo>
                  <a:lnTo>
                    <a:pt x="68580" y="189992"/>
                  </a:lnTo>
                  <a:lnTo>
                    <a:pt x="59563" y="186817"/>
                  </a:lnTo>
                  <a:lnTo>
                    <a:pt x="51054" y="182626"/>
                  </a:lnTo>
                  <a:lnTo>
                    <a:pt x="43053" y="177800"/>
                  </a:lnTo>
                  <a:lnTo>
                    <a:pt x="35560" y="172211"/>
                  </a:lnTo>
                  <a:lnTo>
                    <a:pt x="28575" y="165988"/>
                  </a:lnTo>
                  <a:lnTo>
                    <a:pt x="22352" y="159131"/>
                  </a:lnTo>
                  <a:lnTo>
                    <a:pt x="16764" y="151637"/>
                  </a:lnTo>
                  <a:lnTo>
                    <a:pt x="11938" y="143636"/>
                  </a:lnTo>
                  <a:lnTo>
                    <a:pt x="7747" y="135255"/>
                  </a:lnTo>
                  <a:lnTo>
                    <a:pt x="4445" y="126110"/>
                  </a:lnTo>
                  <a:lnTo>
                    <a:pt x="2032" y="116839"/>
                  </a:lnTo>
                  <a:lnTo>
                    <a:pt x="508" y="107314"/>
                  </a:lnTo>
                  <a:lnTo>
                    <a:pt x="0" y="97409"/>
                  </a:lnTo>
                  <a:lnTo>
                    <a:pt x="508" y="87502"/>
                  </a:lnTo>
                  <a:lnTo>
                    <a:pt x="2032" y="77851"/>
                  </a:lnTo>
                  <a:lnTo>
                    <a:pt x="4318" y="68580"/>
                  </a:lnTo>
                  <a:lnTo>
                    <a:pt x="7493" y="59562"/>
                  </a:lnTo>
                  <a:lnTo>
                    <a:pt x="11684" y="50927"/>
                  </a:lnTo>
                  <a:lnTo>
                    <a:pt x="16510" y="42926"/>
                  </a:lnTo>
                  <a:lnTo>
                    <a:pt x="21971" y="35433"/>
                  </a:lnTo>
                  <a:lnTo>
                    <a:pt x="28194" y="28575"/>
                  </a:lnTo>
                  <a:lnTo>
                    <a:pt x="35052" y="22225"/>
                  </a:lnTo>
                  <a:lnTo>
                    <a:pt x="42545" y="16636"/>
                  </a:lnTo>
                  <a:lnTo>
                    <a:pt x="50546" y="11810"/>
                  </a:lnTo>
                  <a:lnTo>
                    <a:pt x="59055" y="7620"/>
                  </a:lnTo>
                  <a:lnTo>
                    <a:pt x="68072" y="4318"/>
                  </a:lnTo>
                  <a:lnTo>
                    <a:pt x="77343" y="2032"/>
                  </a:lnTo>
                  <a:lnTo>
                    <a:pt x="86868" y="508"/>
                  </a:lnTo>
                  <a:lnTo>
                    <a:pt x="969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sv-SE"/>
            </a:p>
          </p:txBody>
        </p:sp>
        <p:sp>
          <p:nvSpPr>
            <p:cNvPr id="32" name="Shape 2587"/>
            <p:cNvSpPr/>
            <p:nvPr/>
          </p:nvSpPr>
          <p:spPr>
            <a:xfrm>
              <a:off x="2836621" y="133248"/>
              <a:ext cx="120015" cy="239845"/>
            </a:xfrm>
            <a:custGeom>
              <a:avLst/>
              <a:gdLst/>
              <a:ahLst/>
              <a:cxnLst/>
              <a:rect l="0" t="0" r="0" b="0"/>
              <a:pathLst>
                <a:path w="120015" h="239845">
                  <a:moveTo>
                    <a:pt x="118618" y="0"/>
                  </a:moveTo>
                  <a:lnTo>
                    <a:pt x="120015" y="58"/>
                  </a:lnTo>
                  <a:lnTo>
                    <a:pt x="120015" y="11461"/>
                  </a:lnTo>
                  <a:lnTo>
                    <a:pt x="119126" y="11430"/>
                  </a:lnTo>
                  <a:lnTo>
                    <a:pt x="107950" y="12065"/>
                  </a:lnTo>
                  <a:lnTo>
                    <a:pt x="97536" y="13843"/>
                  </a:lnTo>
                  <a:lnTo>
                    <a:pt x="87122" y="16511"/>
                  </a:lnTo>
                  <a:lnTo>
                    <a:pt x="76835" y="20193"/>
                  </a:lnTo>
                  <a:lnTo>
                    <a:pt x="67437" y="24892"/>
                  </a:lnTo>
                  <a:lnTo>
                    <a:pt x="58674" y="30353"/>
                  </a:lnTo>
                  <a:lnTo>
                    <a:pt x="50292" y="36703"/>
                  </a:lnTo>
                  <a:lnTo>
                    <a:pt x="42672" y="43688"/>
                  </a:lnTo>
                  <a:lnTo>
                    <a:pt x="35687" y="51563"/>
                  </a:lnTo>
                  <a:lnTo>
                    <a:pt x="29591" y="59944"/>
                  </a:lnTo>
                  <a:lnTo>
                    <a:pt x="24257" y="68835"/>
                  </a:lnTo>
                  <a:lnTo>
                    <a:pt x="19558" y="78487"/>
                  </a:lnTo>
                  <a:lnTo>
                    <a:pt x="16002" y="88646"/>
                  </a:lnTo>
                  <a:lnTo>
                    <a:pt x="13589" y="98934"/>
                  </a:lnTo>
                  <a:lnTo>
                    <a:pt x="11938" y="109728"/>
                  </a:lnTo>
                  <a:lnTo>
                    <a:pt x="11430" y="120777"/>
                  </a:lnTo>
                  <a:lnTo>
                    <a:pt x="12065" y="131953"/>
                  </a:lnTo>
                  <a:lnTo>
                    <a:pt x="13843" y="142494"/>
                  </a:lnTo>
                  <a:lnTo>
                    <a:pt x="16510" y="152909"/>
                  </a:lnTo>
                  <a:lnTo>
                    <a:pt x="20320" y="163068"/>
                  </a:lnTo>
                  <a:lnTo>
                    <a:pt x="25019" y="172466"/>
                  </a:lnTo>
                  <a:lnTo>
                    <a:pt x="30480" y="181356"/>
                  </a:lnTo>
                  <a:lnTo>
                    <a:pt x="36703" y="189738"/>
                  </a:lnTo>
                  <a:lnTo>
                    <a:pt x="43815" y="197231"/>
                  </a:lnTo>
                  <a:lnTo>
                    <a:pt x="51562" y="204343"/>
                  </a:lnTo>
                  <a:lnTo>
                    <a:pt x="59944" y="210439"/>
                  </a:lnTo>
                  <a:lnTo>
                    <a:pt x="68834" y="215773"/>
                  </a:lnTo>
                  <a:lnTo>
                    <a:pt x="78613" y="220345"/>
                  </a:lnTo>
                  <a:lnTo>
                    <a:pt x="88773" y="223901"/>
                  </a:lnTo>
                  <a:lnTo>
                    <a:pt x="98933" y="226441"/>
                  </a:lnTo>
                  <a:lnTo>
                    <a:pt x="109855" y="228092"/>
                  </a:lnTo>
                  <a:lnTo>
                    <a:pt x="120015" y="228442"/>
                  </a:lnTo>
                  <a:lnTo>
                    <a:pt x="120015" y="239845"/>
                  </a:lnTo>
                  <a:lnTo>
                    <a:pt x="109220" y="239395"/>
                  </a:lnTo>
                  <a:lnTo>
                    <a:pt x="97155" y="237744"/>
                  </a:lnTo>
                  <a:lnTo>
                    <a:pt x="85979" y="235077"/>
                  </a:lnTo>
                  <a:lnTo>
                    <a:pt x="74676" y="231140"/>
                  </a:lnTo>
                  <a:lnTo>
                    <a:pt x="63881" y="226061"/>
                  </a:lnTo>
                  <a:lnTo>
                    <a:pt x="53975" y="220218"/>
                  </a:lnTo>
                  <a:lnTo>
                    <a:pt x="44831" y="213488"/>
                  </a:lnTo>
                  <a:lnTo>
                    <a:pt x="36068" y="205740"/>
                  </a:lnTo>
                  <a:lnTo>
                    <a:pt x="28321" y="197359"/>
                  </a:lnTo>
                  <a:lnTo>
                    <a:pt x="21209" y="188088"/>
                  </a:lnTo>
                  <a:lnTo>
                    <a:pt x="15240" y="178436"/>
                  </a:lnTo>
                  <a:lnTo>
                    <a:pt x="10033" y="168148"/>
                  </a:lnTo>
                  <a:lnTo>
                    <a:pt x="5842" y="156718"/>
                  </a:lnTo>
                  <a:lnTo>
                    <a:pt x="2794" y="145288"/>
                  </a:lnTo>
                  <a:lnTo>
                    <a:pt x="762" y="133731"/>
                  </a:lnTo>
                  <a:lnTo>
                    <a:pt x="0" y="121413"/>
                  </a:lnTo>
                  <a:lnTo>
                    <a:pt x="508" y="109220"/>
                  </a:lnTo>
                  <a:lnTo>
                    <a:pt x="2286" y="97155"/>
                  </a:lnTo>
                  <a:lnTo>
                    <a:pt x="4953" y="85852"/>
                  </a:lnTo>
                  <a:lnTo>
                    <a:pt x="8890" y="74676"/>
                  </a:lnTo>
                  <a:lnTo>
                    <a:pt x="13970" y="63754"/>
                  </a:lnTo>
                  <a:lnTo>
                    <a:pt x="19812" y="53975"/>
                  </a:lnTo>
                  <a:lnTo>
                    <a:pt x="26543" y="44704"/>
                  </a:lnTo>
                  <a:lnTo>
                    <a:pt x="34163" y="36068"/>
                  </a:lnTo>
                  <a:lnTo>
                    <a:pt x="42545" y="28194"/>
                  </a:lnTo>
                  <a:lnTo>
                    <a:pt x="51816" y="21210"/>
                  </a:lnTo>
                  <a:lnTo>
                    <a:pt x="61595" y="15113"/>
                  </a:lnTo>
                  <a:lnTo>
                    <a:pt x="71882" y="10033"/>
                  </a:lnTo>
                  <a:lnTo>
                    <a:pt x="83185" y="5715"/>
                  </a:lnTo>
                  <a:lnTo>
                    <a:pt x="94742" y="2667"/>
                  </a:lnTo>
                  <a:lnTo>
                    <a:pt x="106172" y="763"/>
                  </a:lnTo>
                  <a:lnTo>
                    <a:pt x="11861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sv-SE"/>
            </a:p>
          </p:txBody>
        </p:sp>
        <p:sp>
          <p:nvSpPr>
            <p:cNvPr id="33" name="Shape 2588"/>
            <p:cNvSpPr/>
            <p:nvPr/>
          </p:nvSpPr>
          <p:spPr>
            <a:xfrm>
              <a:off x="2956636" y="156118"/>
              <a:ext cx="97155" cy="194173"/>
            </a:xfrm>
            <a:custGeom>
              <a:avLst/>
              <a:gdLst/>
              <a:ahLst/>
              <a:cxnLst/>
              <a:rect l="0" t="0" r="0" b="0"/>
              <a:pathLst>
                <a:path w="97155" h="194173">
                  <a:moveTo>
                    <a:pt x="0" y="0"/>
                  </a:moveTo>
                  <a:lnTo>
                    <a:pt x="9652" y="371"/>
                  </a:lnTo>
                  <a:lnTo>
                    <a:pt x="19304" y="1894"/>
                  </a:lnTo>
                  <a:lnTo>
                    <a:pt x="28575" y="4180"/>
                  </a:lnTo>
                  <a:lnTo>
                    <a:pt x="37592" y="7355"/>
                  </a:lnTo>
                  <a:lnTo>
                    <a:pt x="46101" y="11547"/>
                  </a:lnTo>
                  <a:lnTo>
                    <a:pt x="54102" y="16373"/>
                  </a:lnTo>
                  <a:lnTo>
                    <a:pt x="61595" y="21961"/>
                  </a:lnTo>
                  <a:lnTo>
                    <a:pt x="68580" y="28184"/>
                  </a:lnTo>
                  <a:lnTo>
                    <a:pt x="74803" y="35042"/>
                  </a:lnTo>
                  <a:lnTo>
                    <a:pt x="80391" y="42535"/>
                  </a:lnTo>
                  <a:lnTo>
                    <a:pt x="85217" y="50536"/>
                  </a:lnTo>
                  <a:lnTo>
                    <a:pt x="89408" y="58917"/>
                  </a:lnTo>
                  <a:lnTo>
                    <a:pt x="92710" y="68062"/>
                  </a:lnTo>
                  <a:lnTo>
                    <a:pt x="95123" y="77205"/>
                  </a:lnTo>
                  <a:lnTo>
                    <a:pt x="96647" y="86857"/>
                  </a:lnTo>
                  <a:lnTo>
                    <a:pt x="97155" y="96764"/>
                  </a:lnTo>
                  <a:lnTo>
                    <a:pt x="96647" y="106669"/>
                  </a:lnTo>
                  <a:lnTo>
                    <a:pt x="95250" y="116322"/>
                  </a:lnTo>
                  <a:lnTo>
                    <a:pt x="92837" y="125719"/>
                  </a:lnTo>
                  <a:lnTo>
                    <a:pt x="89662" y="134610"/>
                  </a:lnTo>
                  <a:lnTo>
                    <a:pt x="85471" y="143246"/>
                  </a:lnTo>
                  <a:lnTo>
                    <a:pt x="80645" y="151247"/>
                  </a:lnTo>
                  <a:lnTo>
                    <a:pt x="75184" y="158740"/>
                  </a:lnTo>
                  <a:lnTo>
                    <a:pt x="68834" y="165598"/>
                  </a:lnTo>
                  <a:lnTo>
                    <a:pt x="62103" y="171821"/>
                  </a:lnTo>
                  <a:lnTo>
                    <a:pt x="54610" y="177536"/>
                  </a:lnTo>
                  <a:lnTo>
                    <a:pt x="46609" y="182362"/>
                  </a:lnTo>
                  <a:lnTo>
                    <a:pt x="38100" y="186552"/>
                  </a:lnTo>
                  <a:lnTo>
                    <a:pt x="29210" y="189854"/>
                  </a:lnTo>
                  <a:lnTo>
                    <a:pt x="19812" y="192141"/>
                  </a:lnTo>
                  <a:lnTo>
                    <a:pt x="10160" y="193665"/>
                  </a:lnTo>
                  <a:lnTo>
                    <a:pt x="254" y="194173"/>
                  </a:lnTo>
                  <a:lnTo>
                    <a:pt x="0" y="194163"/>
                  </a:lnTo>
                  <a:lnTo>
                    <a:pt x="0" y="159954"/>
                  </a:lnTo>
                  <a:lnTo>
                    <a:pt x="4953" y="159755"/>
                  </a:lnTo>
                  <a:lnTo>
                    <a:pt x="11557" y="158867"/>
                  </a:lnTo>
                  <a:lnTo>
                    <a:pt x="17526" y="157597"/>
                  </a:lnTo>
                  <a:lnTo>
                    <a:pt x="23114" y="155692"/>
                  </a:lnTo>
                  <a:lnTo>
                    <a:pt x="28829" y="153024"/>
                  </a:lnTo>
                  <a:lnTo>
                    <a:pt x="34163" y="149976"/>
                  </a:lnTo>
                  <a:lnTo>
                    <a:pt x="38989" y="146548"/>
                  </a:lnTo>
                  <a:lnTo>
                    <a:pt x="43561" y="142484"/>
                  </a:lnTo>
                  <a:lnTo>
                    <a:pt x="47625" y="138292"/>
                  </a:lnTo>
                  <a:lnTo>
                    <a:pt x="51435" y="133340"/>
                  </a:lnTo>
                  <a:lnTo>
                    <a:pt x="54737" y="128132"/>
                  </a:lnTo>
                  <a:lnTo>
                    <a:pt x="57404" y="123052"/>
                  </a:lnTo>
                  <a:lnTo>
                    <a:pt x="59690" y="116956"/>
                  </a:lnTo>
                  <a:lnTo>
                    <a:pt x="61341" y="111242"/>
                  </a:lnTo>
                  <a:lnTo>
                    <a:pt x="62484" y="105018"/>
                  </a:lnTo>
                  <a:lnTo>
                    <a:pt x="62865" y="98542"/>
                  </a:lnTo>
                  <a:lnTo>
                    <a:pt x="62738" y="91938"/>
                  </a:lnTo>
                  <a:lnTo>
                    <a:pt x="61976" y="85968"/>
                  </a:lnTo>
                  <a:lnTo>
                    <a:pt x="60452" y="79618"/>
                  </a:lnTo>
                  <a:lnTo>
                    <a:pt x="58674" y="74030"/>
                  </a:lnTo>
                  <a:lnTo>
                    <a:pt x="56007" y="68316"/>
                  </a:lnTo>
                  <a:lnTo>
                    <a:pt x="52832" y="62981"/>
                  </a:lnTo>
                  <a:lnTo>
                    <a:pt x="49403" y="58155"/>
                  </a:lnTo>
                  <a:lnTo>
                    <a:pt x="45466" y="53456"/>
                  </a:lnTo>
                  <a:lnTo>
                    <a:pt x="41148" y="49392"/>
                  </a:lnTo>
                  <a:lnTo>
                    <a:pt x="36322" y="45710"/>
                  </a:lnTo>
                  <a:lnTo>
                    <a:pt x="31115" y="42407"/>
                  </a:lnTo>
                  <a:lnTo>
                    <a:pt x="25908" y="39614"/>
                  </a:lnTo>
                  <a:lnTo>
                    <a:pt x="20320" y="37454"/>
                  </a:lnTo>
                  <a:lnTo>
                    <a:pt x="14097" y="35803"/>
                  </a:lnTo>
                  <a:lnTo>
                    <a:pt x="7874" y="34661"/>
                  </a:lnTo>
                  <a:lnTo>
                    <a:pt x="1397" y="34152"/>
                  </a:lnTo>
                  <a:lnTo>
                    <a:pt x="0" y="34181"/>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sv-SE"/>
            </a:p>
          </p:txBody>
        </p:sp>
        <p:sp>
          <p:nvSpPr>
            <p:cNvPr id="34" name="Shape 2589"/>
            <p:cNvSpPr/>
            <p:nvPr/>
          </p:nvSpPr>
          <p:spPr>
            <a:xfrm>
              <a:off x="2956636" y="133306"/>
              <a:ext cx="120015" cy="239845"/>
            </a:xfrm>
            <a:custGeom>
              <a:avLst/>
              <a:gdLst/>
              <a:ahLst/>
              <a:cxnLst/>
              <a:rect l="0" t="0" r="0" b="0"/>
              <a:pathLst>
                <a:path w="120015" h="239845">
                  <a:moveTo>
                    <a:pt x="0" y="0"/>
                  </a:moveTo>
                  <a:lnTo>
                    <a:pt x="10795" y="450"/>
                  </a:lnTo>
                  <a:lnTo>
                    <a:pt x="22860" y="2101"/>
                  </a:lnTo>
                  <a:lnTo>
                    <a:pt x="34163" y="4768"/>
                  </a:lnTo>
                  <a:lnTo>
                    <a:pt x="45339" y="8705"/>
                  </a:lnTo>
                  <a:lnTo>
                    <a:pt x="56134" y="13785"/>
                  </a:lnTo>
                  <a:lnTo>
                    <a:pt x="66040" y="19627"/>
                  </a:lnTo>
                  <a:lnTo>
                    <a:pt x="75184" y="26358"/>
                  </a:lnTo>
                  <a:lnTo>
                    <a:pt x="83947" y="34105"/>
                  </a:lnTo>
                  <a:lnTo>
                    <a:pt x="91694" y="42487"/>
                  </a:lnTo>
                  <a:lnTo>
                    <a:pt x="98806" y="51758"/>
                  </a:lnTo>
                  <a:lnTo>
                    <a:pt x="104775" y="61410"/>
                  </a:lnTo>
                  <a:lnTo>
                    <a:pt x="109982" y="71697"/>
                  </a:lnTo>
                  <a:lnTo>
                    <a:pt x="114173" y="83127"/>
                  </a:lnTo>
                  <a:lnTo>
                    <a:pt x="117221" y="94304"/>
                  </a:lnTo>
                  <a:lnTo>
                    <a:pt x="119253" y="106368"/>
                  </a:lnTo>
                  <a:lnTo>
                    <a:pt x="120015" y="118433"/>
                  </a:lnTo>
                  <a:lnTo>
                    <a:pt x="119507" y="130625"/>
                  </a:lnTo>
                  <a:lnTo>
                    <a:pt x="117856" y="142436"/>
                  </a:lnTo>
                  <a:lnTo>
                    <a:pt x="114935" y="154247"/>
                  </a:lnTo>
                  <a:lnTo>
                    <a:pt x="111125" y="165169"/>
                  </a:lnTo>
                  <a:lnTo>
                    <a:pt x="106045" y="176091"/>
                  </a:lnTo>
                  <a:lnTo>
                    <a:pt x="100203" y="185870"/>
                  </a:lnTo>
                  <a:lnTo>
                    <a:pt x="93472" y="195141"/>
                  </a:lnTo>
                  <a:lnTo>
                    <a:pt x="85852" y="203777"/>
                  </a:lnTo>
                  <a:lnTo>
                    <a:pt x="77470" y="211651"/>
                  </a:lnTo>
                  <a:lnTo>
                    <a:pt x="68199" y="218636"/>
                  </a:lnTo>
                  <a:lnTo>
                    <a:pt x="58420" y="224732"/>
                  </a:lnTo>
                  <a:lnTo>
                    <a:pt x="48133" y="229812"/>
                  </a:lnTo>
                  <a:lnTo>
                    <a:pt x="36957" y="234130"/>
                  </a:lnTo>
                  <a:lnTo>
                    <a:pt x="25400" y="237179"/>
                  </a:lnTo>
                  <a:lnTo>
                    <a:pt x="13716" y="239083"/>
                  </a:lnTo>
                  <a:lnTo>
                    <a:pt x="1397" y="239845"/>
                  </a:lnTo>
                  <a:lnTo>
                    <a:pt x="0" y="239787"/>
                  </a:lnTo>
                  <a:lnTo>
                    <a:pt x="0" y="228384"/>
                  </a:lnTo>
                  <a:lnTo>
                    <a:pt x="889" y="228415"/>
                  </a:lnTo>
                  <a:lnTo>
                    <a:pt x="11938" y="227780"/>
                  </a:lnTo>
                  <a:lnTo>
                    <a:pt x="22606" y="226002"/>
                  </a:lnTo>
                  <a:lnTo>
                    <a:pt x="33147" y="223335"/>
                  </a:lnTo>
                  <a:lnTo>
                    <a:pt x="43180" y="219652"/>
                  </a:lnTo>
                  <a:lnTo>
                    <a:pt x="52578" y="214954"/>
                  </a:lnTo>
                  <a:lnTo>
                    <a:pt x="61341" y="209492"/>
                  </a:lnTo>
                  <a:lnTo>
                    <a:pt x="69723" y="203142"/>
                  </a:lnTo>
                  <a:lnTo>
                    <a:pt x="77343" y="196157"/>
                  </a:lnTo>
                  <a:lnTo>
                    <a:pt x="84328" y="188283"/>
                  </a:lnTo>
                  <a:lnTo>
                    <a:pt x="90424" y="179901"/>
                  </a:lnTo>
                  <a:lnTo>
                    <a:pt x="95758" y="171011"/>
                  </a:lnTo>
                  <a:lnTo>
                    <a:pt x="100457" y="161359"/>
                  </a:lnTo>
                  <a:lnTo>
                    <a:pt x="103886" y="151326"/>
                  </a:lnTo>
                  <a:lnTo>
                    <a:pt x="106553" y="140785"/>
                  </a:lnTo>
                  <a:lnTo>
                    <a:pt x="108077" y="130117"/>
                  </a:lnTo>
                  <a:lnTo>
                    <a:pt x="108585" y="119068"/>
                  </a:lnTo>
                  <a:lnTo>
                    <a:pt x="107950" y="108019"/>
                  </a:lnTo>
                  <a:lnTo>
                    <a:pt x="106172" y="97224"/>
                  </a:lnTo>
                  <a:lnTo>
                    <a:pt x="103505" y="86937"/>
                  </a:lnTo>
                  <a:lnTo>
                    <a:pt x="99695" y="76777"/>
                  </a:lnTo>
                  <a:lnTo>
                    <a:pt x="94996" y="67380"/>
                  </a:lnTo>
                  <a:lnTo>
                    <a:pt x="89535" y="58489"/>
                  </a:lnTo>
                  <a:lnTo>
                    <a:pt x="83185" y="50107"/>
                  </a:lnTo>
                  <a:lnTo>
                    <a:pt x="76200" y="42487"/>
                  </a:lnTo>
                  <a:lnTo>
                    <a:pt x="68453" y="35502"/>
                  </a:lnTo>
                  <a:lnTo>
                    <a:pt x="60071" y="29406"/>
                  </a:lnTo>
                  <a:lnTo>
                    <a:pt x="51181" y="24072"/>
                  </a:lnTo>
                  <a:lnTo>
                    <a:pt x="41529" y="19500"/>
                  </a:lnTo>
                  <a:lnTo>
                    <a:pt x="31369" y="15944"/>
                  </a:lnTo>
                  <a:lnTo>
                    <a:pt x="21082" y="13405"/>
                  </a:lnTo>
                  <a:lnTo>
                    <a:pt x="10160" y="11754"/>
                  </a:lnTo>
                  <a:lnTo>
                    <a:pt x="0" y="1140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sv-SE"/>
            </a:p>
          </p:txBody>
        </p:sp>
        <p:sp>
          <p:nvSpPr>
            <p:cNvPr id="35" name="Shape 2590"/>
            <p:cNvSpPr/>
            <p:nvPr/>
          </p:nvSpPr>
          <p:spPr>
            <a:xfrm>
              <a:off x="2809316" y="1079143"/>
              <a:ext cx="182880" cy="182880"/>
            </a:xfrm>
            <a:custGeom>
              <a:avLst/>
              <a:gdLst/>
              <a:ahLst/>
              <a:cxnLst/>
              <a:rect l="0" t="0" r="0" b="0"/>
              <a:pathLst>
                <a:path w="182880" h="182880">
                  <a:moveTo>
                    <a:pt x="91440" y="0"/>
                  </a:moveTo>
                  <a:cubicBezTo>
                    <a:pt x="141986" y="0"/>
                    <a:pt x="182880" y="41022"/>
                    <a:pt x="182880" y="91441"/>
                  </a:cubicBezTo>
                  <a:cubicBezTo>
                    <a:pt x="182880" y="141987"/>
                    <a:pt x="141986" y="182880"/>
                    <a:pt x="91440" y="182880"/>
                  </a:cubicBezTo>
                  <a:cubicBezTo>
                    <a:pt x="40894" y="182880"/>
                    <a:pt x="0" y="141987"/>
                    <a:pt x="0" y="91441"/>
                  </a:cubicBezTo>
                  <a:cubicBezTo>
                    <a:pt x="0" y="41022"/>
                    <a:pt x="40894" y="0"/>
                    <a:pt x="91440" y="0"/>
                  </a:cubicBezTo>
                  <a:close/>
                </a:path>
              </a:pathLst>
            </a:custGeom>
            <a:ln w="0" cap="flat">
              <a:miter lim="127000"/>
            </a:ln>
          </p:spPr>
          <p:style>
            <a:lnRef idx="0">
              <a:srgbClr val="000000">
                <a:alpha val="0"/>
              </a:srgbClr>
            </a:lnRef>
            <a:fillRef idx="1">
              <a:srgbClr val="FFFF00"/>
            </a:fillRef>
            <a:effectRef idx="0">
              <a:scrgbClr r="0" g="0" b="0"/>
            </a:effectRef>
            <a:fontRef idx="none"/>
          </p:style>
          <p:txBody>
            <a:bodyPr/>
            <a:lstStyle/>
            <a:p>
              <a:endParaRPr lang="sv-SE"/>
            </a:p>
          </p:txBody>
        </p:sp>
        <p:sp>
          <p:nvSpPr>
            <p:cNvPr id="36" name="Shape 2591"/>
            <p:cNvSpPr/>
            <p:nvPr/>
          </p:nvSpPr>
          <p:spPr>
            <a:xfrm>
              <a:off x="2803728" y="1073556"/>
              <a:ext cx="97091" cy="194170"/>
            </a:xfrm>
            <a:custGeom>
              <a:avLst/>
              <a:gdLst/>
              <a:ahLst/>
              <a:cxnLst/>
              <a:rect l="0" t="0" r="0" b="0"/>
              <a:pathLst>
                <a:path w="97091" h="194170">
                  <a:moveTo>
                    <a:pt x="96774" y="0"/>
                  </a:moveTo>
                  <a:lnTo>
                    <a:pt x="97091" y="12"/>
                  </a:lnTo>
                  <a:lnTo>
                    <a:pt x="97091" y="34192"/>
                  </a:lnTo>
                  <a:lnTo>
                    <a:pt x="92202" y="34289"/>
                  </a:lnTo>
                  <a:lnTo>
                    <a:pt x="85598" y="35306"/>
                  </a:lnTo>
                  <a:lnTo>
                    <a:pt x="79629" y="36576"/>
                  </a:lnTo>
                  <a:lnTo>
                    <a:pt x="74041" y="38481"/>
                  </a:lnTo>
                  <a:lnTo>
                    <a:pt x="68326" y="41148"/>
                  </a:lnTo>
                  <a:lnTo>
                    <a:pt x="62992" y="44196"/>
                  </a:lnTo>
                  <a:lnTo>
                    <a:pt x="58166" y="47625"/>
                  </a:lnTo>
                  <a:lnTo>
                    <a:pt x="53594" y="51688"/>
                  </a:lnTo>
                  <a:lnTo>
                    <a:pt x="49403" y="55880"/>
                  </a:lnTo>
                  <a:lnTo>
                    <a:pt x="45720" y="60833"/>
                  </a:lnTo>
                  <a:lnTo>
                    <a:pt x="42418" y="66039"/>
                  </a:lnTo>
                  <a:lnTo>
                    <a:pt x="39624" y="71120"/>
                  </a:lnTo>
                  <a:lnTo>
                    <a:pt x="37465" y="76835"/>
                  </a:lnTo>
                  <a:lnTo>
                    <a:pt x="35814" y="83185"/>
                  </a:lnTo>
                  <a:lnTo>
                    <a:pt x="34671" y="89153"/>
                  </a:lnTo>
                  <a:lnTo>
                    <a:pt x="34163" y="95631"/>
                  </a:lnTo>
                  <a:lnTo>
                    <a:pt x="34290" y="101981"/>
                  </a:lnTo>
                  <a:lnTo>
                    <a:pt x="35306" y="108585"/>
                  </a:lnTo>
                  <a:lnTo>
                    <a:pt x="36576" y="114553"/>
                  </a:lnTo>
                  <a:lnTo>
                    <a:pt x="38481" y="120142"/>
                  </a:lnTo>
                  <a:lnTo>
                    <a:pt x="41148" y="125857"/>
                  </a:lnTo>
                  <a:lnTo>
                    <a:pt x="44196" y="131190"/>
                  </a:lnTo>
                  <a:lnTo>
                    <a:pt x="47625" y="136017"/>
                  </a:lnTo>
                  <a:lnTo>
                    <a:pt x="51689" y="140588"/>
                  </a:lnTo>
                  <a:lnTo>
                    <a:pt x="55880" y="144780"/>
                  </a:lnTo>
                  <a:lnTo>
                    <a:pt x="60833" y="148462"/>
                  </a:lnTo>
                  <a:lnTo>
                    <a:pt x="66040" y="151764"/>
                  </a:lnTo>
                  <a:lnTo>
                    <a:pt x="71120" y="154559"/>
                  </a:lnTo>
                  <a:lnTo>
                    <a:pt x="76835" y="156718"/>
                  </a:lnTo>
                  <a:lnTo>
                    <a:pt x="83185" y="158369"/>
                  </a:lnTo>
                  <a:lnTo>
                    <a:pt x="89154" y="159512"/>
                  </a:lnTo>
                  <a:lnTo>
                    <a:pt x="95631" y="160020"/>
                  </a:lnTo>
                  <a:lnTo>
                    <a:pt x="97091" y="159962"/>
                  </a:lnTo>
                  <a:lnTo>
                    <a:pt x="97091" y="194170"/>
                  </a:lnTo>
                  <a:lnTo>
                    <a:pt x="87503" y="193802"/>
                  </a:lnTo>
                  <a:lnTo>
                    <a:pt x="77851" y="192278"/>
                  </a:lnTo>
                  <a:lnTo>
                    <a:pt x="68580" y="189992"/>
                  </a:lnTo>
                  <a:lnTo>
                    <a:pt x="59563" y="186817"/>
                  </a:lnTo>
                  <a:lnTo>
                    <a:pt x="50927" y="182626"/>
                  </a:lnTo>
                  <a:lnTo>
                    <a:pt x="42926" y="177800"/>
                  </a:lnTo>
                  <a:lnTo>
                    <a:pt x="35433" y="172212"/>
                  </a:lnTo>
                  <a:lnTo>
                    <a:pt x="28575" y="165988"/>
                  </a:lnTo>
                  <a:lnTo>
                    <a:pt x="22225" y="159131"/>
                  </a:lnTo>
                  <a:lnTo>
                    <a:pt x="16637" y="151637"/>
                  </a:lnTo>
                  <a:lnTo>
                    <a:pt x="11811" y="143637"/>
                  </a:lnTo>
                  <a:lnTo>
                    <a:pt x="7620" y="135255"/>
                  </a:lnTo>
                  <a:lnTo>
                    <a:pt x="4318" y="126111"/>
                  </a:lnTo>
                  <a:lnTo>
                    <a:pt x="2032" y="116839"/>
                  </a:lnTo>
                  <a:lnTo>
                    <a:pt x="508" y="107314"/>
                  </a:lnTo>
                  <a:lnTo>
                    <a:pt x="0" y="97409"/>
                  </a:lnTo>
                  <a:lnTo>
                    <a:pt x="381" y="87503"/>
                  </a:lnTo>
                  <a:lnTo>
                    <a:pt x="1905" y="77851"/>
                  </a:lnTo>
                  <a:lnTo>
                    <a:pt x="4191" y="68580"/>
                  </a:lnTo>
                  <a:lnTo>
                    <a:pt x="7366" y="59562"/>
                  </a:lnTo>
                  <a:lnTo>
                    <a:pt x="11557" y="50927"/>
                  </a:lnTo>
                  <a:lnTo>
                    <a:pt x="16383" y="42926"/>
                  </a:lnTo>
                  <a:lnTo>
                    <a:pt x="21971" y="35433"/>
                  </a:lnTo>
                  <a:lnTo>
                    <a:pt x="28194" y="28575"/>
                  </a:lnTo>
                  <a:lnTo>
                    <a:pt x="35052" y="22225"/>
                  </a:lnTo>
                  <a:lnTo>
                    <a:pt x="42545" y="16637"/>
                  </a:lnTo>
                  <a:lnTo>
                    <a:pt x="50546" y="11811"/>
                  </a:lnTo>
                  <a:lnTo>
                    <a:pt x="58928" y="7620"/>
                  </a:lnTo>
                  <a:lnTo>
                    <a:pt x="68072" y="4318"/>
                  </a:lnTo>
                  <a:lnTo>
                    <a:pt x="77343" y="2032"/>
                  </a:lnTo>
                  <a:lnTo>
                    <a:pt x="86868" y="508"/>
                  </a:lnTo>
                  <a:lnTo>
                    <a:pt x="9677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sv-SE"/>
            </a:p>
          </p:txBody>
        </p:sp>
        <p:sp>
          <p:nvSpPr>
            <p:cNvPr id="37" name="Shape 2592"/>
            <p:cNvSpPr/>
            <p:nvPr/>
          </p:nvSpPr>
          <p:spPr>
            <a:xfrm>
              <a:off x="2780868" y="1050696"/>
              <a:ext cx="119951" cy="239843"/>
            </a:xfrm>
            <a:custGeom>
              <a:avLst/>
              <a:gdLst/>
              <a:ahLst/>
              <a:cxnLst/>
              <a:rect l="0" t="0" r="0" b="0"/>
              <a:pathLst>
                <a:path w="119951" h="239843">
                  <a:moveTo>
                    <a:pt x="118491" y="0"/>
                  </a:moveTo>
                  <a:lnTo>
                    <a:pt x="119951" y="61"/>
                  </a:lnTo>
                  <a:lnTo>
                    <a:pt x="119951" y="11459"/>
                  </a:lnTo>
                  <a:lnTo>
                    <a:pt x="119126" y="11430"/>
                  </a:lnTo>
                  <a:lnTo>
                    <a:pt x="107950" y="12065"/>
                  </a:lnTo>
                  <a:lnTo>
                    <a:pt x="97409" y="13843"/>
                  </a:lnTo>
                  <a:lnTo>
                    <a:pt x="86995" y="16511"/>
                  </a:lnTo>
                  <a:lnTo>
                    <a:pt x="76835" y="20193"/>
                  </a:lnTo>
                  <a:lnTo>
                    <a:pt x="67437" y="24892"/>
                  </a:lnTo>
                  <a:lnTo>
                    <a:pt x="58547" y="30353"/>
                  </a:lnTo>
                  <a:lnTo>
                    <a:pt x="50165" y="36703"/>
                  </a:lnTo>
                  <a:lnTo>
                    <a:pt x="42545" y="43689"/>
                  </a:lnTo>
                  <a:lnTo>
                    <a:pt x="35560" y="51563"/>
                  </a:lnTo>
                  <a:lnTo>
                    <a:pt x="29464" y="59944"/>
                  </a:lnTo>
                  <a:lnTo>
                    <a:pt x="24130" y="68835"/>
                  </a:lnTo>
                  <a:lnTo>
                    <a:pt x="19558" y="78487"/>
                  </a:lnTo>
                  <a:lnTo>
                    <a:pt x="16002" y="88647"/>
                  </a:lnTo>
                  <a:lnTo>
                    <a:pt x="13462" y="98934"/>
                  </a:lnTo>
                  <a:lnTo>
                    <a:pt x="11811" y="109728"/>
                  </a:lnTo>
                  <a:lnTo>
                    <a:pt x="11430" y="120777"/>
                  </a:lnTo>
                  <a:lnTo>
                    <a:pt x="12065" y="131953"/>
                  </a:lnTo>
                  <a:lnTo>
                    <a:pt x="13843" y="142494"/>
                  </a:lnTo>
                  <a:lnTo>
                    <a:pt x="16510" y="152909"/>
                  </a:lnTo>
                  <a:lnTo>
                    <a:pt x="20193" y="163068"/>
                  </a:lnTo>
                  <a:lnTo>
                    <a:pt x="24892" y="172466"/>
                  </a:lnTo>
                  <a:lnTo>
                    <a:pt x="30353" y="181356"/>
                  </a:lnTo>
                  <a:lnTo>
                    <a:pt x="36703" y="189739"/>
                  </a:lnTo>
                  <a:lnTo>
                    <a:pt x="43688" y="197231"/>
                  </a:lnTo>
                  <a:lnTo>
                    <a:pt x="51562" y="204343"/>
                  </a:lnTo>
                  <a:lnTo>
                    <a:pt x="59944" y="210439"/>
                  </a:lnTo>
                  <a:lnTo>
                    <a:pt x="68834" y="215773"/>
                  </a:lnTo>
                  <a:lnTo>
                    <a:pt x="78486" y="220345"/>
                  </a:lnTo>
                  <a:lnTo>
                    <a:pt x="88646" y="223901"/>
                  </a:lnTo>
                  <a:lnTo>
                    <a:pt x="98933" y="226441"/>
                  </a:lnTo>
                  <a:lnTo>
                    <a:pt x="109728" y="228092"/>
                  </a:lnTo>
                  <a:lnTo>
                    <a:pt x="119951" y="228444"/>
                  </a:lnTo>
                  <a:lnTo>
                    <a:pt x="119951" y="239843"/>
                  </a:lnTo>
                  <a:lnTo>
                    <a:pt x="109220" y="239395"/>
                  </a:lnTo>
                  <a:lnTo>
                    <a:pt x="97155" y="237744"/>
                  </a:lnTo>
                  <a:lnTo>
                    <a:pt x="85852" y="235077"/>
                  </a:lnTo>
                  <a:lnTo>
                    <a:pt x="74676" y="231140"/>
                  </a:lnTo>
                  <a:lnTo>
                    <a:pt x="63754" y="226061"/>
                  </a:lnTo>
                  <a:lnTo>
                    <a:pt x="53975" y="220218"/>
                  </a:lnTo>
                  <a:lnTo>
                    <a:pt x="44704" y="213488"/>
                  </a:lnTo>
                  <a:lnTo>
                    <a:pt x="36068" y="205740"/>
                  </a:lnTo>
                  <a:lnTo>
                    <a:pt x="28194" y="197359"/>
                  </a:lnTo>
                  <a:lnTo>
                    <a:pt x="21209" y="188088"/>
                  </a:lnTo>
                  <a:lnTo>
                    <a:pt x="15113" y="178436"/>
                  </a:lnTo>
                  <a:lnTo>
                    <a:pt x="10033" y="168148"/>
                  </a:lnTo>
                  <a:lnTo>
                    <a:pt x="5715" y="156718"/>
                  </a:lnTo>
                  <a:lnTo>
                    <a:pt x="2667" y="145289"/>
                  </a:lnTo>
                  <a:lnTo>
                    <a:pt x="762" y="133731"/>
                  </a:lnTo>
                  <a:lnTo>
                    <a:pt x="0" y="121413"/>
                  </a:lnTo>
                  <a:lnTo>
                    <a:pt x="508" y="109220"/>
                  </a:lnTo>
                  <a:lnTo>
                    <a:pt x="2159" y="97155"/>
                  </a:lnTo>
                  <a:lnTo>
                    <a:pt x="4826" y="85852"/>
                  </a:lnTo>
                  <a:lnTo>
                    <a:pt x="8763" y="74676"/>
                  </a:lnTo>
                  <a:lnTo>
                    <a:pt x="13843" y="63754"/>
                  </a:lnTo>
                  <a:lnTo>
                    <a:pt x="19685" y="53975"/>
                  </a:lnTo>
                  <a:lnTo>
                    <a:pt x="26416" y="44704"/>
                  </a:lnTo>
                  <a:lnTo>
                    <a:pt x="34163" y="36068"/>
                  </a:lnTo>
                  <a:lnTo>
                    <a:pt x="42545" y="28194"/>
                  </a:lnTo>
                  <a:lnTo>
                    <a:pt x="51816" y="21210"/>
                  </a:lnTo>
                  <a:lnTo>
                    <a:pt x="61468" y="15114"/>
                  </a:lnTo>
                  <a:lnTo>
                    <a:pt x="71755" y="10033"/>
                  </a:lnTo>
                  <a:lnTo>
                    <a:pt x="83185" y="5715"/>
                  </a:lnTo>
                  <a:lnTo>
                    <a:pt x="94615" y="2667"/>
                  </a:lnTo>
                  <a:lnTo>
                    <a:pt x="106172" y="763"/>
                  </a:lnTo>
                  <a:lnTo>
                    <a:pt x="11849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sv-SE"/>
            </a:p>
          </p:txBody>
        </p:sp>
        <p:sp>
          <p:nvSpPr>
            <p:cNvPr id="38" name="Shape 2593"/>
            <p:cNvSpPr/>
            <p:nvPr/>
          </p:nvSpPr>
          <p:spPr>
            <a:xfrm>
              <a:off x="2900820" y="1073569"/>
              <a:ext cx="97092" cy="194170"/>
            </a:xfrm>
            <a:custGeom>
              <a:avLst/>
              <a:gdLst/>
              <a:ahLst/>
              <a:cxnLst/>
              <a:rect l="0" t="0" r="0" b="0"/>
              <a:pathLst>
                <a:path w="97092" h="194170">
                  <a:moveTo>
                    <a:pt x="0" y="0"/>
                  </a:moveTo>
                  <a:lnTo>
                    <a:pt x="9589" y="368"/>
                  </a:lnTo>
                  <a:lnTo>
                    <a:pt x="19241" y="1892"/>
                  </a:lnTo>
                  <a:lnTo>
                    <a:pt x="28512" y="4178"/>
                  </a:lnTo>
                  <a:lnTo>
                    <a:pt x="37529" y="7353"/>
                  </a:lnTo>
                  <a:lnTo>
                    <a:pt x="46165" y="11544"/>
                  </a:lnTo>
                  <a:lnTo>
                    <a:pt x="54166" y="16370"/>
                  </a:lnTo>
                  <a:lnTo>
                    <a:pt x="61659" y="21958"/>
                  </a:lnTo>
                  <a:lnTo>
                    <a:pt x="68517" y="28181"/>
                  </a:lnTo>
                  <a:lnTo>
                    <a:pt x="74740" y="35040"/>
                  </a:lnTo>
                  <a:lnTo>
                    <a:pt x="80455" y="42532"/>
                  </a:lnTo>
                  <a:lnTo>
                    <a:pt x="85281" y="50533"/>
                  </a:lnTo>
                  <a:lnTo>
                    <a:pt x="89472" y="58916"/>
                  </a:lnTo>
                  <a:lnTo>
                    <a:pt x="92774" y="68059"/>
                  </a:lnTo>
                  <a:lnTo>
                    <a:pt x="95060" y="77330"/>
                  </a:lnTo>
                  <a:lnTo>
                    <a:pt x="96584" y="86855"/>
                  </a:lnTo>
                  <a:lnTo>
                    <a:pt x="97092" y="96762"/>
                  </a:lnTo>
                  <a:lnTo>
                    <a:pt x="96711" y="106667"/>
                  </a:lnTo>
                  <a:lnTo>
                    <a:pt x="95187" y="116319"/>
                  </a:lnTo>
                  <a:lnTo>
                    <a:pt x="92901" y="125591"/>
                  </a:lnTo>
                  <a:lnTo>
                    <a:pt x="89726" y="134607"/>
                  </a:lnTo>
                  <a:lnTo>
                    <a:pt x="85535" y="143243"/>
                  </a:lnTo>
                  <a:lnTo>
                    <a:pt x="80709" y="151244"/>
                  </a:lnTo>
                  <a:lnTo>
                    <a:pt x="75121" y="158738"/>
                  </a:lnTo>
                  <a:lnTo>
                    <a:pt x="68898" y="165595"/>
                  </a:lnTo>
                  <a:lnTo>
                    <a:pt x="62040" y="171818"/>
                  </a:lnTo>
                  <a:lnTo>
                    <a:pt x="54547" y="177533"/>
                  </a:lnTo>
                  <a:lnTo>
                    <a:pt x="46546" y="182359"/>
                  </a:lnTo>
                  <a:lnTo>
                    <a:pt x="38164" y="186550"/>
                  </a:lnTo>
                  <a:lnTo>
                    <a:pt x="29020" y="189852"/>
                  </a:lnTo>
                  <a:lnTo>
                    <a:pt x="19749" y="192139"/>
                  </a:lnTo>
                  <a:lnTo>
                    <a:pt x="10224" y="193663"/>
                  </a:lnTo>
                  <a:lnTo>
                    <a:pt x="318" y="194170"/>
                  </a:lnTo>
                  <a:lnTo>
                    <a:pt x="0" y="194158"/>
                  </a:lnTo>
                  <a:lnTo>
                    <a:pt x="0" y="159949"/>
                  </a:lnTo>
                  <a:lnTo>
                    <a:pt x="4890" y="159753"/>
                  </a:lnTo>
                  <a:lnTo>
                    <a:pt x="11494" y="158865"/>
                  </a:lnTo>
                  <a:lnTo>
                    <a:pt x="17463" y="157594"/>
                  </a:lnTo>
                  <a:lnTo>
                    <a:pt x="23051" y="155690"/>
                  </a:lnTo>
                  <a:lnTo>
                    <a:pt x="28766" y="153022"/>
                  </a:lnTo>
                  <a:lnTo>
                    <a:pt x="34100" y="149975"/>
                  </a:lnTo>
                  <a:lnTo>
                    <a:pt x="38926" y="146545"/>
                  </a:lnTo>
                  <a:lnTo>
                    <a:pt x="43498" y="142481"/>
                  </a:lnTo>
                  <a:lnTo>
                    <a:pt x="47689" y="138291"/>
                  </a:lnTo>
                  <a:lnTo>
                    <a:pt x="51372" y="133338"/>
                  </a:lnTo>
                  <a:lnTo>
                    <a:pt x="54674" y="128130"/>
                  </a:lnTo>
                  <a:lnTo>
                    <a:pt x="57468" y="123050"/>
                  </a:lnTo>
                  <a:lnTo>
                    <a:pt x="59627" y="117335"/>
                  </a:lnTo>
                  <a:lnTo>
                    <a:pt x="61278" y="110985"/>
                  </a:lnTo>
                  <a:lnTo>
                    <a:pt x="62421" y="105016"/>
                  </a:lnTo>
                  <a:lnTo>
                    <a:pt x="62929" y="98540"/>
                  </a:lnTo>
                  <a:lnTo>
                    <a:pt x="62675" y="92190"/>
                  </a:lnTo>
                  <a:lnTo>
                    <a:pt x="61786" y="85585"/>
                  </a:lnTo>
                  <a:lnTo>
                    <a:pt x="60516" y="79616"/>
                  </a:lnTo>
                  <a:lnTo>
                    <a:pt x="58611" y="74028"/>
                  </a:lnTo>
                  <a:lnTo>
                    <a:pt x="55944" y="68314"/>
                  </a:lnTo>
                  <a:lnTo>
                    <a:pt x="52896" y="62979"/>
                  </a:lnTo>
                  <a:lnTo>
                    <a:pt x="49467" y="58153"/>
                  </a:lnTo>
                  <a:lnTo>
                    <a:pt x="45403" y="53454"/>
                  </a:lnTo>
                  <a:lnTo>
                    <a:pt x="41212" y="49391"/>
                  </a:lnTo>
                  <a:lnTo>
                    <a:pt x="36259" y="45707"/>
                  </a:lnTo>
                  <a:lnTo>
                    <a:pt x="31052" y="42405"/>
                  </a:lnTo>
                  <a:lnTo>
                    <a:pt x="25972" y="39612"/>
                  </a:lnTo>
                  <a:lnTo>
                    <a:pt x="20257" y="37452"/>
                  </a:lnTo>
                  <a:lnTo>
                    <a:pt x="13907" y="35801"/>
                  </a:lnTo>
                  <a:lnTo>
                    <a:pt x="7938" y="34658"/>
                  </a:lnTo>
                  <a:lnTo>
                    <a:pt x="1461" y="34150"/>
                  </a:lnTo>
                  <a:lnTo>
                    <a:pt x="0" y="34179"/>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sv-SE"/>
            </a:p>
          </p:txBody>
        </p:sp>
        <p:sp>
          <p:nvSpPr>
            <p:cNvPr id="39" name="Shape 2594"/>
            <p:cNvSpPr/>
            <p:nvPr/>
          </p:nvSpPr>
          <p:spPr>
            <a:xfrm>
              <a:off x="2900820" y="1050757"/>
              <a:ext cx="119952" cy="239842"/>
            </a:xfrm>
            <a:custGeom>
              <a:avLst/>
              <a:gdLst/>
              <a:ahLst/>
              <a:cxnLst/>
              <a:rect l="0" t="0" r="0" b="0"/>
              <a:pathLst>
                <a:path w="119952" h="239842">
                  <a:moveTo>
                    <a:pt x="0" y="0"/>
                  </a:moveTo>
                  <a:lnTo>
                    <a:pt x="10732" y="447"/>
                  </a:lnTo>
                  <a:lnTo>
                    <a:pt x="22797" y="2098"/>
                  </a:lnTo>
                  <a:lnTo>
                    <a:pt x="34100" y="4765"/>
                  </a:lnTo>
                  <a:lnTo>
                    <a:pt x="45276" y="8703"/>
                  </a:lnTo>
                  <a:lnTo>
                    <a:pt x="56198" y="13782"/>
                  </a:lnTo>
                  <a:lnTo>
                    <a:pt x="65977" y="19624"/>
                  </a:lnTo>
                  <a:lnTo>
                    <a:pt x="75248" y="26355"/>
                  </a:lnTo>
                  <a:lnTo>
                    <a:pt x="83884" y="34103"/>
                  </a:lnTo>
                  <a:lnTo>
                    <a:pt x="91758" y="42484"/>
                  </a:lnTo>
                  <a:lnTo>
                    <a:pt x="98743" y="51755"/>
                  </a:lnTo>
                  <a:lnTo>
                    <a:pt x="104839" y="61407"/>
                  </a:lnTo>
                  <a:lnTo>
                    <a:pt x="109919" y="71694"/>
                  </a:lnTo>
                  <a:lnTo>
                    <a:pt x="114237" y="83124"/>
                  </a:lnTo>
                  <a:lnTo>
                    <a:pt x="117285" y="94554"/>
                  </a:lnTo>
                  <a:lnTo>
                    <a:pt x="119190" y="106111"/>
                  </a:lnTo>
                  <a:lnTo>
                    <a:pt x="119952" y="118430"/>
                  </a:lnTo>
                  <a:lnTo>
                    <a:pt x="119444" y="130622"/>
                  </a:lnTo>
                  <a:lnTo>
                    <a:pt x="117793" y="142687"/>
                  </a:lnTo>
                  <a:lnTo>
                    <a:pt x="115126" y="153990"/>
                  </a:lnTo>
                  <a:lnTo>
                    <a:pt x="111189" y="165166"/>
                  </a:lnTo>
                  <a:lnTo>
                    <a:pt x="106109" y="176088"/>
                  </a:lnTo>
                  <a:lnTo>
                    <a:pt x="100267" y="185867"/>
                  </a:lnTo>
                  <a:lnTo>
                    <a:pt x="93536" y="195138"/>
                  </a:lnTo>
                  <a:lnTo>
                    <a:pt x="85789" y="203774"/>
                  </a:lnTo>
                  <a:lnTo>
                    <a:pt x="77407" y="211648"/>
                  </a:lnTo>
                  <a:lnTo>
                    <a:pt x="68136" y="218633"/>
                  </a:lnTo>
                  <a:lnTo>
                    <a:pt x="58484" y="224729"/>
                  </a:lnTo>
                  <a:lnTo>
                    <a:pt x="48197" y="229809"/>
                  </a:lnTo>
                  <a:lnTo>
                    <a:pt x="36767" y="234128"/>
                  </a:lnTo>
                  <a:lnTo>
                    <a:pt x="25337" y="237175"/>
                  </a:lnTo>
                  <a:lnTo>
                    <a:pt x="13780" y="239080"/>
                  </a:lnTo>
                  <a:lnTo>
                    <a:pt x="1461" y="239842"/>
                  </a:lnTo>
                  <a:lnTo>
                    <a:pt x="0" y="239781"/>
                  </a:lnTo>
                  <a:lnTo>
                    <a:pt x="0" y="228383"/>
                  </a:lnTo>
                  <a:lnTo>
                    <a:pt x="826" y="228412"/>
                  </a:lnTo>
                  <a:lnTo>
                    <a:pt x="12002" y="227778"/>
                  </a:lnTo>
                  <a:lnTo>
                    <a:pt x="22543" y="225999"/>
                  </a:lnTo>
                  <a:lnTo>
                    <a:pt x="32957" y="223332"/>
                  </a:lnTo>
                  <a:lnTo>
                    <a:pt x="43117" y="219649"/>
                  </a:lnTo>
                  <a:lnTo>
                    <a:pt x="52515" y="214950"/>
                  </a:lnTo>
                  <a:lnTo>
                    <a:pt x="61405" y="209489"/>
                  </a:lnTo>
                  <a:lnTo>
                    <a:pt x="69787" y="203139"/>
                  </a:lnTo>
                  <a:lnTo>
                    <a:pt x="77407" y="196154"/>
                  </a:lnTo>
                  <a:lnTo>
                    <a:pt x="84392" y="188280"/>
                  </a:lnTo>
                  <a:lnTo>
                    <a:pt x="90488" y="179898"/>
                  </a:lnTo>
                  <a:lnTo>
                    <a:pt x="95822" y="171008"/>
                  </a:lnTo>
                  <a:lnTo>
                    <a:pt x="100394" y="161356"/>
                  </a:lnTo>
                  <a:lnTo>
                    <a:pt x="103950" y="151196"/>
                  </a:lnTo>
                  <a:lnTo>
                    <a:pt x="106490" y="140909"/>
                  </a:lnTo>
                  <a:lnTo>
                    <a:pt x="108141" y="130114"/>
                  </a:lnTo>
                  <a:lnTo>
                    <a:pt x="108522" y="119065"/>
                  </a:lnTo>
                  <a:lnTo>
                    <a:pt x="107887" y="107889"/>
                  </a:lnTo>
                  <a:lnTo>
                    <a:pt x="106109" y="97348"/>
                  </a:lnTo>
                  <a:lnTo>
                    <a:pt x="103442" y="86934"/>
                  </a:lnTo>
                  <a:lnTo>
                    <a:pt x="99759" y="76774"/>
                  </a:lnTo>
                  <a:lnTo>
                    <a:pt x="95060" y="67377"/>
                  </a:lnTo>
                  <a:lnTo>
                    <a:pt x="89599" y="58486"/>
                  </a:lnTo>
                  <a:lnTo>
                    <a:pt x="83249" y="50104"/>
                  </a:lnTo>
                  <a:lnTo>
                    <a:pt x="76264" y="42484"/>
                  </a:lnTo>
                  <a:lnTo>
                    <a:pt x="68390" y="35499"/>
                  </a:lnTo>
                  <a:lnTo>
                    <a:pt x="60008" y="29403"/>
                  </a:lnTo>
                  <a:lnTo>
                    <a:pt x="51118" y="24069"/>
                  </a:lnTo>
                  <a:lnTo>
                    <a:pt x="41466" y="19497"/>
                  </a:lnTo>
                  <a:lnTo>
                    <a:pt x="31306" y="15941"/>
                  </a:lnTo>
                  <a:lnTo>
                    <a:pt x="21019" y="13402"/>
                  </a:lnTo>
                  <a:lnTo>
                    <a:pt x="10224" y="11750"/>
                  </a:lnTo>
                  <a:lnTo>
                    <a:pt x="0" y="11398"/>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sv-SE"/>
            </a:p>
          </p:txBody>
        </p:sp>
        <p:sp>
          <p:nvSpPr>
            <p:cNvPr id="40" name="Shape 2595"/>
            <p:cNvSpPr/>
            <p:nvPr/>
          </p:nvSpPr>
          <p:spPr>
            <a:xfrm>
              <a:off x="2923616" y="1039520"/>
              <a:ext cx="503809" cy="129160"/>
            </a:xfrm>
            <a:custGeom>
              <a:avLst/>
              <a:gdLst/>
              <a:ahLst/>
              <a:cxnLst/>
              <a:rect l="0" t="0" r="0" b="0"/>
              <a:pathLst>
                <a:path w="503809" h="129160">
                  <a:moveTo>
                    <a:pt x="502031" y="0"/>
                  </a:moveTo>
                  <a:lnTo>
                    <a:pt x="503809" y="9399"/>
                  </a:lnTo>
                  <a:lnTo>
                    <a:pt x="75610" y="96396"/>
                  </a:lnTo>
                  <a:lnTo>
                    <a:pt x="82296" y="129160"/>
                  </a:lnTo>
                  <a:lnTo>
                    <a:pt x="0" y="106935"/>
                  </a:lnTo>
                  <a:lnTo>
                    <a:pt x="67056" y="54483"/>
                  </a:lnTo>
                  <a:lnTo>
                    <a:pt x="73716" y="87119"/>
                  </a:lnTo>
                  <a:lnTo>
                    <a:pt x="50203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sv-SE"/>
            </a:p>
          </p:txBody>
        </p:sp>
        <p:sp>
          <p:nvSpPr>
            <p:cNvPr id="41" name="Shape 2596"/>
            <p:cNvSpPr/>
            <p:nvPr/>
          </p:nvSpPr>
          <p:spPr>
            <a:xfrm>
              <a:off x="2956636" y="531266"/>
              <a:ext cx="182880" cy="182880"/>
            </a:xfrm>
            <a:custGeom>
              <a:avLst/>
              <a:gdLst/>
              <a:ahLst/>
              <a:cxnLst/>
              <a:rect l="0" t="0" r="0" b="0"/>
              <a:pathLst>
                <a:path w="182880" h="182880">
                  <a:moveTo>
                    <a:pt x="91440" y="0"/>
                  </a:moveTo>
                  <a:cubicBezTo>
                    <a:pt x="141986" y="0"/>
                    <a:pt x="182880" y="40894"/>
                    <a:pt x="182880" y="91440"/>
                  </a:cubicBezTo>
                  <a:cubicBezTo>
                    <a:pt x="182880" y="141859"/>
                    <a:pt x="141986" y="182880"/>
                    <a:pt x="91440" y="182880"/>
                  </a:cubicBezTo>
                  <a:cubicBezTo>
                    <a:pt x="40894" y="182880"/>
                    <a:pt x="0" y="141859"/>
                    <a:pt x="0" y="91440"/>
                  </a:cubicBezTo>
                  <a:cubicBezTo>
                    <a:pt x="0" y="40894"/>
                    <a:pt x="40894" y="0"/>
                    <a:pt x="91440" y="0"/>
                  </a:cubicBezTo>
                  <a:close/>
                </a:path>
              </a:pathLst>
            </a:custGeom>
            <a:ln w="0" cap="flat">
              <a:miter lim="127000"/>
            </a:ln>
          </p:spPr>
          <p:style>
            <a:lnRef idx="0">
              <a:srgbClr val="000000">
                <a:alpha val="0"/>
              </a:srgbClr>
            </a:lnRef>
            <a:fillRef idx="1">
              <a:srgbClr val="FFFF00"/>
            </a:fillRef>
            <a:effectRef idx="0">
              <a:scrgbClr r="0" g="0" b="0"/>
            </a:effectRef>
            <a:fontRef idx="none"/>
          </p:style>
          <p:txBody>
            <a:bodyPr/>
            <a:lstStyle/>
            <a:p>
              <a:endParaRPr lang="sv-SE"/>
            </a:p>
          </p:txBody>
        </p:sp>
        <p:sp>
          <p:nvSpPr>
            <p:cNvPr id="42" name="Shape 2597"/>
            <p:cNvSpPr/>
            <p:nvPr/>
          </p:nvSpPr>
          <p:spPr>
            <a:xfrm>
              <a:off x="2950921" y="525551"/>
              <a:ext cx="97155" cy="194297"/>
            </a:xfrm>
            <a:custGeom>
              <a:avLst/>
              <a:gdLst/>
              <a:ahLst/>
              <a:cxnLst/>
              <a:rect l="0" t="0" r="0" b="0"/>
              <a:pathLst>
                <a:path w="97155" h="194297">
                  <a:moveTo>
                    <a:pt x="96901" y="0"/>
                  </a:moveTo>
                  <a:lnTo>
                    <a:pt x="97155" y="13"/>
                  </a:lnTo>
                  <a:lnTo>
                    <a:pt x="97155" y="34220"/>
                  </a:lnTo>
                  <a:lnTo>
                    <a:pt x="92329" y="34417"/>
                  </a:lnTo>
                  <a:lnTo>
                    <a:pt x="85725" y="35306"/>
                  </a:lnTo>
                  <a:lnTo>
                    <a:pt x="79629" y="36703"/>
                  </a:lnTo>
                  <a:lnTo>
                    <a:pt x="74041" y="38481"/>
                  </a:lnTo>
                  <a:lnTo>
                    <a:pt x="68326" y="41148"/>
                  </a:lnTo>
                  <a:lnTo>
                    <a:pt x="62992" y="44196"/>
                  </a:lnTo>
                  <a:lnTo>
                    <a:pt x="58166" y="47625"/>
                  </a:lnTo>
                  <a:lnTo>
                    <a:pt x="53594" y="51689"/>
                  </a:lnTo>
                  <a:lnTo>
                    <a:pt x="49530" y="56007"/>
                  </a:lnTo>
                  <a:lnTo>
                    <a:pt x="45720" y="60833"/>
                  </a:lnTo>
                  <a:lnTo>
                    <a:pt x="42418" y="66040"/>
                  </a:lnTo>
                  <a:lnTo>
                    <a:pt x="39751" y="71120"/>
                  </a:lnTo>
                  <a:lnTo>
                    <a:pt x="37592" y="76962"/>
                  </a:lnTo>
                  <a:lnTo>
                    <a:pt x="35814" y="83185"/>
                  </a:lnTo>
                  <a:lnTo>
                    <a:pt x="34671" y="89281"/>
                  </a:lnTo>
                  <a:lnTo>
                    <a:pt x="34290" y="95631"/>
                  </a:lnTo>
                  <a:lnTo>
                    <a:pt x="34417" y="101981"/>
                  </a:lnTo>
                  <a:lnTo>
                    <a:pt x="35306" y="108585"/>
                  </a:lnTo>
                  <a:lnTo>
                    <a:pt x="36703" y="114554"/>
                  </a:lnTo>
                  <a:lnTo>
                    <a:pt x="38481" y="120269"/>
                  </a:lnTo>
                  <a:lnTo>
                    <a:pt x="41148" y="125857"/>
                  </a:lnTo>
                  <a:lnTo>
                    <a:pt x="44323" y="131191"/>
                  </a:lnTo>
                  <a:lnTo>
                    <a:pt x="47752" y="136017"/>
                  </a:lnTo>
                  <a:lnTo>
                    <a:pt x="51689" y="140716"/>
                  </a:lnTo>
                  <a:lnTo>
                    <a:pt x="56007" y="144780"/>
                  </a:lnTo>
                  <a:lnTo>
                    <a:pt x="60833" y="148463"/>
                  </a:lnTo>
                  <a:lnTo>
                    <a:pt x="66040" y="151892"/>
                  </a:lnTo>
                  <a:lnTo>
                    <a:pt x="71247" y="154560"/>
                  </a:lnTo>
                  <a:lnTo>
                    <a:pt x="76962" y="156718"/>
                  </a:lnTo>
                  <a:lnTo>
                    <a:pt x="83185" y="158369"/>
                  </a:lnTo>
                  <a:lnTo>
                    <a:pt x="89281" y="159512"/>
                  </a:lnTo>
                  <a:lnTo>
                    <a:pt x="95758" y="160020"/>
                  </a:lnTo>
                  <a:lnTo>
                    <a:pt x="97155" y="159992"/>
                  </a:lnTo>
                  <a:lnTo>
                    <a:pt x="97155" y="194297"/>
                  </a:lnTo>
                  <a:lnTo>
                    <a:pt x="87503" y="193802"/>
                  </a:lnTo>
                  <a:lnTo>
                    <a:pt x="77851" y="192278"/>
                  </a:lnTo>
                  <a:lnTo>
                    <a:pt x="68580" y="189992"/>
                  </a:lnTo>
                  <a:lnTo>
                    <a:pt x="59563" y="186817"/>
                  </a:lnTo>
                  <a:lnTo>
                    <a:pt x="51054" y="182626"/>
                  </a:lnTo>
                  <a:lnTo>
                    <a:pt x="43053" y="177800"/>
                  </a:lnTo>
                  <a:lnTo>
                    <a:pt x="35560" y="172339"/>
                  </a:lnTo>
                  <a:lnTo>
                    <a:pt x="28575" y="165989"/>
                  </a:lnTo>
                  <a:lnTo>
                    <a:pt x="22352" y="159131"/>
                  </a:lnTo>
                  <a:lnTo>
                    <a:pt x="16764" y="151638"/>
                  </a:lnTo>
                  <a:lnTo>
                    <a:pt x="11938" y="143764"/>
                  </a:lnTo>
                  <a:lnTo>
                    <a:pt x="7747" y="135255"/>
                  </a:lnTo>
                  <a:lnTo>
                    <a:pt x="4445" y="126238"/>
                  </a:lnTo>
                  <a:lnTo>
                    <a:pt x="2032" y="116840"/>
                  </a:lnTo>
                  <a:lnTo>
                    <a:pt x="508" y="107315"/>
                  </a:lnTo>
                  <a:lnTo>
                    <a:pt x="0" y="97410"/>
                  </a:lnTo>
                  <a:lnTo>
                    <a:pt x="508" y="87503"/>
                  </a:lnTo>
                  <a:lnTo>
                    <a:pt x="2032" y="77851"/>
                  </a:lnTo>
                  <a:lnTo>
                    <a:pt x="4318" y="68580"/>
                  </a:lnTo>
                  <a:lnTo>
                    <a:pt x="7493" y="59563"/>
                  </a:lnTo>
                  <a:lnTo>
                    <a:pt x="11684" y="51054"/>
                  </a:lnTo>
                  <a:lnTo>
                    <a:pt x="16510" y="43053"/>
                  </a:lnTo>
                  <a:lnTo>
                    <a:pt x="21971" y="35560"/>
                  </a:lnTo>
                  <a:lnTo>
                    <a:pt x="28194" y="28575"/>
                  </a:lnTo>
                  <a:lnTo>
                    <a:pt x="35052" y="22352"/>
                  </a:lnTo>
                  <a:lnTo>
                    <a:pt x="42545" y="16764"/>
                  </a:lnTo>
                  <a:lnTo>
                    <a:pt x="50546" y="11811"/>
                  </a:lnTo>
                  <a:lnTo>
                    <a:pt x="59055" y="7747"/>
                  </a:lnTo>
                  <a:lnTo>
                    <a:pt x="68072" y="4445"/>
                  </a:lnTo>
                  <a:lnTo>
                    <a:pt x="77343" y="2032"/>
                  </a:lnTo>
                  <a:lnTo>
                    <a:pt x="86868" y="508"/>
                  </a:lnTo>
                  <a:lnTo>
                    <a:pt x="969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sv-SE"/>
            </a:p>
          </p:txBody>
        </p:sp>
        <p:sp>
          <p:nvSpPr>
            <p:cNvPr id="43" name="Shape 2598"/>
            <p:cNvSpPr/>
            <p:nvPr/>
          </p:nvSpPr>
          <p:spPr>
            <a:xfrm>
              <a:off x="2928061" y="502691"/>
              <a:ext cx="120015" cy="239859"/>
            </a:xfrm>
            <a:custGeom>
              <a:avLst/>
              <a:gdLst/>
              <a:ahLst/>
              <a:cxnLst/>
              <a:rect l="0" t="0" r="0" b="0"/>
              <a:pathLst>
                <a:path w="120015" h="239859">
                  <a:moveTo>
                    <a:pt x="118618" y="0"/>
                  </a:moveTo>
                  <a:lnTo>
                    <a:pt x="120015" y="58"/>
                  </a:lnTo>
                  <a:lnTo>
                    <a:pt x="120015" y="11471"/>
                  </a:lnTo>
                  <a:lnTo>
                    <a:pt x="119126" y="11430"/>
                  </a:lnTo>
                  <a:lnTo>
                    <a:pt x="107950" y="12065"/>
                  </a:lnTo>
                  <a:lnTo>
                    <a:pt x="97409" y="13843"/>
                  </a:lnTo>
                  <a:lnTo>
                    <a:pt x="87122" y="16510"/>
                  </a:lnTo>
                  <a:lnTo>
                    <a:pt x="76835" y="20320"/>
                  </a:lnTo>
                  <a:lnTo>
                    <a:pt x="67437" y="24892"/>
                  </a:lnTo>
                  <a:lnTo>
                    <a:pt x="58674" y="30352"/>
                  </a:lnTo>
                  <a:lnTo>
                    <a:pt x="50292" y="36702"/>
                  </a:lnTo>
                  <a:lnTo>
                    <a:pt x="42672" y="43815"/>
                  </a:lnTo>
                  <a:lnTo>
                    <a:pt x="35687" y="51562"/>
                  </a:lnTo>
                  <a:lnTo>
                    <a:pt x="29591" y="59944"/>
                  </a:lnTo>
                  <a:lnTo>
                    <a:pt x="24257" y="68834"/>
                  </a:lnTo>
                  <a:lnTo>
                    <a:pt x="19558" y="78613"/>
                  </a:lnTo>
                  <a:lnTo>
                    <a:pt x="16002" y="88646"/>
                  </a:lnTo>
                  <a:lnTo>
                    <a:pt x="13589" y="98933"/>
                  </a:lnTo>
                  <a:lnTo>
                    <a:pt x="11938" y="109727"/>
                  </a:lnTo>
                  <a:lnTo>
                    <a:pt x="11430" y="120903"/>
                  </a:lnTo>
                  <a:lnTo>
                    <a:pt x="12065" y="131952"/>
                  </a:lnTo>
                  <a:lnTo>
                    <a:pt x="13843" y="142494"/>
                  </a:lnTo>
                  <a:lnTo>
                    <a:pt x="16510" y="152908"/>
                  </a:lnTo>
                  <a:lnTo>
                    <a:pt x="20320" y="163068"/>
                  </a:lnTo>
                  <a:lnTo>
                    <a:pt x="25019" y="172466"/>
                  </a:lnTo>
                  <a:lnTo>
                    <a:pt x="30480" y="181356"/>
                  </a:lnTo>
                  <a:lnTo>
                    <a:pt x="36703" y="189738"/>
                  </a:lnTo>
                  <a:lnTo>
                    <a:pt x="43815" y="197358"/>
                  </a:lnTo>
                  <a:lnTo>
                    <a:pt x="51562" y="204343"/>
                  </a:lnTo>
                  <a:lnTo>
                    <a:pt x="59944" y="210439"/>
                  </a:lnTo>
                  <a:lnTo>
                    <a:pt x="68834" y="215773"/>
                  </a:lnTo>
                  <a:lnTo>
                    <a:pt x="78613" y="220472"/>
                  </a:lnTo>
                  <a:lnTo>
                    <a:pt x="88646" y="223901"/>
                  </a:lnTo>
                  <a:lnTo>
                    <a:pt x="98933" y="226441"/>
                  </a:lnTo>
                  <a:lnTo>
                    <a:pt x="109855" y="228092"/>
                  </a:lnTo>
                  <a:lnTo>
                    <a:pt x="120015" y="228559"/>
                  </a:lnTo>
                  <a:lnTo>
                    <a:pt x="120015" y="239859"/>
                  </a:lnTo>
                  <a:lnTo>
                    <a:pt x="109220" y="239522"/>
                  </a:lnTo>
                  <a:lnTo>
                    <a:pt x="97155" y="237744"/>
                  </a:lnTo>
                  <a:lnTo>
                    <a:pt x="85979" y="235076"/>
                  </a:lnTo>
                  <a:lnTo>
                    <a:pt x="74676" y="231140"/>
                  </a:lnTo>
                  <a:lnTo>
                    <a:pt x="63881" y="226060"/>
                  </a:lnTo>
                  <a:lnTo>
                    <a:pt x="53975" y="220218"/>
                  </a:lnTo>
                  <a:lnTo>
                    <a:pt x="44831" y="213487"/>
                  </a:lnTo>
                  <a:lnTo>
                    <a:pt x="36068" y="205740"/>
                  </a:lnTo>
                  <a:lnTo>
                    <a:pt x="28321" y="197485"/>
                  </a:lnTo>
                  <a:lnTo>
                    <a:pt x="21209" y="188214"/>
                  </a:lnTo>
                  <a:lnTo>
                    <a:pt x="15240" y="178435"/>
                  </a:lnTo>
                  <a:lnTo>
                    <a:pt x="10033" y="168148"/>
                  </a:lnTo>
                  <a:lnTo>
                    <a:pt x="5842" y="156845"/>
                  </a:lnTo>
                  <a:lnTo>
                    <a:pt x="2794" y="145288"/>
                  </a:lnTo>
                  <a:lnTo>
                    <a:pt x="762" y="133731"/>
                  </a:lnTo>
                  <a:lnTo>
                    <a:pt x="0" y="121412"/>
                  </a:lnTo>
                  <a:lnTo>
                    <a:pt x="508" y="109220"/>
                  </a:lnTo>
                  <a:lnTo>
                    <a:pt x="2286" y="97155"/>
                  </a:lnTo>
                  <a:lnTo>
                    <a:pt x="4953" y="85851"/>
                  </a:lnTo>
                  <a:lnTo>
                    <a:pt x="8890" y="74676"/>
                  </a:lnTo>
                  <a:lnTo>
                    <a:pt x="13970" y="63881"/>
                  </a:lnTo>
                  <a:lnTo>
                    <a:pt x="19812" y="53975"/>
                  </a:lnTo>
                  <a:lnTo>
                    <a:pt x="26543" y="44703"/>
                  </a:lnTo>
                  <a:lnTo>
                    <a:pt x="34163" y="36068"/>
                  </a:lnTo>
                  <a:lnTo>
                    <a:pt x="42545" y="28321"/>
                  </a:lnTo>
                  <a:lnTo>
                    <a:pt x="51816" y="21209"/>
                  </a:lnTo>
                  <a:lnTo>
                    <a:pt x="61595" y="15113"/>
                  </a:lnTo>
                  <a:lnTo>
                    <a:pt x="71882" y="10033"/>
                  </a:lnTo>
                  <a:lnTo>
                    <a:pt x="83185" y="5715"/>
                  </a:lnTo>
                  <a:lnTo>
                    <a:pt x="94742" y="2667"/>
                  </a:lnTo>
                  <a:lnTo>
                    <a:pt x="106172" y="762"/>
                  </a:lnTo>
                  <a:lnTo>
                    <a:pt x="11861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sv-SE"/>
            </a:p>
          </p:txBody>
        </p:sp>
        <p:sp>
          <p:nvSpPr>
            <p:cNvPr id="44" name="Shape 2599"/>
            <p:cNvSpPr/>
            <p:nvPr/>
          </p:nvSpPr>
          <p:spPr>
            <a:xfrm>
              <a:off x="3048076" y="525564"/>
              <a:ext cx="97155" cy="194297"/>
            </a:xfrm>
            <a:custGeom>
              <a:avLst/>
              <a:gdLst/>
              <a:ahLst/>
              <a:cxnLst/>
              <a:rect l="0" t="0" r="0" b="0"/>
              <a:pathLst>
                <a:path w="97155" h="194297">
                  <a:moveTo>
                    <a:pt x="0" y="0"/>
                  </a:moveTo>
                  <a:lnTo>
                    <a:pt x="9652" y="495"/>
                  </a:lnTo>
                  <a:lnTo>
                    <a:pt x="19304" y="1892"/>
                  </a:lnTo>
                  <a:lnTo>
                    <a:pt x="28575" y="4178"/>
                  </a:lnTo>
                  <a:lnTo>
                    <a:pt x="37592" y="7479"/>
                  </a:lnTo>
                  <a:lnTo>
                    <a:pt x="46101" y="11544"/>
                  </a:lnTo>
                  <a:lnTo>
                    <a:pt x="54102" y="16370"/>
                  </a:lnTo>
                  <a:lnTo>
                    <a:pt x="61595" y="21958"/>
                  </a:lnTo>
                  <a:lnTo>
                    <a:pt x="68580" y="28180"/>
                  </a:lnTo>
                  <a:lnTo>
                    <a:pt x="74803" y="35039"/>
                  </a:lnTo>
                  <a:lnTo>
                    <a:pt x="80391" y="42532"/>
                  </a:lnTo>
                  <a:lnTo>
                    <a:pt x="85217" y="50533"/>
                  </a:lnTo>
                  <a:lnTo>
                    <a:pt x="89408" y="59042"/>
                  </a:lnTo>
                  <a:lnTo>
                    <a:pt x="92710" y="68059"/>
                  </a:lnTo>
                  <a:lnTo>
                    <a:pt x="95123" y="77329"/>
                  </a:lnTo>
                  <a:lnTo>
                    <a:pt x="96647" y="86982"/>
                  </a:lnTo>
                  <a:lnTo>
                    <a:pt x="97155" y="96761"/>
                  </a:lnTo>
                  <a:lnTo>
                    <a:pt x="96647" y="106794"/>
                  </a:lnTo>
                  <a:lnTo>
                    <a:pt x="95250" y="116319"/>
                  </a:lnTo>
                  <a:lnTo>
                    <a:pt x="92837" y="125717"/>
                  </a:lnTo>
                  <a:lnTo>
                    <a:pt x="89662" y="134607"/>
                  </a:lnTo>
                  <a:lnTo>
                    <a:pt x="85471" y="143243"/>
                  </a:lnTo>
                  <a:lnTo>
                    <a:pt x="80645" y="151244"/>
                  </a:lnTo>
                  <a:lnTo>
                    <a:pt x="75184" y="158737"/>
                  </a:lnTo>
                  <a:lnTo>
                    <a:pt x="68834" y="165595"/>
                  </a:lnTo>
                  <a:lnTo>
                    <a:pt x="62103" y="171945"/>
                  </a:lnTo>
                  <a:lnTo>
                    <a:pt x="54610" y="177533"/>
                  </a:lnTo>
                  <a:lnTo>
                    <a:pt x="46609" y="182359"/>
                  </a:lnTo>
                  <a:lnTo>
                    <a:pt x="38100" y="186550"/>
                  </a:lnTo>
                  <a:lnTo>
                    <a:pt x="29210" y="189852"/>
                  </a:lnTo>
                  <a:lnTo>
                    <a:pt x="19812" y="192138"/>
                  </a:lnTo>
                  <a:lnTo>
                    <a:pt x="10160" y="193662"/>
                  </a:lnTo>
                  <a:lnTo>
                    <a:pt x="254" y="194297"/>
                  </a:lnTo>
                  <a:lnTo>
                    <a:pt x="0" y="194283"/>
                  </a:lnTo>
                  <a:lnTo>
                    <a:pt x="0" y="159979"/>
                  </a:lnTo>
                  <a:lnTo>
                    <a:pt x="4953" y="159879"/>
                  </a:lnTo>
                  <a:lnTo>
                    <a:pt x="11557" y="158864"/>
                  </a:lnTo>
                  <a:lnTo>
                    <a:pt x="17526" y="157594"/>
                  </a:lnTo>
                  <a:lnTo>
                    <a:pt x="23114" y="155689"/>
                  </a:lnTo>
                  <a:lnTo>
                    <a:pt x="28829" y="153022"/>
                  </a:lnTo>
                  <a:lnTo>
                    <a:pt x="34163" y="149974"/>
                  </a:lnTo>
                  <a:lnTo>
                    <a:pt x="38989" y="146545"/>
                  </a:lnTo>
                  <a:lnTo>
                    <a:pt x="43561" y="142480"/>
                  </a:lnTo>
                  <a:lnTo>
                    <a:pt x="47625" y="138290"/>
                  </a:lnTo>
                  <a:lnTo>
                    <a:pt x="51435" y="133464"/>
                  </a:lnTo>
                  <a:lnTo>
                    <a:pt x="54737" y="128257"/>
                  </a:lnTo>
                  <a:lnTo>
                    <a:pt x="57404" y="123050"/>
                  </a:lnTo>
                  <a:lnTo>
                    <a:pt x="59690" y="117080"/>
                  </a:lnTo>
                  <a:lnTo>
                    <a:pt x="61341" y="111366"/>
                  </a:lnTo>
                  <a:lnTo>
                    <a:pt x="62484" y="105016"/>
                  </a:lnTo>
                  <a:lnTo>
                    <a:pt x="62865" y="98539"/>
                  </a:lnTo>
                  <a:lnTo>
                    <a:pt x="62738" y="91935"/>
                  </a:lnTo>
                  <a:lnTo>
                    <a:pt x="61976" y="85966"/>
                  </a:lnTo>
                  <a:lnTo>
                    <a:pt x="60452" y="79616"/>
                  </a:lnTo>
                  <a:lnTo>
                    <a:pt x="58674" y="74028"/>
                  </a:lnTo>
                  <a:lnTo>
                    <a:pt x="56007" y="68313"/>
                  </a:lnTo>
                  <a:lnTo>
                    <a:pt x="52832" y="62978"/>
                  </a:lnTo>
                  <a:lnTo>
                    <a:pt x="49403" y="58153"/>
                  </a:lnTo>
                  <a:lnTo>
                    <a:pt x="45466" y="53580"/>
                  </a:lnTo>
                  <a:lnTo>
                    <a:pt x="41148" y="49517"/>
                  </a:lnTo>
                  <a:lnTo>
                    <a:pt x="36322" y="45707"/>
                  </a:lnTo>
                  <a:lnTo>
                    <a:pt x="31115" y="42404"/>
                  </a:lnTo>
                  <a:lnTo>
                    <a:pt x="25908" y="39611"/>
                  </a:lnTo>
                  <a:lnTo>
                    <a:pt x="20320" y="37452"/>
                  </a:lnTo>
                  <a:lnTo>
                    <a:pt x="14097" y="35801"/>
                  </a:lnTo>
                  <a:lnTo>
                    <a:pt x="7874" y="34658"/>
                  </a:lnTo>
                  <a:lnTo>
                    <a:pt x="1397" y="34150"/>
                  </a:lnTo>
                  <a:lnTo>
                    <a:pt x="0" y="34206"/>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sv-SE"/>
            </a:p>
          </p:txBody>
        </p:sp>
        <p:sp>
          <p:nvSpPr>
            <p:cNvPr id="45" name="Shape 2600"/>
            <p:cNvSpPr/>
            <p:nvPr/>
          </p:nvSpPr>
          <p:spPr>
            <a:xfrm>
              <a:off x="3048076" y="502749"/>
              <a:ext cx="120015" cy="239844"/>
            </a:xfrm>
            <a:custGeom>
              <a:avLst/>
              <a:gdLst/>
              <a:ahLst/>
              <a:cxnLst/>
              <a:rect l="0" t="0" r="0" b="0"/>
              <a:pathLst>
                <a:path w="120015" h="239844">
                  <a:moveTo>
                    <a:pt x="0" y="0"/>
                  </a:moveTo>
                  <a:lnTo>
                    <a:pt x="10795" y="450"/>
                  </a:lnTo>
                  <a:lnTo>
                    <a:pt x="22860" y="2101"/>
                  </a:lnTo>
                  <a:lnTo>
                    <a:pt x="34163" y="4894"/>
                  </a:lnTo>
                  <a:lnTo>
                    <a:pt x="45339" y="8832"/>
                  </a:lnTo>
                  <a:lnTo>
                    <a:pt x="56134" y="13912"/>
                  </a:lnTo>
                  <a:lnTo>
                    <a:pt x="66040" y="19627"/>
                  </a:lnTo>
                  <a:lnTo>
                    <a:pt x="75184" y="26358"/>
                  </a:lnTo>
                  <a:lnTo>
                    <a:pt x="83947" y="34105"/>
                  </a:lnTo>
                  <a:lnTo>
                    <a:pt x="91694" y="42487"/>
                  </a:lnTo>
                  <a:lnTo>
                    <a:pt x="98806" y="51758"/>
                  </a:lnTo>
                  <a:lnTo>
                    <a:pt x="104775" y="61410"/>
                  </a:lnTo>
                  <a:lnTo>
                    <a:pt x="109982" y="71824"/>
                  </a:lnTo>
                  <a:lnTo>
                    <a:pt x="114173" y="83127"/>
                  </a:lnTo>
                  <a:lnTo>
                    <a:pt x="117221" y="94303"/>
                  </a:lnTo>
                  <a:lnTo>
                    <a:pt x="119253" y="106368"/>
                  </a:lnTo>
                  <a:lnTo>
                    <a:pt x="120015" y="118433"/>
                  </a:lnTo>
                  <a:lnTo>
                    <a:pt x="119507" y="130752"/>
                  </a:lnTo>
                  <a:lnTo>
                    <a:pt x="117856" y="142436"/>
                  </a:lnTo>
                  <a:lnTo>
                    <a:pt x="114935" y="154246"/>
                  </a:lnTo>
                  <a:lnTo>
                    <a:pt x="111125" y="165168"/>
                  </a:lnTo>
                  <a:lnTo>
                    <a:pt x="106045" y="176091"/>
                  </a:lnTo>
                  <a:lnTo>
                    <a:pt x="100203" y="185869"/>
                  </a:lnTo>
                  <a:lnTo>
                    <a:pt x="93472" y="195141"/>
                  </a:lnTo>
                  <a:lnTo>
                    <a:pt x="85852" y="203904"/>
                  </a:lnTo>
                  <a:lnTo>
                    <a:pt x="77470" y="211651"/>
                  </a:lnTo>
                  <a:lnTo>
                    <a:pt x="68199" y="218636"/>
                  </a:lnTo>
                  <a:lnTo>
                    <a:pt x="58420" y="224732"/>
                  </a:lnTo>
                  <a:lnTo>
                    <a:pt x="48133" y="229939"/>
                  </a:lnTo>
                  <a:lnTo>
                    <a:pt x="36957" y="234130"/>
                  </a:lnTo>
                  <a:lnTo>
                    <a:pt x="25400" y="237178"/>
                  </a:lnTo>
                  <a:lnTo>
                    <a:pt x="13716" y="239083"/>
                  </a:lnTo>
                  <a:lnTo>
                    <a:pt x="1397" y="239844"/>
                  </a:lnTo>
                  <a:lnTo>
                    <a:pt x="0" y="239801"/>
                  </a:lnTo>
                  <a:lnTo>
                    <a:pt x="0" y="228501"/>
                  </a:lnTo>
                  <a:lnTo>
                    <a:pt x="889" y="228542"/>
                  </a:lnTo>
                  <a:lnTo>
                    <a:pt x="11938" y="227780"/>
                  </a:lnTo>
                  <a:lnTo>
                    <a:pt x="22606" y="226129"/>
                  </a:lnTo>
                  <a:lnTo>
                    <a:pt x="33147" y="223335"/>
                  </a:lnTo>
                  <a:lnTo>
                    <a:pt x="43180" y="219652"/>
                  </a:lnTo>
                  <a:lnTo>
                    <a:pt x="52578" y="214953"/>
                  </a:lnTo>
                  <a:lnTo>
                    <a:pt x="61341" y="209492"/>
                  </a:lnTo>
                  <a:lnTo>
                    <a:pt x="69723" y="203142"/>
                  </a:lnTo>
                  <a:lnTo>
                    <a:pt x="77343" y="196157"/>
                  </a:lnTo>
                  <a:lnTo>
                    <a:pt x="84328" y="188410"/>
                  </a:lnTo>
                  <a:lnTo>
                    <a:pt x="90424" y="180028"/>
                  </a:lnTo>
                  <a:lnTo>
                    <a:pt x="95758" y="171011"/>
                  </a:lnTo>
                  <a:lnTo>
                    <a:pt x="100457" y="161359"/>
                  </a:lnTo>
                  <a:lnTo>
                    <a:pt x="103886" y="151453"/>
                  </a:lnTo>
                  <a:lnTo>
                    <a:pt x="106553" y="140785"/>
                  </a:lnTo>
                  <a:lnTo>
                    <a:pt x="108077" y="130117"/>
                  </a:lnTo>
                  <a:lnTo>
                    <a:pt x="108585" y="119068"/>
                  </a:lnTo>
                  <a:lnTo>
                    <a:pt x="107950" y="108145"/>
                  </a:lnTo>
                  <a:lnTo>
                    <a:pt x="106172" y="97224"/>
                  </a:lnTo>
                  <a:lnTo>
                    <a:pt x="103505" y="86937"/>
                  </a:lnTo>
                  <a:lnTo>
                    <a:pt x="99695" y="76777"/>
                  </a:lnTo>
                  <a:lnTo>
                    <a:pt x="94996" y="67379"/>
                  </a:lnTo>
                  <a:lnTo>
                    <a:pt x="89535" y="58489"/>
                  </a:lnTo>
                  <a:lnTo>
                    <a:pt x="83312" y="50234"/>
                  </a:lnTo>
                  <a:lnTo>
                    <a:pt x="76200" y="42614"/>
                  </a:lnTo>
                  <a:lnTo>
                    <a:pt x="68453" y="35629"/>
                  </a:lnTo>
                  <a:lnTo>
                    <a:pt x="60071" y="29406"/>
                  </a:lnTo>
                  <a:lnTo>
                    <a:pt x="51181" y="24071"/>
                  </a:lnTo>
                  <a:lnTo>
                    <a:pt x="41529" y="19500"/>
                  </a:lnTo>
                  <a:lnTo>
                    <a:pt x="31369" y="15943"/>
                  </a:lnTo>
                  <a:lnTo>
                    <a:pt x="21082" y="13404"/>
                  </a:lnTo>
                  <a:lnTo>
                    <a:pt x="10160" y="11880"/>
                  </a:lnTo>
                  <a:lnTo>
                    <a:pt x="0" y="1141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sv-SE"/>
            </a:p>
          </p:txBody>
        </p:sp>
        <p:sp>
          <p:nvSpPr>
            <p:cNvPr id="46" name="Shape 2601"/>
            <p:cNvSpPr/>
            <p:nvPr/>
          </p:nvSpPr>
          <p:spPr>
            <a:xfrm>
              <a:off x="2316556" y="531266"/>
              <a:ext cx="182880" cy="182880"/>
            </a:xfrm>
            <a:custGeom>
              <a:avLst/>
              <a:gdLst/>
              <a:ahLst/>
              <a:cxnLst/>
              <a:rect l="0" t="0" r="0" b="0"/>
              <a:pathLst>
                <a:path w="182880" h="182880">
                  <a:moveTo>
                    <a:pt x="91440" y="0"/>
                  </a:moveTo>
                  <a:cubicBezTo>
                    <a:pt x="141986" y="0"/>
                    <a:pt x="182880" y="40894"/>
                    <a:pt x="182880" y="91440"/>
                  </a:cubicBezTo>
                  <a:cubicBezTo>
                    <a:pt x="182880" y="141859"/>
                    <a:pt x="141986" y="182880"/>
                    <a:pt x="91440" y="182880"/>
                  </a:cubicBezTo>
                  <a:cubicBezTo>
                    <a:pt x="40894" y="182880"/>
                    <a:pt x="0" y="141859"/>
                    <a:pt x="0" y="91440"/>
                  </a:cubicBezTo>
                  <a:cubicBezTo>
                    <a:pt x="0" y="40894"/>
                    <a:pt x="40894" y="0"/>
                    <a:pt x="91440" y="0"/>
                  </a:cubicBezTo>
                  <a:close/>
                </a:path>
              </a:pathLst>
            </a:custGeom>
            <a:ln w="0" cap="flat">
              <a:miter lim="127000"/>
            </a:ln>
          </p:spPr>
          <p:style>
            <a:lnRef idx="0">
              <a:srgbClr val="000000">
                <a:alpha val="0"/>
              </a:srgbClr>
            </a:lnRef>
            <a:fillRef idx="1">
              <a:srgbClr val="FFFF00"/>
            </a:fillRef>
            <a:effectRef idx="0">
              <a:scrgbClr r="0" g="0" b="0"/>
            </a:effectRef>
            <a:fontRef idx="none"/>
          </p:style>
          <p:txBody>
            <a:bodyPr/>
            <a:lstStyle/>
            <a:p>
              <a:endParaRPr lang="sv-SE"/>
            </a:p>
          </p:txBody>
        </p:sp>
        <p:sp>
          <p:nvSpPr>
            <p:cNvPr id="47" name="Shape 2602"/>
            <p:cNvSpPr/>
            <p:nvPr/>
          </p:nvSpPr>
          <p:spPr>
            <a:xfrm>
              <a:off x="2310841" y="525551"/>
              <a:ext cx="97155" cy="194297"/>
            </a:xfrm>
            <a:custGeom>
              <a:avLst/>
              <a:gdLst/>
              <a:ahLst/>
              <a:cxnLst/>
              <a:rect l="0" t="0" r="0" b="0"/>
              <a:pathLst>
                <a:path w="97155" h="194297">
                  <a:moveTo>
                    <a:pt x="96901" y="0"/>
                  </a:moveTo>
                  <a:lnTo>
                    <a:pt x="97155" y="13"/>
                  </a:lnTo>
                  <a:lnTo>
                    <a:pt x="97155" y="34220"/>
                  </a:lnTo>
                  <a:lnTo>
                    <a:pt x="92329" y="34417"/>
                  </a:lnTo>
                  <a:lnTo>
                    <a:pt x="85725" y="35306"/>
                  </a:lnTo>
                  <a:lnTo>
                    <a:pt x="79629" y="36703"/>
                  </a:lnTo>
                  <a:lnTo>
                    <a:pt x="74041" y="38481"/>
                  </a:lnTo>
                  <a:lnTo>
                    <a:pt x="68326" y="41148"/>
                  </a:lnTo>
                  <a:lnTo>
                    <a:pt x="62992" y="44196"/>
                  </a:lnTo>
                  <a:lnTo>
                    <a:pt x="58166" y="47625"/>
                  </a:lnTo>
                  <a:lnTo>
                    <a:pt x="53594" y="51689"/>
                  </a:lnTo>
                  <a:lnTo>
                    <a:pt x="49530" y="56007"/>
                  </a:lnTo>
                  <a:lnTo>
                    <a:pt x="45720" y="60833"/>
                  </a:lnTo>
                  <a:lnTo>
                    <a:pt x="42418" y="66040"/>
                  </a:lnTo>
                  <a:lnTo>
                    <a:pt x="39751" y="71120"/>
                  </a:lnTo>
                  <a:lnTo>
                    <a:pt x="37592" y="76962"/>
                  </a:lnTo>
                  <a:lnTo>
                    <a:pt x="35814" y="83185"/>
                  </a:lnTo>
                  <a:lnTo>
                    <a:pt x="34671" y="89281"/>
                  </a:lnTo>
                  <a:lnTo>
                    <a:pt x="34290" y="95631"/>
                  </a:lnTo>
                  <a:lnTo>
                    <a:pt x="34417" y="101981"/>
                  </a:lnTo>
                  <a:lnTo>
                    <a:pt x="35306" y="108585"/>
                  </a:lnTo>
                  <a:lnTo>
                    <a:pt x="36703" y="114554"/>
                  </a:lnTo>
                  <a:lnTo>
                    <a:pt x="38481" y="120269"/>
                  </a:lnTo>
                  <a:lnTo>
                    <a:pt x="41148" y="125857"/>
                  </a:lnTo>
                  <a:lnTo>
                    <a:pt x="44323" y="131191"/>
                  </a:lnTo>
                  <a:lnTo>
                    <a:pt x="47752" y="136017"/>
                  </a:lnTo>
                  <a:lnTo>
                    <a:pt x="51689" y="140716"/>
                  </a:lnTo>
                  <a:lnTo>
                    <a:pt x="56007" y="144780"/>
                  </a:lnTo>
                  <a:lnTo>
                    <a:pt x="60833" y="148463"/>
                  </a:lnTo>
                  <a:lnTo>
                    <a:pt x="66040" y="151892"/>
                  </a:lnTo>
                  <a:lnTo>
                    <a:pt x="71247" y="154560"/>
                  </a:lnTo>
                  <a:lnTo>
                    <a:pt x="76962" y="156718"/>
                  </a:lnTo>
                  <a:lnTo>
                    <a:pt x="83185" y="158369"/>
                  </a:lnTo>
                  <a:lnTo>
                    <a:pt x="89281" y="159512"/>
                  </a:lnTo>
                  <a:lnTo>
                    <a:pt x="95758" y="160020"/>
                  </a:lnTo>
                  <a:lnTo>
                    <a:pt x="97155" y="159992"/>
                  </a:lnTo>
                  <a:lnTo>
                    <a:pt x="97155" y="194297"/>
                  </a:lnTo>
                  <a:lnTo>
                    <a:pt x="87503" y="193802"/>
                  </a:lnTo>
                  <a:lnTo>
                    <a:pt x="77851" y="192278"/>
                  </a:lnTo>
                  <a:lnTo>
                    <a:pt x="68580" y="189992"/>
                  </a:lnTo>
                  <a:lnTo>
                    <a:pt x="59563" y="186817"/>
                  </a:lnTo>
                  <a:lnTo>
                    <a:pt x="51054" y="182626"/>
                  </a:lnTo>
                  <a:lnTo>
                    <a:pt x="43053" y="177800"/>
                  </a:lnTo>
                  <a:lnTo>
                    <a:pt x="35560" y="172339"/>
                  </a:lnTo>
                  <a:lnTo>
                    <a:pt x="28575" y="165989"/>
                  </a:lnTo>
                  <a:lnTo>
                    <a:pt x="22352" y="159131"/>
                  </a:lnTo>
                  <a:lnTo>
                    <a:pt x="16764" y="151638"/>
                  </a:lnTo>
                  <a:lnTo>
                    <a:pt x="11938" y="143764"/>
                  </a:lnTo>
                  <a:lnTo>
                    <a:pt x="7747" y="135255"/>
                  </a:lnTo>
                  <a:lnTo>
                    <a:pt x="4445" y="126238"/>
                  </a:lnTo>
                  <a:lnTo>
                    <a:pt x="2032" y="116840"/>
                  </a:lnTo>
                  <a:lnTo>
                    <a:pt x="508" y="107315"/>
                  </a:lnTo>
                  <a:lnTo>
                    <a:pt x="0" y="97410"/>
                  </a:lnTo>
                  <a:lnTo>
                    <a:pt x="508" y="87503"/>
                  </a:lnTo>
                  <a:lnTo>
                    <a:pt x="2032" y="77851"/>
                  </a:lnTo>
                  <a:lnTo>
                    <a:pt x="4318" y="68580"/>
                  </a:lnTo>
                  <a:lnTo>
                    <a:pt x="7493" y="59563"/>
                  </a:lnTo>
                  <a:lnTo>
                    <a:pt x="11684" y="51054"/>
                  </a:lnTo>
                  <a:lnTo>
                    <a:pt x="16510" y="43053"/>
                  </a:lnTo>
                  <a:lnTo>
                    <a:pt x="21971" y="35560"/>
                  </a:lnTo>
                  <a:lnTo>
                    <a:pt x="28194" y="28575"/>
                  </a:lnTo>
                  <a:lnTo>
                    <a:pt x="35052" y="22352"/>
                  </a:lnTo>
                  <a:lnTo>
                    <a:pt x="42545" y="16764"/>
                  </a:lnTo>
                  <a:lnTo>
                    <a:pt x="50546" y="11811"/>
                  </a:lnTo>
                  <a:lnTo>
                    <a:pt x="59055" y="7747"/>
                  </a:lnTo>
                  <a:lnTo>
                    <a:pt x="68072" y="4445"/>
                  </a:lnTo>
                  <a:lnTo>
                    <a:pt x="77343" y="2032"/>
                  </a:lnTo>
                  <a:lnTo>
                    <a:pt x="86868" y="508"/>
                  </a:lnTo>
                  <a:lnTo>
                    <a:pt x="969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sv-SE"/>
            </a:p>
          </p:txBody>
        </p:sp>
        <p:sp>
          <p:nvSpPr>
            <p:cNvPr id="48" name="Shape 2603"/>
            <p:cNvSpPr/>
            <p:nvPr/>
          </p:nvSpPr>
          <p:spPr>
            <a:xfrm>
              <a:off x="2287981" y="502691"/>
              <a:ext cx="120015" cy="239859"/>
            </a:xfrm>
            <a:custGeom>
              <a:avLst/>
              <a:gdLst/>
              <a:ahLst/>
              <a:cxnLst/>
              <a:rect l="0" t="0" r="0" b="0"/>
              <a:pathLst>
                <a:path w="120015" h="239859">
                  <a:moveTo>
                    <a:pt x="118618" y="0"/>
                  </a:moveTo>
                  <a:lnTo>
                    <a:pt x="120015" y="58"/>
                  </a:lnTo>
                  <a:lnTo>
                    <a:pt x="120015" y="11471"/>
                  </a:lnTo>
                  <a:lnTo>
                    <a:pt x="119126" y="11430"/>
                  </a:lnTo>
                  <a:lnTo>
                    <a:pt x="107950" y="12065"/>
                  </a:lnTo>
                  <a:lnTo>
                    <a:pt x="97409" y="13843"/>
                  </a:lnTo>
                  <a:lnTo>
                    <a:pt x="87122" y="16510"/>
                  </a:lnTo>
                  <a:lnTo>
                    <a:pt x="76835" y="20320"/>
                  </a:lnTo>
                  <a:lnTo>
                    <a:pt x="67437" y="24892"/>
                  </a:lnTo>
                  <a:lnTo>
                    <a:pt x="58674" y="30352"/>
                  </a:lnTo>
                  <a:lnTo>
                    <a:pt x="50292" y="36702"/>
                  </a:lnTo>
                  <a:lnTo>
                    <a:pt x="42672" y="43815"/>
                  </a:lnTo>
                  <a:lnTo>
                    <a:pt x="35687" y="51562"/>
                  </a:lnTo>
                  <a:lnTo>
                    <a:pt x="29591" y="59944"/>
                  </a:lnTo>
                  <a:lnTo>
                    <a:pt x="24257" y="68834"/>
                  </a:lnTo>
                  <a:lnTo>
                    <a:pt x="19558" y="78613"/>
                  </a:lnTo>
                  <a:lnTo>
                    <a:pt x="16002" y="88646"/>
                  </a:lnTo>
                  <a:lnTo>
                    <a:pt x="13589" y="98933"/>
                  </a:lnTo>
                  <a:lnTo>
                    <a:pt x="11938" y="109727"/>
                  </a:lnTo>
                  <a:lnTo>
                    <a:pt x="11430" y="120903"/>
                  </a:lnTo>
                  <a:lnTo>
                    <a:pt x="12065" y="131952"/>
                  </a:lnTo>
                  <a:lnTo>
                    <a:pt x="13843" y="142494"/>
                  </a:lnTo>
                  <a:lnTo>
                    <a:pt x="16510" y="152908"/>
                  </a:lnTo>
                  <a:lnTo>
                    <a:pt x="20320" y="163068"/>
                  </a:lnTo>
                  <a:lnTo>
                    <a:pt x="25019" y="172466"/>
                  </a:lnTo>
                  <a:lnTo>
                    <a:pt x="30480" y="181356"/>
                  </a:lnTo>
                  <a:lnTo>
                    <a:pt x="36703" y="189738"/>
                  </a:lnTo>
                  <a:lnTo>
                    <a:pt x="43815" y="197358"/>
                  </a:lnTo>
                  <a:lnTo>
                    <a:pt x="51562" y="204343"/>
                  </a:lnTo>
                  <a:lnTo>
                    <a:pt x="59944" y="210439"/>
                  </a:lnTo>
                  <a:lnTo>
                    <a:pt x="68834" y="215773"/>
                  </a:lnTo>
                  <a:lnTo>
                    <a:pt x="78613" y="220472"/>
                  </a:lnTo>
                  <a:lnTo>
                    <a:pt x="88646" y="223901"/>
                  </a:lnTo>
                  <a:lnTo>
                    <a:pt x="98933" y="226441"/>
                  </a:lnTo>
                  <a:lnTo>
                    <a:pt x="109855" y="228092"/>
                  </a:lnTo>
                  <a:lnTo>
                    <a:pt x="120015" y="228559"/>
                  </a:lnTo>
                  <a:lnTo>
                    <a:pt x="120015" y="239859"/>
                  </a:lnTo>
                  <a:lnTo>
                    <a:pt x="109220" y="239522"/>
                  </a:lnTo>
                  <a:lnTo>
                    <a:pt x="97155" y="237744"/>
                  </a:lnTo>
                  <a:lnTo>
                    <a:pt x="85979" y="235076"/>
                  </a:lnTo>
                  <a:lnTo>
                    <a:pt x="74676" y="231140"/>
                  </a:lnTo>
                  <a:lnTo>
                    <a:pt x="63881" y="226060"/>
                  </a:lnTo>
                  <a:lnTo>
                    <a:pt x="53975" y="220218"/>
                  </a:lnTo>
                  <a:lnTo>
                    <a:pt x="44831" y="213487"/>
                  </a:lnTo>
                  <a:lnTo>
                    <a:pt x="36068" y="205740"/>
                  </a:lnTo>
                  <a:lnTo>
                    <a:pt x="28321" y="197485"/>
                  </a:lnTo>
                  <a:lnTo>
                    <a:pt x="21209" y="188214"/>
                  </a:lnTo>
                  <a:lnTo>
                    <a:pt x="15240" y="178435"/>
                  </a:lnTo>
                  <a:lnTo>
                    <a:pt x="10033" y="168148"/>
                  </a:lnTo>
                  <a:lnTo>
                    <a:pt x="5842" y="156845"/>
                  </a:lnTo>
                  <a:lnTo>
                    <a:pt x="2794" y="145288"/>
                  </a:lnTo>
                  <a:lnTo>
                    <a:pt x="762" y="133731"/>
                  </a:lnTo>
                  <a:lnTo>
                    <a:pt x="0" y="121412"/>
                  </a:lnTo>
                  <a:lnTo>
                    <a:pt x="508" y="109220"/>
                  </a:lnTo>
                  <a:lnTo>
                    <a:pt x="2286" y="97155"/>
                  </a:lnTo>
                  <a:lnTo>
                    <a:pt x="4953" y="85851"/>
                  </a:lnTo>
                  <a:lnTo>
                    <a:pt x="8890" y="74676"/>
                  </a:lnTo>
                  <a:lnTo>
                    <a:pt x="13970" y="63881"/>
                  </a:lnTo>
                  <a:lnTo>
                    <a:pt x="19812" y="53975"/>
                  </a:lnTo>
                  <a:lnTo>
                    <a:pt x="26543" y="44703"/>
                  </a:lnTo>
                  <a:lnTo>
                    <a:pt x="34163" y="36068"/>
                  </a:lnTo>
                  <a:lnTo>
                    <a:pt x="42545" y="28321"/>
                  </a:lnTo>
                  <a:lnTo>
                    <a:pt x="51816" y="21209"/>
                  </a:lnTo>
                  <a:lnTo>
                    <a:pt x="61595" y="15113"/>
                  </a:lnTo>
                  <a:lnTo>
                    <a:pt x="71882" y="10033"/>
                  </a:lnTo>
                  <a:lnTo>
                    <a:pt x="83185" y="5715"/>
                  </a:lnTo>
                  <a:lnTo>
                    <a:pt x="94742" y="2667"/>
                  </a:lnTo>
                  <a:lnTo>
                    <a:pt x="106172" y="762"/>
                  </a:lnTo>
                  <a:lnTo>
                    <a:pt x="11861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sv-SE"/>
            </a:p>
          </p:txBody>
        </p:sp>
        <p:sp>
          <p:nvSpPr>
            <p:cNvPr id="49" name="Shape 2604"/>
            <p:cNvSpPr/>
            <p:nvPr/>
          </p:nvSpPr>
          <p:spPr>
            <a:xfrm>
              <a:off x="2407996" y="525564"/>
              <a:ext cx="97155" cy="194297"/>
            </a:xfrm>
            <a:custGeom>
              <a:avLst/>
              <a:gdLst/>
              <a:ahLst/>
              <a:cxnLst/>
              <a:rect l="0" t="0" r="0" b="0"/>
              <a:pathLst>
                <a:path w="97155" h="194297">
                  <a:moveTo>
                    <a:pt x="0" y="0"/>
                  </a:moveTo>
                  <a:lnTo>
                    <a:pt x="9652" y="495"/>
                  </a:lnTo>
                  <a:lnTo>
                    <a:pt x="19304" y="1892"/>
                  </a:lnTo>
                  <a:lnTo>
                    <a:pt x="28575" y="4178"/>
                  </a:lnTo>
                  <a:lnTo>
                    <a:pt x="37592" y="7479"/>
                  </a:lnTo>
                  <a:lnTo>
                    <a:pt x="46101" y="11544"/>
                  </a:lnTo>
                  <a:lnTo>
                    <a:pt x="54102" y="16370"/>
                  </a:lnTo>
                  <a:lnTo>
                    <a:pt x="61595" y="21958"/>
                  </a:lnTo>
                  <a:lnTo>
                    <a:pt x="68580" y="28180"/>
                  </a:lnTo>
                  <a:lnTo>
                    <a:pt x="74803" y="35039"/>
                  </a:lnTo>
                  <a:lnTo>
                    <a:pt x="80391" y="42532"/>
                  </a:lnTo>
                  <a:lnTo>
                    <a:pt x="85217" y="50533"/>
                  </a:lnTo>
                  <a:lnTo>
                    <a:pt x="89408" y="59042"/>
                  </a:lnTo>
                  <a:lnTo>
                    <a:pt x="92710" y="68059"/>
                  </a:lnTo>
                  <a:lnTo>
                    <a:pt x="95123" y="77329"/>
                  </a:lnTo>
                  <a:lnTo>
                    <a:pt x="96647" y="86982"/>
                  </a:lnTo>
                  <a:lnTo>
                    <a:pt x="97155" y="96761"/>
                  </a:lnTo>
                  <a:lnTo>
                    <a:pt x="96647" y="106794"/>
                  </a:lnTo>
                  <a:lnTo>
                    <a:pt x="95250" y="116319"/>
                  </a:lnTo>
                  <a:lnTo>
                    <a:pt x="92837" y="125717"/>
                  </a:lnTo>
                  <a:lnTo>
                    <a:pt x="89662" y="134607"/>
                  </a:lnTo>
                  <a:lnTo>
                    <a:pt x="85471" y="143243"/>
                  </a:lnTo>
                  <a:lnTo>
                    <a:pt x="80645" y="151244"/>
                  </a:lnTo>
                  <a:lnTo>
                    <a:pt x="75184" y="158737"/>
                  </a:lnTo>
                  <a:lnTo>
                    <a:pt x="68834" y="165595"/>
                  </a:lnTo>
                  <a:lnTo>
                    <a:pt x="62103" y="171945"/>
                  </a:lnTo>
                  <a:lnTo>
                    <a:pt x="54610" y="177533"/>
                  </a:lnTo>
                  <a:lnTo>
                    <a:pt x="46609" y="182359"/>
                  </a:lnTo>
                  <a:lnTo>
                    <a:pt x="38100" y="186550"/>
                  </a:lnTo>
                  <a:lnTo>
                    <a:pt x="29210" y="189852"/>
                  </a:lnTo>
                  <a:lnTo>
                    <a:pt x="19812" y="192138"/>
                  </a:lnTo>
                  <a:lnTo>
                    <a:pt x="10160" y="193662"/>
                  </a:lnTo>
                  <a:lnTo>
                    <a:pt x="254" y="194297"/>
                  </a:lnTo>
                  <a:lnTo>
                    <a:pt x="0" y="194283"/>
                  </a:lnTo>
                  <a:lnTo>
                    <a:pt x="0" y="159979"/>
                  </a:lnTo>
                  <a:lnTo>
                    <a:pt x="4953" y="159879"/>
                  </a:lnTo>
                  <a:lnTo>
                    <a:pt x="11557" y="158864"/>
                  </a:lnTo>
                  <a:lnTo>
                    <a:pt x="17526" y="157594"/>
                  </a:lnTo>
                  <a:lnTo>
                    <a:pt x="23114" y="155689"/>
                  </a:lnTo>
                  <a:lnTo>
                    <a:pt x="28829" y="153022"/>
                  </a:lnTo>
                  <a:lnTo>
                    <a:pt x="34163" y="149974"/>
                  </a:lnTo>
                  <a:lnTo>
                    <a:pt x="38989" y="146545"/>
                  </a:lnTo>
                  <a:lnTo>
                    <a:pt x="43561" y="142480"/>
                  </a:lnTo>
                  <a:lnTo>
                    <a:pt x="47625" y="138290"/>
                  </a:lnTo>
                  <a:lnTo>
                    <a:pt x="51435" y="133464"/>
                  </a:lnTo>
                  <a:lnTo>
                    <a:pt x="54737" y="128257"/>
                  </a:lnTo>
                  <a:lnTo>
                    <a:pt x="57404" y="123050"/>
                  </a:lnTo>
                  <a:lnTo>
                    <a:pt x="59690" y="117080"/>
                  </a:lnTo>
                  <a:lnTo>
                    <a:pt x="61341" y="111366"/>
                  </a:lnTo>
                  <a:lnTo>
                    <a:pt x="62484" y="105016"/>
                  </a:lnTo>
                  <a:lnTo>
                    <a:pt x="62865" y="98539"/>
                  </a:lnTo>
                  <a:lnTo>
                    <a:pt x="62738" y="91935"/>
                  </a:lnTo>
                  <a:lnTo>
                    <a:pt x="61976" y="85966"/>
                  </a:lnTo>
                  <a:lnTo>
                    <a:pt x="60452" y="79616"/>
                  </a:lnTo>
                  <a:lnTo>
                    <a:pt x="58674" y="74028"/>
                  </a:lnTo>
                  <a:lnTo>
                    <a:pt x="56007" y="68313"/>
                  </a:lnTo>
                  <a:lnTo>
                    <a:pt x="52832" y="62978"/>
                  </a:lnTo>
                  <a:lnTo>
                    <a:pt x="49403" y="58153"/>
                  </a:lnTo>
                  <a:lnTo>
                    <a:pt x="45466" y="53580"/>
                  </a:lnTo>
                  <a:lnTo>
                    <a:pt x="41148" y="49517"/>
                  </a:lnTo>
                  <a:lnTo>
                    <a:pt x="36322" y="45707"/>
                  </a:lnTo>
                  <a:lnTo>
                    <a:pt x="31115" y="42404"/>
                  </a:lnTo>
                  <a:lnTo>
                    <a:pt x="25908" y="39611"/>
                  </a:lnTo>
                  <a:lnTo>
                    <a:pt x="20320" y="37452"/>
                  </a:lnTo>
                  <a:lnTo>
                    <a:pt x="14097" y="35801"/>
                  </a:lnTo>
                  <a:lnTo>
                    <a:pt x="7874" y="34658"/>
                  </a:lnTo>
                  <a:lnTo>
                    <a:pt x="1397" y="34150"/>
                  </a:lnTo>
                  <a:lnTo>
                    <a:pt x="0" y="34206"/>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sv-SE"/>
            </a:p>
          </p:txBody>
        </p:sp>
        <p:sp>
          <p:nvSpPr>
            <p:cNvPr id="50" name="Shape 2605"/>
            <p:cNvSpPr/>
            <p:nvPr/>
          </p:nvSpPr>
          <p:spPr>
            <a:xfrm>
              <a:off x="2407996" y="502749"/>
              <a:ext cx="120015" cy="239844"/>
            </a:xfrm>
            <a:custGeom>
              <a:avLst/>
              <a:gdLst/>
              <a:ahLst/>
              <a:cxnLst/>
              <a:rect l="0" t="0" r="0" b="0"/>
              <a:pathLst>
                <a:path w="120015" h="239844">
                  <a:moveTo>
                    <a:pt x="0" y="0"/>
                  </a:moveTo>
                  <a:lnTo>
                    <a:pt x="10795" y="450"/>
                  </a:lnTo>
                  <a:lnTo>
                    <a:pt x="22860" y="2101"/>
                  </a:lnTo>
                  <a:lnTo>
                    <a:pt x="34163" y="4894"/>
                  </a:lnTo>
                  <a:lnTo>
                    <a:pt x="45339" y="8832"/>
                  </a:lnTo>
                  <a:lnTo>
                    <a:pt x="56134" y="13912"/>
                  </a:lnTo>
                  <a:lnTo>
                    <a:pt x="66040" y="19627"/>
                  </a:lnTo>
                  <a:lnTo>
                    <a:pt x="75184" y="26358"/>
                  </a:lnTo>
                  <a:lnTo>
                    <a:pt x="83947" y="34105"/>
                  </a:lnTo>
                  <a:lnTo>
                    <a:pt x="91694" y="42487"/>
                  </a:lnTo>
                  <a:lnTo>
                    <a:pt x="98806" y="51758"/>
                  </a:lnTo>
                  <a:lnTo>
                    <a:pt x="104775" y="61410"/>
                  </a:lnTo>
                  <a:lnTo>
                    <a:pt x="109982" y="71824"/>
                  </a:lnTo>
                  <a:lnTo>
                    <a:pt x="114173" y="83127"/>
                  </a:lnTo>
                  <a:lnTo>
                    <a:pt x="117221" y="94303"/>
                  </a:lnTo>
                  <a:lnTo>
                    <a:pt x="119253" y="106368"/>
                  </a:lnTo>
                  <a:lnTo>
                    <a:pt x="120015" y="118433"/>
                  </a:lnTo>
                  <a:lnTo>
                    <a:pt x="119507" y="130752"/>
                  </a:lnTo>
                  <a:lnTo>
                    <a:pt x="117856" y="142436"/>
                  </a:lnTo>
                  <a:lnTo>
                    <a:pt x="114935" y="154246"/>
                  </a:lnTo>
                  <a:lnTo>
                    <a:pt x="111125" y="165168"/>
                  </a:lnTo>
                  <a:lnTo>
                    <a:pt x="106045" y="176091"/>
                  </a:lnTo>
                  <a:lnTo>
                    <a:pt x="100203" y="185869"/>
                  </a:lnTo>
                  <a:lnTo>
                    <a:pt x="93472" y="195141"/>
                  </a:lnTo>
                  <a:lnTo>
                    <a:pt x="85852" y="203904"/>
                  </a:lnTo>
                  <a:lnTo>
                    <a:pt x="77470" y="211651"/>
                  </a:lnTo>
                  <a:lnTo>
                    <a:pt x="68199" y="218636"/>
                  </a:lnTo>
                  <a:lnTo>
                    <a:pt x="58420" y="224732"/>
                  </a:lnTo>
                  <a:lnTo>
                    <a:pt x="48133" y="229939"/>
                  </a:lnTo>
                  <a:lnTo>
                    <a:pt x="36957" y="234130"/>
                  </a:lnTo>
                  <a:lnTo>
                    <a:pt x="25400" y="237178"/>
                  </a:lnTo>
                  <a:lnTo>
                    <a:pt x="13716" y="239083"/>
                  </a:lnTo>
                  <a:lnTo>
                    <a:pt x="1397" y="239844"/>
                  </a:lnTo>
                  <a:lnTo>
                    <a:pt x="0" y="239801"/>
                  </a:lnTo>
                  <a:lnTo>
                    <a:pt x="0" y="228501"/>
                  </a:lnTo>
                  <a:lnTo>
                    <a:pt x="889" y="228542"/>
                  </a:lnTo>
                  <a:lnTo>
                    <a:pt x="11938" y="227780"/>
                  </a:lnTo>
                  <a:lnTo>
                    <a:pt x="22606" y="226129"/>
                  </a:lnTo>
                  <a:lnTo>
                    <a:pt x="33147" y="223335"/>
                  </a:lnTo>
                  <a:lnTo>
                    <a:pt x="43180" y="219652"/>
                  </a:lnTo>
                  <a:lnTo>
                    <a:pt x="52578" y="214953"/>
                  </a:lnTo>
                  <a:lnTo>
                    <a:pt x="61341" y="209492"/>
                  </a:lnTo>
                  <a:lnTo>
                    <a:pt x="69723" y="203142"/>
                  </a:lnTo>
                  <a:lnTo>
                    <a:pt x="77343" y="196157"/>
                  </a:lnTo>
                  <a:lnTo>
                    <a:pt x="84328" y="188410"/>
                  </a:lnTo>
                  <a:lnTo>
                    <a:pt x="90424" y="180028"/>
                  </a:lnTo>
                  <a:lnTo>
                    <a:pt x="95758" y="171011"/>
                  </a:lnTo>
                  <a:lnTo>
                    <a:pt x="100457" y="161359"/>
                  </a:lnTo>
                  <a:lnTo>
                    <a:pt x="103886" y="151453"/>
                  </a:lnTo>
                  <a:lnTo>
                    <a:pt x="106553" y="140785"/>
                  </a:lnTo>
                  <a:lnTo>
                    <a:pt x="108077" y="130117"/>
                  </a:lnTo>
                  <a:lnTo>
                    <a:pt x="108585" y="119068"/>
                  </a:lnTo>
                  <a:lnTo>
                    <a:pt x="107950" y="108145"/>
                  </a:lnTo>
                  <a:lnTo>
                    <a:pt x="106172" y="97224"/>
                  </a:lnTo>
                  <a:lnTo>
                    <a:pt x="103505" y="86937"/>
                  </a:lnTo>
                  <a:lnTo>
                    <a:pt x="99695" y="76777"/>
                  </a:lnTo>
                  <a:lnTo>
                    <a:pt x="94996" y="67379"/>
                  </a:lnTo>
                  <a:lnTo>
                    <a:pt x="89535" y="58489"/>
                  </a:lnTo>
                  <a:lnTo>
                    <a:pt x="83312" y="50234"/>
                  </a:lnTo>
                  <a:lnTo>
                    <a:pt x="76200" y="42614"/>
                  </a:lnTo>
                  <a:lnTo>
                    <a:pt x="68453" y="35629"/>
                  </a:lnTo>
                  <a:lnTo>
                    <a:pt x="60071" y="29406"/>
                  </a:lnTo>
                  <a:lnTo>
                    <a:pt x="51181" y="24071"/>
                  </a:lnTo>
                  <a:lnTo>
                    <a:pt x="41529" y="19500"/>
                  </a:lnTo>
                  <a:lnTo>
                    <a:pt x="31369" y="15943"/>
                  </a:lnTo>
                  <a:lnTo>
                    <a:pt x="21082" y="13404"/>
                  </a:lnTo>
                  <a:lnTo>
                    <a:pt x="10160" y="11880"/>
                  </a:lnTo>
                  <a:lnTo>
                    <a:pt x="0" y="1141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sv-SE"/>
            </a:p>
          </p:txBody>
        </p:sp>
        <p:sp>
          <p:nvSpPr>
            <p:cNvPr id="51" name="Shape 2606"/>
            <p:cNvSpPr/>
            <p:nvPr/>
          </p:nvSpPr>
          <p:spPr>
            <a:xfrm>
              <a:off x="1664411" y="368071"/>
              <a:ext cx="641985" cy="283718"/>
            </a:xfrm>
            <a:custGeom>
              <a:avLst/>
              <a:gdLst/>
              <a:ahLst/>
              <a:cxnLst/>
              <a:rect l="0" t="0" r="0" b="0"/>
              <a:pathLst>
                <a:path w="641985" h="283718">
                  <a:moveTo>
                    <a:pt x="3810" y="0"/>
                  </a:moveTo>
                  <a:lnTo>
                    <a:pt x="573843" y="244318"/>
                  </a:lnTo>
                  <a:lnTo>
                    <a:pt x="586994" y="213741"/>
                  </a:lnTo>
                  <a:lnTo>
                    <a:pt x="641985" y="278765"/>
                  </a:lnTo>
                  <a:lnTo>
                    <a:pt x="556895" y="283718"/>
                  </a:lnTo>
                  <a:lnTo>
                    <a:pt x="570086" y="253051"/>
                  </a:lnTo>
                  <a:lnTo>
                    <a:pt x="0" y="8764"/>
                  </a:lnTo>
                  <a:lnTo>
                    <a:pt x="381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sv-SE"/>
            </a:p>
          </p:txBody>
        </p:sp>
        <p:sp>
          <p:nvSpPr>
            <p:cNvPr id="52" name="Shape 2608"/>
            <p:cNvSpPr/>
            <p:nvPr/>
          </p:nvSpPr>
          <p:spPr>
            <a:xfrm>
              <a:off x="3505276" y="8026"/>
              <a:ext cx="1818640" cy="697865"/>
            </a:xfrm>
            <a:custGeom>
              <a:avLst/>
              <a:gdLst/>
              <a:ahLst/>
              <a:cxnLst/>
              <a:rect l="0" t="0" r="0" b="0"/>
              <a:pathLst>
                <a:path w="1818640" h="697865">
                  <a:moveTo>
                    <a:pt x="0" y="697865"/>
                  </a:moveTo>
                  <a:lnTo>
                    <a:pt x="1818640" y="697865"/>
                  </a:lnTo>
                  <a:lnTo>
                    <a:pt x="1818640" y="0"/>
                  </a:lnTo>
                  <a:lnTo>
                    <a:pt x="0" y="0"/>
                  </a:lnTo>
                  <a:close/>
                </a:path>
              </a:pathLst>
            </a:custGeom>
            <a:ln w="9525" cap="flat">
              <a:miter lim="127000"/>
            </a:ln>
          </p:spPr>
          <p:style>
            <a:lnRef idx="1">
              <a:srgbClr val="000000"/>
            </a:lnRef>
            <a:fillRef idx="0">
              <a:srgbClr val="000000">
                <a:alpha val="0"/>
              </a:srgbClr>
            </a:fillRef>
            <a:effectRef idx="0">
              <a:scrgbClr r="0" g="0" b="0"/>
            </a:effectRef>
            <a:fontRef idx="none"/>
          </p:style>
          <p:txBody>
            <a:bodyPr/>
            <a:lstStyle/>
            <a:p>
              <a:endParaRPr lang="sv-SE"/>
            </a:p>
          </p:txBody>
        </p:sp>
        <p:sp>
          <p:nvSpPr>
            <p:cNvPr id="53" name="Rectangle 2609"/>
            <p:cNvSpPr/>
            <p:nvPr/>
          </p:nvSpPr>
          <p:spPr>
            <a:xfrm>
              <a:off x="3601796" y="61184"/>
              <a:ext cx="1652230" cy="186235"/>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På bilens baklucka, mot </a:t>
              </a:r>
              <a:endParaRPr lang="sv-SE" sz="1100">
                <a:solidFill>
                  <a:srgbClr val="000000"/>
                </a:solidFill>
                <a:effectLst/>
                <a:latin typeface="Calibri" panose="020F0502020204030204" pitchFamily="34" charset="0"/>
                <a:ea typeface="Calibri" panose="020F0502020204030204" pitchFamily="34" charset="0"/>
              </a:endParaRPr>
            </a:p>
          </p:txBody>
        </p:sp>
        <p:sp>
          <p:nvSpPr>
            <p:cNvPr id="54" name="Rectangle 2610"/>
            <p:cNvSpPr/>
            <p:nvPr/>
          </p:nvSpPr>
          <p:spPr>
            <a:xfrm>
              <a:off x="3601796" y="207488"/>
              <a:ext cx="1923087" cy="186235"/>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framkant mot bakrutan. Om </a:t>
              </a:r>
              <a:endParaRPr lang="sv-SE" sz="1100">
                <a:solidFill>
                  <a:srgbClr val="000000"/>
                </a:solidFill>
                <a:effectLst/>
                <a:latin typeface="Calibri" panose="020F0502020204030204" pitchFamily="34" charset="0"/>
                <a:ea typeface="Calibri" panose="020F0502020204030204" pitchFamily="34" charset="0"/>
              </a:endParaRPr>
            </a:p>
          </p:txBody>
        </p:sp>
        <p:sp>
          <p:nvSpPr>
            <p:cNvPr id="55" name="Rectangle 2611"/>
            <p:cNvSpPr/>
            <p:nvPr/>
          </p:nvSpPr>
          <p:spPr>
            <a:xfrm>
              <a:off x="3601796" y="352268"/>
              <a:ext cx="1435039" cy="186235"/>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batteriet är placerat i </a:t>
              </a:r>
              <a:endParaRPr lang="sv-SE" sz="1100">
                <a:solidFill>
                  <a:srgbClr val="000000"/>
                </a:solidFill>
                <a:effectLst/>
                <a:latin typeface="Calibri" panose="020F0502020204030204" pitchFamily="34" charset="0"/>
                <a:ea typeface="Calibri" panose="020F0502020204030204" pitchFamily="34" charset="0"/>
              </a:endParaRPr>
            </a:p>
          </p:txBody>
        </p:sp>
        <p:sp>
          <p:nvSpPr>
            <p:cNvPr id="56" name="Rectangle 2612"/>
            <p:cNvSpPr/>
            <p:nvPr/>
          </p:nvSpPr>
          <p:spPr>
            <a:xfrm>
              <a:off x="3601796" y="503144"/>
              <a:ext cx="1127675" cy="186235"/>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bagageutrymme.</a:t>
              </a:r>
              <a:endParaRPr lang="sv-SE" sz="1100">
                <a:solidFill>
                  <a:srgbClr val="000000"/>
                </a:solidFill>
                <a:effectLst/>
                <a:latin typeface="Calibri" panose="020F0502020204030204" pitchFamily="34" charset="0"/>
                <a:ea typeface="Calibri" panose="020F0502020204030204" pitchFamily="34" charset="0"/>
              </a:endParaRPr>
            </a:p>
          </p:txBody>
        </p:sp>
        <p:sp>
          <p:nvSpPr>
            <p:cNvPr id="57" name="Rectangle 2613"/>
            <p:cNvSpPr/>
            <p:nvPr/>
          </p:nvSpPr>
          <p:spPr>
            <a:xfrm>
              <a:off x="4452570" y="503144"/>
              <a:ext cx="42058" cy="186235"/>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58" name="Shape 2614"/>
            <p:cNvSpPr/>
            <p:nvPr/>
          </p:nvSpPr>
          <p:spPr>
            <a:xfrm>
              <a:off x="3037916" y="174142"/>
              <a:ext cx="458089" cy="118491"/>
            </a:xfrm>
            <a:custGeom>
              <a:avLst/>
              <a:gdLst/>
              <a:ahLst/>
              <a:cxnLst/>
              <a:rect l="0" t="0" r="0" b="0"/>
              <a:pathLst>
                <a:path w="458089" h="118491">
                  <a:moveTo>
                    <a:pt x="456311" y="0"/>
                  </a:moveTo>
                  <a:lnTo>
                    <a:pt x="458089" y="9398"/>
                  </a:lnTo>
                  <a:lnTo>
                    <a:pt x="75685" y="85904"/>
                  </a:lnTo>
                  <a:lnTo>
                    <a:pt x="82169" y="118491"/>
                  </a:lnTo>
                  <a:lnTo>
                    <a:pt x="0" y="96139"/>
                  </a:lnTo>
                  <a:lnTo>
                    <a:pt x="67310" y="43815"/>
                  </a:lnTo>
                  <a:lnTo>
                    <a:pt x="73814" y="76499"/>
                  </a:lnTo>
                  <a:lnTo>
                    <a:pt x="45631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sv-SE"/>
            </a:p>
          </p:txBody>
        </p:sp>
      </p:grpSp>
      <p:sp>
        <p:nvSpPr>
          <p:cNvPr id="59" name="Platshållare för bildnummer 58"/>
          <p:cNvSpPr>
            <a:spLocks noGrp="1"/>
          </p:cNvSpPr>
          <p:nvPr>
            <p:ph type="sldNum" sz="quarter" idx="12"/>
          </p:nvPr>
        </p:nvSpPr>
        <p:spPr/>
        <p:txBody>
          <a:bodyPr/>
          <a:lstStyle/>
          <a:p>
            <a:fld id="{E9B0AADB-0E5C-4E0B-8493-D07C1A1DF98D}" type="slidenum">
              <a:rPr lang="sv-SE" smtClean="0">
                <a:solidFill>
                  <a:prstClr val="black">
                    <a:tint val="75000"/>
                  </a:prstClr>
                </a:solidFill>
              </a:rPr>
              <a:pPr/>
              <a:t>49</a:t>
            </a:fld>
            <a:endParaRPr lang="sv-SE">
              <a:solidFill>
                <a:prstClr val="black">
                  <a:tint val="75000"/>
                </a:prstClr>
              </a:solidFill>
            </a:endParaRPr>
          </a:p>
        </p:txBody>
      </p:sp>
    </p:spTree>
    <p:extLst>
      <p:ext uri="{BB962C8B-B14F-4D97-AF65-F5344CB8AC3E}">
        <p14:creationId xmlns:p14="http://schemas.microsoft.com/office/powerpoint/2010/main" val="3577359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Välkommen till förarutbildning rally</a:t>
            </a:r>
          </a:p>
        </p:txBody>
      </p:sp>
      <p:sp>
        <p:nvSpPr>
          <p:cNvPr id="3" name="Platshållare för innehåll 2"/>
          <p:cNvSpPr>
            <a:spLocks noGrp="1"/>
          </p:cNvSpPr>
          <p:nvPr>
            <p:ph idx="4294967295"/>
          </p:nvPr>
        </p:nvSpPr>
        <p:spPr>
          <a:xfrm>
            <a:off x="0" y="1825625"/>
            <a:ext cx="10515600" cy="4351338"/>
          </a:xfrm>
        </p:spPr>
        <p:txBody>
          <a:bodyPr>
            <a:normAutofit lnSpcReduction="10000"/>
          </a:bodyPr>
          <a:lstStyle/>
          <a:p>
            <a:pPr marL="0" indent="0" algn="ctr">
              <a:buNone/>
            </a:pPr>
            <a:r>
              <a:rPr lang="sv-SE" sz="3600" dirty="0"/>
              <a:t>Genomgång av kraven för att erhålla förar / kartläsarlicens</a:t>
            </a:r>
          </a:p>
          <a:p>
            <a:pPr marL="0" indent="0" algn="ctr">
              <a:buNone/>
            </a:pPr>
            <a:endParaRPr lang="sv-SE" sz="3600" dirty="0"/>
          </a:p>
          <a:p>
            <a:pPr algn="ctr"/>
            <a:r>
              <a:rPr lang="sv-SE" sz="3600" dirty="0"/>
              <a:t>Förutom denna utbildning krävs en L-ABC utbildning  </a:t>
            </a:r>
            <a:r>
              <a:rPr lang="sv-SE" sz="1800" dirty="0">
                <a:latin typeface="Calibri" panose="020F0502020204030204" pitchFamily="34" charset="0"/>
                <a:cs typeface="Times New Roman" panose="02020603050405020304" pitchFamily="18" charset="0"/>
              </a:rPr>
              <a:t>(</a:t>
            </a:r>
            <a:r>
              <a:rPr lang="sv-SE" sz="1800" dirty="0">
                <a:effectLst/>
                <a:latin typeface="Calibri" panose="020F0502020204030204" pitchFamily="34" charset="0"/>
                <a:ea typeface="Calibri" panose="020F0502020204030204" pitchFamily="34" charset="0"/>
                <a:cs typeface="Times New Roman" panose="02020603050405020304" pitchFamily="18" charset="0"/>
              </a:rPr>
              <a:t>Livsfarligt Läge, andning, blödning, Chock/Cirkulationssvikt)</a:t>
            </a:r>
            <a:endParaRPr lang="sv-SE" sz="3600" dirty="0"/>
          </a:p>
          <a:p>
            <a:pPr algn="ctr"/>
            <a:endParaRPr lang="sv-SE" dirty="0"/>
          </a:p>
          <a:p>
            <a:pPr algn="ctr"/>
            <a:r>
              <a:rPr lang="sv-SE" sz="3600" dirty="0"/>
              <a:t>För att erhålla förarlicens krävs även deltagande i debutanttävling</a:t>
            </a: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5</a:t>
            </a:fld>
            <a:endParaRPr lang="sv-SE">
              <a:solidFill>
                <a:prstClr val="black">
                  <a:tint val="75000"/>
                </a:prstClr>
              </a:solidFill>
            </a:endParaRPr>
          </a:p>
        </p:txBody>
      </p:sp>
    </p:spTree>
    <p:extLst>
      <p:ext uri="{BB962C8B-B14F-4D97-AF65-F5344CB8AC3E}">
        <p14:creationId xmlns:p14="http://schemas.microsoft.com/office/powerpoint/2010/main" val="16126378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Obligatorisk säkerhetsutrustning på bilen</a:t>
            </a:r>
          </a:p>
        </p:txBody>
      </p:sp>
      <p:sp>
        <p:nvSpPr>
          <p:cNvPr id="3" name="Platshållare för innehåll 2"/>
          <p:cNvSpPr>
            <a:spLocks noGrp="1"/>
          </p:cNvSpPr>
          <p:nvPr>
            <p:ph idx="4294967295"/>
          </p:nvPr>
        </p:nvSpPr>
        <p:spPr>
          <a:xfrm>
            <a:off x="0" y="1825625"/>
            <a:ext cx="10515600" cy="4351338"/>
          </a:xfrm>
        </p:spPr>
        <p:txBody>
          <a:bodyPr/>
          <a:lstStyle/>
          <a:p>
            <a:r>
              <a:rPr lang="sv-SE" dirty="0"/>
              <a:t>Verktyg för att lossa stolarna (placerat lätt åtkomligt mellan stolarna).</a:t>
            </a: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50</a:t>
            </a:fld>
            <a:endParaRPr lang="sv-SE">
              <a:solidFill>
                <a:prstClr val="black">
                  <a:tint val="75000"/>
                </a:prstClr>
              </a:solidFill>
            </a:endParaRPr>
          </a:p>
        </p:txBody>
      </p:sp>
    </p:spTree>
    <p:extLst>
      <p:ext uri="{BB962C8B-B14F-4D97-AF65-F5344CB8AC3E}">
        <p14:creationId xmlns:p14="http://schemas.microsoft.com/office/powerpoint/2010/main" val="9131811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281113"/>
          </a:xfrm>
        </p:spPr>
        <p:txBody>
          <a:bodyPr>
            <a:normAutofit fontScale="90000"/>
          </a:bodyPr>
          <a:lstStyle/>
          <a:p>
            <a:r>
              <a:rPr lang="sv-SE" b="1" dirty="0"/>
              <a:t>Bilen och Förarens utrustning i vid utbildning.</a:t>
            </a:r>
            <a:r>
              <a:rPr lang="sv-SE" b="1" dirty="0">
                <a:solidFill>
                  <a:srgbClr val="FF0000"/>
                </a:solidFill>
              </a:rPr>
              <a:t/>
            </a:r>
            <a:br>
              <a:rPr lang="sv-SE" b="1" dirty="0">
                <a:solidFill>
                  <a:srgbClr val="FF0000"/>
                </a:solidFill>
              </a:rPr>
            </a:br>
            <a:endParaRPr lang="sv-SE" strike="sngStrike" dirty="0"/>
          </a:p>
        </p:txBody>
      </p:sp>
      <p:sp>
        <p:nvSpPr>
          <p:cNvPr id="3" name="Platshållare för innehåll 2"/>
          <p:cNvSpPr>
            <a:spLocks noGrp="1"/>
          </p:cNvSpPr>
          <p:nvPr>
            <p:ph idx="4294967295"/>
          </p:nvPr>
        </p:nvSpPr>
        <p:spPr>
          <a:xfrm>
            <a:off x="0" y="2282825"/>
            <a:ext cx="10515600" cy="4351338"/>
          </a:xfrm>
        </p:spPr>
        <p:txBody>
          <a:bodyPr>
            <a:normAutofit fontScale="85000" lnSpcReduction="10000"/>
          </a:bodyPr>
          <a:lstStyle/>
          <a:p>
            <a:pPr marL="0" indent="0">
              <a:buNone/>
            </a:pPr>
            <a:r>
              <a:rPr lang="sv-SE" dirty="0"/>
              <a:t>När du kör din debutanttävling med en standardbil så gäller:</a:t>
            </a:r>
          </a:p>
          <a:p>
            <a:r>
              <a:rPr lang="sv-SE" dirty="0"/>
              <a:t> Bilen ska då vara utrustad med förbandskudde, 2st varningstrianglar och vintertid 2st snöskyfflar samt rekommenderas att medföra personskadeskylt.</a:t>
            </a:r>
          </a:p>
          <a:p>
            <a:r>
              <a:rPr lang="sv-SE" dirty="0"/>
              <a:t>Förare och kartläsare undantas från regel att bära </a:t>
            </a:r>
            <a:r>
              <a:rPr lang="sv-SE" dirty="0" smtClean="0"/>
              <a:t>hjälm</a:t>
            </a:r>
            <a:r>
              <a:rPr lang="sv-SE" dirty="0"/>
              <a:t>, </a:t>
            </a:r>
            <a:r>
              <a:rPr lang="sv-SE" dirty="0" smtClean="0"/>
              <a:t>men </a:t>
            </a:r>
            <a:r>
              <a:rPr lang="sv-SE" dirty="0"/>
              <a:t>skor och heltäckande klädsel (godkänd overall rekommenderas) ska användas. </a:t>
            </a:r>
          </a:p>
          <a:p>
            <a:r>
              <a:rPr lang="sv-SE" dirty="0"/>
              <a:t>Om utrustad Rallybil (homologerad eller standardrallybil) används ska den </a:t>
            </a:r>
            <a:r>
              <a:rPr lang="sv-SE" u="sng" dirty="0"/>
              <a:t>alltid</a:t>
            </a:r>
            <a:r>
              <a:rPr lang="sv-SE" dirty="0"/>
              <a:t> följa gällande reglemente RY-T, samt förare och kartläsare/Co-driver bära föreskriven personlig utrustning.</a:t>
            </a: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51</a:t>
            </a:fld>
            <a:endParaRPr lang="sv-SE">
              <a:solidFill>
                <a:prstClr val="black">
                  <a:tint val="75000"/>
                </a:prstClr>
              </a:solidFill>
            </a:endParaRPr>
          </a:p>
        </p:txBody>
      </p:sp>
    </p:spTree>
    <p:extLst>
      <p:ext uri="{BB962C8B-B14F-4D97-AF65-F5344CB8AC3E}">
        <p14:creationId xmlns:p14="http://schemas.microsoft.com/office/powerpoint/2010/main" val="31913447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Reklam på tävlingsbilen</a:t>
            </a:r>
          </a:p>
        </p:txBody>
      </p:sp>
      <p:sp>
        <p:nvSpPr>
          <p:cNvPr id="3" name="Platshållare för innehåll 2"/>
          <p:cNvSpPr>
            <a:spLocks noGrp="1"/>
          </p:cNvSpPr>
          <p:nvPr>
            <p:ph idx="4294967295"/>
          </p:nvPr>
        </p:nvSpPr>
        <p:spPr>
          <a:xfrm>
            <a:off x="0" y="1825625"/>
            <a:ext cx="10515600" cy="4351338"/>
          </a:xfrm>
        </p:spPr>
        <p:txBody>
          <a:bodyPr>
            <a:normAutofit/>
          </a:bodyPr>
          <a:lstStyle/>
          <a:p>
            <a:r>
              <a:rPr lang="sv-SE" dirty="0"/>
              <a:t>SBF/SDF/distrikt, klubb/arrangör har rättighet att använda en del av bilen för sin reklam.</a:t>
            </a:r>
          </a:p>
          <a:p>
            <a:r>
              <a:rPr lang="sv-SE" dirty="0"/>
              <a:t>Den tävlande får inte ha någon reklam på bilens glasytor, dock är en vindrutestreamer tillåten. Utom i SM/RM</a:t>
            </a:r>
          </a:p>
          <a:p>
            <a:r>
              <a:rPr lang="sv-SE" dirty="0"/>
              <a:t>Den tävlande kan i vissa fall friköpa sig från arrangörsreklamen.</a:t>
            </a:r>
          </a:p>
          <a:p>
            <a:r>
              <a:rPr lang="sv-SE" dirty="0"/>
              <a:t>För fullständiga reklamregler se Tävlingsregler Rally: </a:t>
            </a:r>
            <a:r>
              <a:rPr lang="sv-SE" dirty="0">
                <a:hlinkClick r:id="rId2"/>
              </a:rPr>
              <a:t>Rally - Svensk Bilsport - Svenska Bilsportförbundet (sbf.se)</a:t>
            </a:r>
            <a:endParaRPr lang="sv-SE" dirty="0"/>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52</a:t>
            </a:fld>
            <a:endParaRPr lang="sv-SE">
              <a:solidFill>
                <a:prstClr val="black">
                  <a:tint val="75000"/>
                </a:prstClr>
              </a:solidFill>
            </a:endParaRPr>
          </a:p>
        </p:txBody>
      </p:sp>
    </p:spTree>
    <p:extLst>
      <p:ext uri="{BB962C8B-B14F-4D97-AF65-F5344CB8AC3E}">
        <p14:creationId xmlns:p14="http://schemas.microsoft.com/office/powerpoint/2010/main" val="9814143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Namn på bilen</a:t>
            </a:r>
            <a:r>
              <a:rPr lang="sv-SE" dirty="0"/>
              <a:t> </a:t>
            </a:r>
          </a:p>
        </p:txBody>
      </p:sp>
      <p:sp>
        <p:nvSpPr>
          <p:cNvPr id="3" name="Platshållare för innehåll 2"/>
          <p:cNvSpPr>
            <a:spLocks noGrp="1"/>
          </p:cNvSpPr>
          <p:nvPr>
            <p:ph idx="4294967295"/>
          </p:nvPr>
        </p:nvSpPr>
        <p:spPr>
          <a:xfrm>
            <a:off x="0" y="1825625"/>
            <a:ext cx="10515600" cy="4351338"/>
          </a:xfrm>
        </p:spPr>
        <p:txBody>
          <a:bodyPr/>
          <a:lstStyle/>
          <a:p>
            <a:r>
              <a:rPr lang="sv-SE" dirty="0"/>
              <a:t>Tävlandes namn får finnas på bilens bakre sidorutor enligt RY1.4.1 se länk förra sidan.</a:t>
            </a: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53</a:t>
            </a:fld>
            <a:endParaRPr lang="sv-SE">
              <a:solidFill>
                <a:prstClr val="black">
                  <a:tint val="75000"/>
                </a:prstClr>
              </a:solidFill>
            </a:endParaRPr>
          </a:p>
        </p:txBody>
      </p:sp>
    </p:spTree>
    <p:extLst>
      <p:ext uri="{BB962C8B-B14F-4D97-AF65-F5344CB8AC3E}">
        <p14:creationId xmlns:p14="http://schemas.microsoft.com/office/powerpoint/2010/main" val="6476882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Anmälan till tävling</a:t>
            </a:r>
          </a:p>
        </p:txBody>
      </p:sp>
      <p:sp>
        <p:nvSpPr>
          <p:cNvPr id="3" name="Platshållare för innehåll 2"/>
          <p:cNvSpPr>
            <a:spLocks noGrp="1"/>
          </p:cNvSpPr>
          <p:nvPr>
            <p:ph idx="4294967295"/>
          </p:nvPr>
        </p:nvSpPr>
        <p:spPr>
          <a:xfrm>
            <a:off x="0" y="1825625"/>
            <a:ext cx="10515600" cy="4351338"/>
          </a:xfrm>
        </p:spPr>
        <p:txBody>
          <a:bodyPr>
            <a:normAutofit fontScale="92500" lnSpcReduction="20000"/>
          </a:bodyPr>
          <a:lstStyle/>
          <a:p>
            <a:r>
              <a:rPr lang="sv-SE" dirty="0"/>
              <a:t>Först måste man veta när och var det är tävling och läsa en tävlingsinbjudan, denna hittar man på </a:t>
            </a:r>
            <a:r>
              <a:rPr lang="sv-SE" dirty="0" smtClean="0"/>
              <a:t>t.ex. på internet eller </a:t>
            </a:r>
            <a:r>
              <a:rPr lang="sv-SE" dirty="0" err="1" smtClean="0"/>
              <a:t>LoTS</a:t>
            </a:r>
            <a:r>
              <a:rPr lang="sv-SE" dirty="0" smtClean="0"/>
              <a:t>:</a:t>
            </a:r>
            <a:endParaRPr lang="sv-SE" dirty="0"/>
          </a:p>
          <a:p>
            <a:pPr marL="0" indent="0">
              <a:buNone/>
            </a:pPr>
            <a:endParaRPr lang="sv-SE" dirty="0"/>
          </a:p>
          <a:p>
            <a:pPr marL="0" indent="0">
              <a:buNone/>
            </a:pPr>
            <a:r>
              <a:rPr lang="sv-SE" dirty="0"/>
              <a:t>På dessa sidor kan du även göra din anmälan eller bli länkad till den.</a:t>
            </a:r>
          </a:p>
          <a:p>
            <a:r>
              <a:rPr lang="sv-SE" dirty="0"/>
              <a:t>Innan du gör din anmälan är det viktigt att du läser inbjudan eftersom du accepterar dess innehåll här du gör din anmälan till tävlingen, denna inbjudan kan ju innehåll särskilda bestämmelser för just denna tävling som du måste känna till.</a:t>
            </a: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54</a:t>
            </a:fld>
            <a:endParaRPr lang="sv-SE">
              <a:solidFill>
                <a:prstClr val="black">
                  <a:tint val="75000"/>
                </a:prstClr>
              </a:solidFill>
            </a:endParaRPr>
          </a:p>
        </p:txBody>
      </p:sp>
    </p:spTree>
    <p:extLst>
      <p:ext uri="{BB962C8B-B14F-4D97-AF65-F5344CB8AC3E}">
        <p14:creationId xmlns:p14="http://schemas.microsoft.com/office/powerpoint/2010/main" val="26356303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Inbjudan till tävling</a:t>
            </a:r>
          </a:p>
        </p:txBody>
      </p:sp>
      <p:sp>
        <p:nvSpPr>
          <p:cNvPr id="3" name="Platshållare för innehåll 2"/>
          <p:cNvSpPr>
            <a:spLocks noGrp="1"/>
          </p:cNvSpPr>
          <p:nvPr>
            <p:ph idx="4294967295"/>
          </p:nvPr>
        </p:nvSpPr>
        <p:spPr>
          <a:xfrm>
            <a:off x="0" y="1825625"/>
            <a:ext cx="10515600" cy="4351338"/>
          </a:xfrm>
        </p:spPr>
        <p:txBody>
          <a:bodyPr>
            <a:normAutofit fontScale="92500" lnSpcReduction="20000"/>
          </a:bodyPr>
          <a:lstStyle/>
          <a:p>
            <a:pPr marL="0" indent="0">
              <a:buNone/>
            </a:pPr>
            <a:r>
              <a:rPr lang="sv-SE" dirty="0"/>
              <a:t>Inbjudan till tävling måste innehålla vissa punkter</a:t>
            </a:r>
            <a:r>
              <a:rPr lang="sv-SE" dirty="0" smtClean="0"/>
              <a:t>, se </a:t>
            </a:r>
            <a:r>
              <a:rPr lang="sv-SE" dirty="0"/>
              <a:t>Tävlingsregler Rally (RY 14.0 Tävlingsinbjudan):</a:t>
            </a:r>
          </a:p>
          <a:p>
            <a:r>
              <a:rPr lang="sv-SE" dirty="0"/>
              <a:t>1. Tävlingsarrangör, ort och datum</a:t>
            </a:r>
          </a:p>
          <a:p>
            <a:r>
              <a:rPr lang="sv-SE" dirty="0"/>
              <a:t>2. </a:t>
            </a:r>
            <a:r>
              <a:rPr lang="sv-SE" dirty="0" smtClean="0"/>
              <a:t>Organisationskommitté </a:t>
            </a:r>
            <a:r>
              <a:rPr lang="sv-SE" dirty="0"/>
              <a:t>namn</a:t>
            </a:r>
          </a:p>
          <a:p>
            <a:r>
              <a:rPr lang="sv-SE" dirty="0"/>
              <a:t>3. Tävlingsledare, namn och telefonnummer</a:t>
            </a:r>
          </a:p>
          <a:p>
            <a:r>
              <a:rPr lang="sv-SE" dirty="0"/>
              <a:t>4. Teknisk chef, namn och telefonnummer</a:t>
            </a:r>
          </a:p>
          <a:p>
            <a:r>
              <a:rPr lang="sv-SE" dirty="0"/>
              <a:t>5. Domarordförande, namn och telefonnummer</a:t>
            </a:r>
          </a:p>
          <a:p>
            <a:r>
              <a:rPr lang="sv-SE" dirty="0"/>
              <a:t>6. Domare namn</a:t>
            </a:r>
          </a:p>
          <a:p>
            <a:r>
              <a:rPr lang="sv-SE" dirty="0"/>
              <a:t>7. Teknisk kontrollant, namn och telefonnummer</a:t>
            </a:r>
          </a:p>
          <a:p>
            <a:pPr marL="0" indent="0">
              <a:buNone/>
            </a:pPr>
            <a:endParaRPr lang="sv-SE" dirty="0"/>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55</a:t>
            </a:fld>
            <a:endParaRPr lang="sv-SE">
              <a:solidFill>
                <a:prstClr val="black">
                  <a:tint val="75000"/>
                </a:prstClr>
              </a:solidFill>
            </a:endParaRPr>
          </a:p>
        </p:txBody>
      </p:sp>
    </p:spTree>
    <p:extLst>
      <p:ext uri="{BB962C8B-B14F-4D97-AF65-F5344CB8AC3E}">
        <p14:creationId xmlns:p14="http://schemas.microsoft.com/office/powerpoint/2010/main" val="15230885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Inbjudan till tävling</a:t>
            </a:r>
            <a:endParaRPr lang="sv-SE" dirty="0"/>
          </a:p>
        </p:txBody>
      </p:sp>
      <p:sp>
        <p:nvSpPr>
          <p:cNvPr id="3" name="Platshållare för innehåll 2"/>
          <p:cNvSpPr>
            <a:spLocks noGrp="1"/>
          </p:cNvSpPr>
          <p:nvPr>
            <p:ph idx="4294967295"/>
          </p:nvPr>
        </p:nvSpPr>
        <p:spPr>
          <a:xfrm>
            <a:off x="0" y="1825625"/>
            <a:ext cx="10515600" cy="4351338"/>
          </a:xfrm>
        </p:spPr>
        <p:txBody>
          <a:bodyPr>
            <a:normAutofit fontScale="92500" lnSpcReduction="10000"/>
          </a:bodyPr>
          <a:lstStyle/>
          <a:p>
            <a:r>
              <a:rPr lang="sv-SE" dirty="0"/>
              <a:t>8. Miljöchef namn</a:t>
            </a:r>
          </a:p>
          <a:p>
            <a:r>
              <a:rPr lang="sv-SE" dirty="0"/>
              <a:t>9. Tävlingsform, antal SS och </a:t>
            </a:r>
            <a:r>
              <a:rPr lang="sv-SE" dirty="0" err="1"/>
              <a:t>trp</a:t>
            </a:r>
            <a:r>
              <a:rPr lang="sv-SE" dirty="0"/>
              <a:t>. Sträckor, tävlingens längd noter eller ej.</a:t>
            </a:r>
          </a:p>
          <a:p>
            <a:r>
              <a:rPr lang="sv-SE" dirty="0"/>
              <a:t>10. Tävlingsplats, ort telefonnummer under tävlingen</a:t>
            </a:r>
          </a:p>
          <a:p>
            <a:r>
              <a:rPr lang="sv-SE" dirty="0"/>
              <a:t>11. Tidsplan för tävlingens alla viktiga tider.</a:t>
            </a:r>
          </a:p>
          <a:p>
            <a:r>
              <a:rPr lang="sv-SE" dirty="0"/>
              <a:t>12. Deltagare, licensklasser, antal och ev. gallringsmetod</a:t>
            </a:r>
          </a:p>
          <a:p>
            <a:r>
              <a:rPr lang="sv-SE" dirty="0"/>
              <a:t>13. Tillåtna bilar, bilklasser , startordning</a:t>
            </a:r>
          </a:p>
          <a:p>
            <a:r>
              <a:rPr lang="sv-SE" dirty="0"/>
              <a:t>14. Utnyttjande av utrymme för arrangörs/förbundsreklam samt friköpning av denna.</a:t>
            </a:r>
          </a:p>
          <a:p>
            <a:endParaRPr lang="sv-SE" dirty="0"/>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56</a:t>
            </a:fld>
            <a:endParaRPr lang="sv-SE">
              <a:solidFill>
                <a:prstClr val="black">
                  <a:tint val="75000"/>
                </a:prstClr>
              </a:solidFill>
            </a:endParaRPr>
          </a:p>
        </p:txBody>
      </p:sp>
    </p:spTree>
    <p:extLst>
      <p:ext uri="{BB962C8B-B14F-4D97-AF65-F5344CB8AC3E}">
        <p14:creationId xmlns:p14="http://schemas.microsoft.com/office/powerpoint/2010/main" val="11773303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Inbjudan till tävling</a:t>
            </a:r>
            <a:endParaRPr lang="sv-SE" dirty="0"/>
          </a:p>
        </p:txBody>
      </p:sp>
      <p:sp>
        <p:nvSpPr>
          <p:cNvPr id="3" name="Platshållare för innehåll 2"/>
          <p:cNvSpPr>
            <a:spLocks noGrp="1"/>
          </p:cNvSpPr>
          <p:nvPr>
            <p:ph idx="4294967295"/>
          </p:nvPr>
        </p:nvSpPr>
        <p:spPr>
          <a:xfrm>
            <a:off x="0" y="1825625"/>
            <a:ext cx="10515600" cy="4351338"/>
          </a:xfrm>
        </p:spPr>
        <p:txBody>
          <a:bodyPr>
            <a:normAutofit fontScale="92500" lnSpcReduction="10000"/>
          </a:bodyPr>
          <a:lstStyle/>
          <a:p>
            <a:r>
              <a:rPr lang="sv-SE" dirty="0"/>
              <a:t>15. Lagtävlan om detta ingår</a:t>
            </a:r>
          </a:p>
          <a:p>
            <a:r>
              <a:rPr lang="sv-SE" dirty="0"/>
              <a:t>16. Särskilda bestämmelser (däck, serviceplatser, startmetod SS)</a:t>
            </a:r>
          </a:p>
          <a:p>
            <a:r>
              <a:rPr lang="sv-SE" dirty="0"/>
              <a:t>17. Tävlingsavgift och regler för återbetalning</a:t>
            </a:r>
          </a:p>
          <a:p>
            <a:r>
              <a:rPr lang="sv-SE" dirty="0"/>
              <a:t>18. Anmälan (dag och tid) </a:t>
            </a:r>
            <a:r>
              <a:rPr lang="sv-SE" dirty="0" err="1"/>
              <a:t>ev</a:t>
            </a:r>
            <a:r>
              <a:rPr lang="sv-SE" dirty="0"/>
              <a:t> efteranmälan</a:t>
            </a:r>
          </a:p>
          <a:p>
            <a:r>
              <a:rPr lang="sv-SE" dirty="0"/>
              <a:t>19. Avlysning</a:t>
            </a:r>
          </a:p>
          <a:p>
            <a:r>
              <a:rPr lang="sv-SE" dirty="0"/>
              <a:t>20. Priser, poängberäkning, särskiljning, prisutdelning</a:t>
            </a:r>
          </a:p>
          <a:p>
            <a:r>
              <a:rPr lang="sv-SE" dirty="0"/>
              <a:t>21. Återbud</a:t>
            </a:r>
          </a:p>
          <a:p>
            <a:r>
              <a:rPr lang="sv-SE" dirty="0"/>
              <a:t>22. Upplysningar telefonnummer</a:t>
            </a: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57</a:t>
            </a:fld>
            <a:endParaRPr lang="sv-SE">
              <a:solidFill>
                <a:prstClr val="black">
                  <a:tint val="75000"/>
                </a:prstClr>
              </a:solidFill>
            </a:endParaRPr>
          </a:p>
        </p:txBody>
      </p:sp>
    </p:spTree>
    <p:extLst>
      <p:ext uri="{BB962C8B-B14F-4D97-AF65-F5344CB8AC3E}">
        <p14:creationId xmlns:p14="http://schemas.microsoft.com/office/powerpoint/2010/main" val="12448450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Startbekräftelse till tävling</a:t>
            </a:r>
          </a:p>
        </p:txBody>
      </p:sp>
      <p:sp>
        <p:nvSpPr>
          <p:cNvPr id="3" name="Platshållare för innehåll 2"/>
          <p:cNvSpPr>
            <a:spLocks noGrp="1"/>
          </p:cNvSpPr>
          <p:nvPr>
            <p:ph idx="4294967295"/>
          </p:nvPr>
        </p:nvSpPr>
        <p:spPr>
          <a:xfrm>
            <a:off x="0" y="1825625"/>
            <a:ext cx="10515600" cy="4877016"/>
          </a:xfrm>
        </p:spPr>
        <p:txBody>
          <a:bodyPr>
            <a:normAutofit fontScale="92500" lnSpcReduction="10000"/>
          </a:bodyPr>
          <a:lstStyle/>
          <a:p>
            <a:pPr marL="0" indent="0" algn="ctr">
              <a:buNone/>
            </a:pPr>
            <a:r>
              <a:rPr lang="sv-SE" dirty="0"/>
              <a:t>När man accepterat inbjudan och gjort en anmälan till tävlingen så ska man senast tre dagar före tävlingen fått en startbekräftelse, om man inte fått denna måste man efterlysa den hos arrangören.</a:t>
            </a:r>
          </a:p>
          <a:p>
            <a:pPr marL="0" indent="0" algn="ctr">
              <a:buNone/>
            </a:pPr>
            <a:r>
              <a:rPr lang="sv-SE" b="1" dirty="0"/>
              <a:t>Startbekräftelsen ska innehålla följande:</a:t>
            </a:r>
          </a:p>
          <a:p>
            <a:r>
              <a:rPr lang="sv-SE" dirty="0"/>
              <a:t>Dispens från hastighetsbegränsningen</a:t>
            </a:r>
          </a:p>
          <a:p>
            <a:r>
              <a:rPr lang="sv-SE" dirty="0"/>
              <a:t>Tillgång till bensin och olja under tävlingen</a:t>
            </a:r>
          </a:p>
          <a:p>
            <a:r>
              <a:rPr lang="sv-SE" dirty="0"/>
              <a:t>Inlagt uppehåll</a:t>
            </a:r>
          </a:p>
          <a:p>
            <a:r>
              <a:rPr lang="sv-SE" dirty="0"/>
              <a:t>Respittid och maxtider</a:t>
            </a:r>
          </a:p>
          <a:p>
            <a:r>
              <a:rPr lang="sv-SE" dirty="0"/>
              <a:t>Plats för anslag av tillstånd, PM, samt övriga meddelanden</a:t>
            </a:r>
          </a:p>
          <a:p>
            <a:r>
              <a:rPr lang="sv-SE" dirty="0"/>
              <a:t>Telefonnummer till tävlingsledningen under tävlingen</a:t>
            </a: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58</a:t>
            </a:fld>
            <a:endParaRPr lang="sv-SE">
              <a:solidFill>
                <a:prstClr val="black">
                  <a:tint val="75000"/>
                </a:prstClr>
              </a:solidFill>
            </a:endParaRPr>
          </a:p>
        </p:txBody>
      </p:sp>
    </p:spTree>
    <p:extLst>
      <p:ext uri="{BB962C8B-B14F-4D97-AF65-F5344CB8AC3E}">
        <p14:creationId xmlns:p14="http://schemas.microsoft.com/office/powerpoint/2010/main" val="17351250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Startbekräftelse till tävling</a:t>
            </a:r>
            <a:endParaRPr lang="sv-SE" dirty="0"/>
          </a:p>
        </p:txBody>
      </p:sp>
      <p:sp>
        <p:nvSpPr>
          <p:cNvPr id="3" name="Platshållare för innehåll 2"/>
          <p:cNvSpPr>
            <a:spLocks noGrp="1"/>
          </p:cNvSpPr>
          <p:nvPr>
            <p:ph idx="4294967295"/>
          </p:nvPr>
        </p:nvSpPr>
        <p:spPr>
          <a:xfrm>
            <a:off x="0" y="1825625"/>
            <a:ext cx="10515600" cy="4351338"/>
          </a:xfrm>
        </p:spPr>
        <p:txBody>
          <a:bodyPr>
            <a:normAutofit fontScale="55000" lnSpcReduction="20000"/>
          </a:bodyPr>
          <a:lstStyle/>
          <a:p>
            <a:pPr marL="0" indent="0" algn="ctr">
              <a:buNone/>
            </a:pPr>
            <a:r>
              <a:rPr lang="sv-SE" dirty="0"/>
              <a:t>Startbekräftelse kan se ut så här:</a:t>
            </a:r>
          </a:p>
          <a:p>
            <a:r>
              <a:rPr lang="sv-SE" b="1" u="sng" dirty="0"/>
              <a:t>Startbekräftelse och slutinstruktion &amp; PM 1</a:t>
            </a:r>
            <a:r>
              <a:rPr lang="sv-SE" b="1" dirty="0"/>
              <a:t> </a:t>
            </a:r>
            <a:endParaRPr lang="sv-SE" dirty="0"/>
          </a:p>
          <a:p>
            <a:r>
              <a:rPr lang="sv-SE" dirty="0"/>
              <a:t> </a:t>
            </a:r>
          </a:p>
          <a:p>
            <a:pPr lvl="0" fontAlgn="base"/>
            <a:r>
              <a:rPr lang="sv-SE" dirty="0"/>
              <a:t>Startnummer framgår av bifogad anmälningslista  Första start klockan 12.01 Parkskolan Rallystad. </a:t>
            </a:r>
          </a:p>
          <a:p>
            <a:pPr lvl="0" fontAlgn="base"/>
            <a:r>
              <a:rPr lang="sv-SE" dirty="0"/>
              <a:t>Anmälan sker vid Södra Infartens Bilservice, se bifogad karta  Tillstånd och PM anslås vid anmälan och sekretariatet. </a:t>
            </a:r>
          </a:p>
          <a:p>
            <a:pPr lvl="0" fontAlgn="base"/>
            <a:r>
              <a:rPr lang="sv-SE" dirty="0"/>
              <a:t>Besiktning sker vid Södra Infartens Bilservice, Du ska besikta Din bil senast 2 timmar före Din ideala starttid. </a:t>
            </a:r>
          </a:p>
          <a:p>
            <a:pPr lvl="0" fontAlgn="base"/>
            <a:r>
              <a:rPr lang="sv-SE" dirty="0"/>
              <a:t>Dispens för hastighetsbegränsningarna för specialsträckorna har erhållits från länsstyrelsen. </a:t>
            </a:r>
          </a:p>
          <a:p>
            <a:pPr lvl="0" fontAlgn="base"/>
            <a:r>
              <a:rPr lang="sv-SE" dirty="0"/>
              <a:t>Anmälan och besiktning öppnar klockan 08.00. </a:t>
            </a:r>
          </a:p>
          <a:p>
            <a:pPr lvl="0" fontAlgn="base"/>
            <a:r>
              <a:rPr lang="sv-SE" dirty="0"/>
              <a:t>Tävlingsbilen ska vara rentvättad innan du kommer till besiktning. </a:t>
            </a:r>
          </a:p>
          <a:p>
            <a:pPr lvl="0" fontAlgn="base"/>
            <a:r>
              <a:rPr lang="sv-SE" dirty="0"/>
              <a:t>Vid all service, såväl på de anvisade serviceplatserna som vid spontanservice gäller SBF:s miljöföreskrifter. </a:t>
            </a:r>
          </a:p>
          <a:p>
            <a:pPr fontAlgn="base"/>
            <a:r>
              <a:rPr lang="sv-SE" dirty="0"/>
              <a:t>Brott mot miljöföreskrifterna bestraffas enligt följande (RY 8.1): </a:t>
            </a:r>
          </a:p>
          <a:p>
            <a:pPr lvl="1"/>
            <a:r>
              <a:rPr lang="sv-SE" dirty="0"/>
              <a:t>1:a påträffandet 1 minuts tidstillägg  </a:t>
            </a:r>
          </a:p>
          <a:p>
            <a:pPr marL="0" indent="0" algn="ctr">
              <a:buNone/>
            </a:pPr>
            <a:endParaRPr lang="sv-SE" dirty="0"/>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59</a:t>
            </a:fld>
            <a:endParaRPr lang="sv-SE">
              <a:solidFill>
                <a:prstClr val="black">
                  <a:tint val="75000"/>
                </a:prstClr>
              </a:solidFill>
            </a:endParaRPr>
          </a:p>
        </p:txBody>
      </p:sp>
    </p:spTree>
    <p:extLst>
      <p:ext uri="{BB962C8B-B14F-4D97-AF65-F5344CB8AC3E}">
        <p14:creationId xmlns:p14="http://schemas.microsoft.com/office/powerpoint/2010/main" val="1257904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4294967295"/>
          </p:nvPr>
        </p:nvSpPr>
        <p:spPr>
          <a:xfrm>
            <a:off x="0" y="1825625"/>
            <a:ext cx="10515600" cy="4351338"/>
          </a:xfrm>
        </p:spPr>
        <p:txBody>
          <a:bodyPr>
            <a:normAutofit/>
          </a:bodyPr>
          <a:lstStyle/>
          <a:p>
            <a:r>
              <a:rPr lang="sv-SE" sz="3600" dirty="0"/>
              <a:t>Förutom denna utbildning måste du själv studera regelböckerna från SBF (svenska bilsportförbundet), finns digitalt på SBF hemsida.</a:t>
            </a:r>
          </a:p>
          <a:p>
            <a:endParaRPr lang="sv-SE" sz="3600" dirty="0"/>
          </a:p>
          <a:p>
            <a:r>
              <a:rPr lang="sv-SE" sz="3600" dirty="0"/>
              <a:t>Du måste hela tiden själv hålla dig underrättad om eventuella regeländringar</a:t>
            </a:r>
          </a:p>
        </p:txBody>
      </p:sp>
      <p:sp>
        <p:nvSpPr>
          <p:cNvPr id="2" name="Platshållare för bildnummer 1"/>
          <p:cNvSpPr>
            <a:spLocks noGrp="1"/>
          </p:cNvSpPr>
          <p:nvPr>
            <p:ph type="sldNum" sz="quarter" idx="12"/>
          </p:nvPr>
        </p:nvSpPr>
        <p:spPr/>
        <p:txBody>
          <a:bodyPr/>
          <a:lstStyle/>
          <a:p>
            <a:fld id="{E9B0AADB-0E5C-4E0B-8493-D07C1A1DF98D}" type="slidenum">
              <a:rPr lang="sv-SE" smtClean="0">
                <a:solidFill>
                  <a:prstClr val="black">
                    <a:tint val="75000"/>
                  </a:prstClr>
                </a:solidFill>
              </a:rPr>
              <a:pPr/>
              <a:t>6</a:t>
            </a:fld>
            <a:endParaRPr lang="sv-SE">
              <a:solidFill>
                <a:prstClr val="black">
                  <a:tint val="75000"/>
                </a:prstClr>
              </a:solidFill>
            </a:endParaRPr>
          </a:p>
        </p:txBody>
      </p:sp>
    </p:spTree>
    <p:extLst>
      <p:ext uri="{BB962C8B-B14F-4D97-AF65-F5344CB8AC3E}">
        <p14:creationId xmlns:p14="http://schemas.microsoft.com/office/powerpoint/2010/main" val="1954647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Startbekräftelse till tävling</a:t>
            </a:r>
            <a:endParaRPr lang="sv-SE" dirty="0"/>
          </a:p>
        </p:txBody>
      </p:sp>
      <p:sp>
        <p:nvSpPr>
          <p:cNvPr id="3" name="Platshållare för innehåll 2"/>
          <p:cNvSpPr>
            <a:spLocks noGrp="1"/>
          </p:cNvSpPr>
          <p:nvPr>
            <p:ph idx="4294967295"/>
          </p:nvPr>
        </p:nvSpPr>
        <p:spPr>
          <a:xfrm>
            <a:off x="0" y="1825625"/>
            <a:ext cx="10515600" cy="4351338"/>
          </a:xfrm>
        </p:spPr>
        <p:txBody>
          <a:bodyPr>
            <a:normAutofit fontScale="70000" lnSpcReduction="20000"/>
          </a:bodyPr>
          <a:lstStyle/>
          <a:p>
            <a:pPr lvl="1"/>
            <a:r>
              <a:rPr lang="sv-SE" dirty="0"/>
              <a:t>2:a påträffandet 5 minuters tidstillägg  </a:t>
            </a:r>
          </a:p>
          <a:p>
            <a:pPr lvl="1"/>
            <a:r>
              <a:rPr lang="sv-SE" dirty="0"/>
              <a:t>3:e påträffandet uteslutning från prisbedömning och rapport till tävlingsledningen för beslut. </a:t>
            </a:r>
          </a:p>
          <a:p>
            <a:pPr fontAlgn="base"/>
            <a:r>
              <a:rPr lang="sv-SE" dirty="0"/>
              <a:t>Underlåtenhet att använda halvljus på specialsträckorna renderar </a:t>
            </a:r>
            <a:r>
              <a:rPr lang="sv-SE" b="1" dirty="0" smtClean="0"/>
              <a:t>tidstillägg </a:t>
            </a:r>
            <a:r>
              <a:rPr lang="sv-SE" b="1" dirty="0"/>
              <a:t>30 sek </a:t>
            </a:r>
            <a:r>
              <a:rPr lang="sv-SE" dirty="0"/>
              <a:t>för varje tillfälle då en tävlande ertappas med att bryta mot reglerna om halvljus, speciella faktafunktionär kommer att övervaka detta(RY 8.1).</a:t>
            </a:r>
          </a:p>
          <a:p>
            <a:pPr lvl="0" fontAlgn="base"/>
            <a:r>
              <a:rPr lang="sv-SE" dirty="0"/>
              <a:t>Telefonnummer till tävlingsledningen såväl före som under tävlingsdygnet är </a:t>
            </a:r>
            <a:r>
              <a:rPr lang="sv-SE" b="1" dirty="0"/>
              <a:t>0123-998877</a:t>
            </a:r>
            <a:r>
              <a:rPr lang="sv-SE" dirty="0"/>
              <a:t>. </a:t>
            </a:r>
          </a:p>
          <a:p>
            <a:pPr lvl="0" fontAlgn="base"/>
            <a:r>
              <a:rPr lang="sv-SE" dirty="0"/>
              <a:t>Utöver denna statbekräftelse kan ytterligare information komma att delges Dig som tävlande via PM, som kommer att anslås vid de för tävlingen aktuella anslagstavlorna. </a:t>
            </a:r>
          </a:p>
          <a:p>
            <a:endParaRPr lang="sv-SE" dirty="0"/>
          </a:p>
          <a:p>
            <a:pPr marL="0" indent="0">
              <a:buNone/>
            </a:pPr>
            <a:r>
              <a:rPr lang="sv-SE" b="1" dirty="0"/>
              <a:t>Välkommen! </a:t>
            </a:r>
            <a:endParaRPr lang="sv-SE" dirty="0"/>
          </a:p>
          <a:p>
            <a:pPr marL="0" indent="0">
              <a:buNone/>
            </a:pPr>
            <a:r>
              <a:rPr lang="sv-SE" b="1" dirty="0"/>
              <a:t>Rally MK </a:t>
            </a:r>
            <a:endParaRPr lang="sv-SE" dirty="0"/>
          </a:p>
          <a:p>
            <a:pPr marL="0" indent="0" algn="ctr">
              <a:buNone/>
            </a:pPr>
            <a:endParaRPr lang="sv-SE" dirty="0"/>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60</a:t>
            </a:fld>
            <a:endParaRPr lang="sv-SE">
              <a:solidFill>
                <a:prstClr val="black">
                  <a:tint val="75000"/>
                </a:prstClr>
              </a:solidFill>
            </a:endParaRPr>
          </a:p>
        </p:txBody>
      </p:sp>
    </p:spTree>
    <p:extLst>
      <p:ext uri="{BB962C8B-B14F-4D97-AF65-F5344CB8AC3E}">
        <p14:creationId xmlns:p14="http://schemas.microsoft.com/office/powerpoint/2010/main" val="5669809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Anmälan tävlingsdagen</a:t>
            </a:r>
          </a:p>
        </p:txBody>
      </p:sp>
      <p:sp>
        <p:nvSpPr>
          <p:cNvPr id="3" name="Platshållare för innehåll 2"/>
          <p:cNvSpPr>
            <a:spLocks noGrp="1"/>
          </p:cNvSpPr>
          <p:nvPr>
            <p:ph idx="4294967295"/>
          </p:nvPr>
        </p:nvSpPr>
        <p:spPr>
          <a:xfrm>
            <a:off x="0" y="1825625"/>
            <a:ext cx="10515600" cy="4351338"/>
          </a:xfrm>
        </p:spPr>
        <p:txBody>
          <a:bodyPr>
            <a:normAutofit fontScale="92500" lnSpcReduction="20000"/>
          </a:bodyPr>
          <a:lstStyle/>
          <a:p>
            <a:pPr marL="0" indent="0" algn="ctr">
              <a:buNone/>
            </a:pPr>
            <a:r>
              <a:rPr lang="sv-SE" dirty="0"/>
              <a:t>När du kommer till anmälan gäller följande</a:t>
            </a:r>
          </a:p>
          <a:p>
            <a:r>
              <a:rPr lang="sv-SE" dirty="0"/>
              <a:t>Körkort ska uppvisas (för dem som behöver det)</a:t>
            </a:r>
          </a:p>
          <a:p>
            <a:r>
              <a:rPr lang="sv-SE" dirty="0"/>
              <a:t>Tävlingslicenser ska uppvisas</a:t>
            </a:r>
          </a:p>
          <a:p>
            <a:r>
              <a:rPr lang="sv-SE" dirty="0"/>
              <a:t>Eventuell tävlingsavgift ska erläggas om man inte gjort det tidigare</a:t>
            </a:r>
          </a:p>
          <a:p>
            <a:r>
              <a:rPr lang="sv-SE" dirty="0"/>
              <a:t>I anmälan erhåller du alla tävlingshandlingar, dessa måste du kontrollera så att allt finns med, du får kvittera att du erhållit dessa.</a:t>
            </a:r>
          </a:p>
          <a:p>
            <a:r>
              <a:rPr lang="sv-SE" dirty="0"/>
              <a:t>Tänk på att ha dina handlingar framme så går det mycket snabbare i anmälan.</a:t>
            </a: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61</a:t>
            </a:fld>
            <a:endParaRPr lang="sv-SE">
              <a:solidFill>
                <a:prstClr val="black">
                  <a:tint val="75000"/>
                </a:prstClr>
              </a:solidFill>
            </a:endParaRPr>
          </a:p>
        </p:txBody>
      </p:sp>
    </p:spTree>
    <p:extLst>
      <p:ext uri="{BB962C8B-B14F-4D97-AF65-F5344CB8AC3E}">
        <p14:creationId xmlns:p14="http://schemas.microsoft.com/office/powerpoint/2010/main" val="20419762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Tävlingsbesiktning</a:t>
            </a:r>
          </a:p>
        </p:txBody>
      </p:sp>
      <p:sp>
        <p:nvSpPr>
          <p:cNvPr id="3" name="Platshållare för innehåll 2"/>
          <p:cNvSpPr>
            <a:spLocks noGrp="1"/>
          </p:cNvSpPr>
          <p:nvPr>
            <p:ph idx="4294967295"/>
          </p:nvPr>
        </p:nvSpPr>
        <p:spPr>
          <a:xfrm>
            <a:off x="0" y="1825625"/>
            <a:ext cx="10515600" cy="4351338"/>
          </a:xfrm>
        </p:spPr>
        <p:txBody>
          <a:bodyPr>
            <a:normAutofit fontScale="92500" lnSpcReduction="10000"/>
          </a:bodyPr>
          <a:lstStyle/>
          <a:p>
            <a:pPr marL="0" indent="0" algn="ctr">
              <a:buNone/>
            </a:pPr>
            <a:r>
              <a:rPr lang="sv-SE" dirty="0"/>
              <a:t>När du kommer till tävlingsbesiktningen ska du ha bilen i </a:t>
            </a:r>
            <a:r>
              <a:rPr lang="sv-SE" dirty="0" err="1"/>
              <a:t>tävlingsklart</a:t>
            </a:r>
            <a:r>
              <a:rPr lang="sv-SE" dirty="0"/>
              <a:t> skick och fordonspärm med alla papper iordning.</a:t>
            </a:r>
          </a:p>
          <a:p>
            <a:pPr marL="0" indent="0" algn="ctr">
              <a:buNone/>
            </a:pPr>
            <a:r>
              <a:rPr lang="sv-SE" dirty="0"/>
              <a:t>Fordonspärmen ska innehålla:</a:t>
            </a:r>
          </a:p>
          <a:p>
            <a:r>
              <a:rPr lang="sv-SE" dirty="0"/>
              <a:t>Registreringsbevis från transportstyrelsen</a:t>
            </a:r>
          </a:p>
          <a:p>
            <a:r>
              <a:rPr lang="sv-SE" dirty="0" err="1"/>
              <a:t>Vagnbok</a:t>
            </a:r>
            <a:endParaRPr lang="sv-SE" dirty="0"/>
          </a:p>
          <a:p>
            <a:r>
              <a:rPr lang="sv-SE" dirty="0"/>
              <a:t>ID Handlingar</a:t>
            </a:r>
          </a:p>
          <a:p>
            <a:r>
              <a:rPr lang="sv-SE" dirty="0"/>
              <a:t>Registerkort</a:t>
            </a:r>
          </a:p>
          <a:p>
            <a:r>
              <a:rPr lang="sv-SE" dirty="0"/>
              <a:t>Protokollet från senaste A-besiktning eller från bilprovning om det är en rally standardbil</a:t>
            </a:r>
          </a:p>
          <a:p>
            <a:endParaRPr lang="sv-SE" dirty="0"/>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62</a:t>
            </a:fld>
            <a:endParaRPr lang="sv-SE">
              <a:solidFill>
                <a:prstClr val="black">
                  <a:tint val="75000"/>
                </a:prstClr>
              </a:solidFill>
            </a:endParaRPr>
          </a:p>
        </p:txBody>
      </p:sp>
    </p:spTree>
    <p:extLst>
      <p:ext uri="{BB962C8B-B14F-4D97-AF65-F5344CB8AC3E}">
        <p14:creationId xmlns:p14="http://schemas.microsoft.com/office/powerpoint/2010/main" val="7753568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Tävlingsbesiktning</a:t>
            </a:r>
          </a:p>
        </p:txBody>
      </p:sp>
      <p:sp>
        <p:nvSpPr>
          <p:cNvPr id="3" name="Platshållare för innehåll 2"/>
          <p:cNvSpPr>
            <a:spLocks noGrp="1"/>
          </p:cNvSpPr>
          <p:nvPr>
            <p:ph idx="4294967295"/>
          </p:nvPr>
        </p:nvSpPr>
        <p:spPr>
          <a:xfrm>
            <a:off x="0" y="1825625"/>
            <a:ext cx="10515600" cy="4351338"/>
          </a:xfrm>
        </p:spPr>
        <p:txBody>
          <a:bodyPr/>
          <a:lstStyle/>
          <a:p>
            <a:pPr marL="0" indent="0" algn="ctr">
              <a:buNone/>
            </a:pPr>
            <a:r>
              <a:rPr lang="sv-SE" dirty="0"/>
              <a:t>Fordonspärm</a:t>
            </a:r>
          </a:p>
          <a:p>
            <a:r>
              <a:rPr lang="sv-SE" dirty="0"/>
              <a:t>Försäkringsbevis</a:t>
            </a:r>
          </a:p>
          <a:p>
            <a:r>
              <a:rPr lang="sv-SE" dirty="0" err="1"/>
              <a:t>Ev</a:t>
            </a:r>
            <a:r>
              <a:rPr lang="sv-SE" dirty="0"/>
              <a:t> certifikat </a:t>
            </a:r>
            <a:r>
              <a:rPr lang="sv-SE" dirty="0" err="1"/>
              <a:t>skyddsbur</a:t>
            </a:r>
            <a:endParaRPr lang="sv-SE" dirty="0"/>
          </a:p>
          <a:p>
            <a:r>
              <a:rPr lang="sv-SE" dirty="0" err="1"/>
              <a:t>Ev</a:t>
            </a:r>
            <a:r>
              <a:rPr lang="sv-SE" dirty="0"/>
              <a:t> certifikat säkerhetstank</a:t>
            </a:r>
          </a:p>
          <a:p>
            <a:pPr marL="0" indent="0">
              <a:buNone/>
            </a:pPr>
            <a:endParaRPr lang="sv-SE" dirty="0"/>
          </a:p>
          <a:p>
            <a:pPr marL="0" indent="0">
              <a:buNone/>
            </a:pPr>
            <a:r>
              <a:rPr lang="sv-SE" dirty="0"/>
              <a:t>Ha den personliga skyddsutrustningen beredd att visas upp.</a:t>
            </a:r>
          </a:p>
          <a:p>
            <a:endParaRPr lang="sv-SE" dirty="0"/>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63</a:t>
            </a:fld>
            <a:endParaRPr lang="sv-SE">
              <a:solidFill>
                <a:prstClr val="black">
                  <a:tint val="75000"/>
                </a:prstClr>
              </a:solidFill>
            </a:endParaRPr>
          </a:p>
        </p:txBody>
      </p:sp>
    </p:spTree>
    <p:extLst>
      <p:ext uri="{BB962C8B-B14F-4D97-AF65-F5344CB8AC3E}">
        <p14:creationId xmlns:p14="http://schemas.microsoft.com/office/powerpoint/2010/main" val="10949861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Tidsbegrepp</a:t>
            </a:r>
          </a:p>
        </p:txBody>
      </p:sp>
      <p:sp>
        <p:nvSpPr>
          <p:cNvPr id="3" name="Platshållare för innehåll 2"/>
          <p:cNvSpPr>
            <a:spLocks noGrp="1"/>
          </p:cNvSpPr>
          <p:nvPr>
            <p:ph idx="4294967295"/>
          </p:nvPr>
        </p:nvSpPr>
        <p:spPr>
          <a:xfrm>
            <a:off x="0" y="1825625"/>
            <a:ext cx="10515600" cy="4351338"/>
          </a:xfrm>
        </p:spPr>
        <p:txBody>
          <a:bodyPr>
            <a:normAutofit fontScale="92500" lnSpcReduction="20000"/>
          </a:bodyPr>
          <a:lstStyle/>
          <a:p>
            <a:pPr marL="0" indent="0" algn="ctr">
              <a:buNone/>
            </a:pPr>
            <a:r>
              <a:rPr lang="sv-SE" b="1" dirty="0"/>
              <a:t>Idealtid</a:t>
            </a:r>
          </a:p>
          <a:p>
            <a:pPr marL="0" indent="0">
              <a:buNone/>
            </a:pPr>
            <a:r>
              <a:rPr lang="sv-SE" dirty="0"/>
              <a:t>Är den tid som de tävlande ska använda mellan två på varandra följande </a:t>
            </a:r>
            <a:r>
              <a:rPr lang="sv-SE" dirty="0" err="1"/>
              <a:t>tidskontroller</a:t>
            </a:r>
            <a:r>
              <a:rPr lang="sv-SE" dirty="0"/>
              <a:t> (TK).</a:t>
            </a:r>
          </a:p>
          <a:p>
            <a:pPr marL="0" indent="0" algn="ctr">
              <a:buNone/>
            </a:pPr>
            <a:r>
              <a:rPr lang="sv-SE" b="1" dirty="0"/>
              <a:t>Respittid</a:t>
            </a:r>
          </a:p>
          <a:p>
            <a:pPr marL="0" indent="0">
              <a:buNone/>
            </a:pPr>
            <a:r>
              <a:rPr lang="sv-SE" dirty="0"/>
              <a:t>Är den sammanlagda försening som den tävlande får ha på transportsträckorna eller mellan två TK  utan att uteslutas ur tävlingen.</a:t>
            </a:r>
          </a:p>
          <a:p>
            <a:pPr marL="0" indent="0" algn="ctr">
              <a:buNone/>
            </a:pPr>
            <a:r>
              <a:rPr lang="sv-SE" b="1" dirty="0"/>
              <a:t>Maxtid</a:t>
            </a:r>
          </a:p>
          <a:p>
            <a:pPr marL="0" indent="0">
              <a:buNone/>
            </a:pPr>
            <a:r>
              <a:rPr lang="sv-SE" dirty="0"/>
              <a:t>En tid som inte får överskridas, kan finnas för hel tävling i rallyspecial, kan också finnas för specialsträcka eller specialprov.</a:t>
            </a: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64</a:t>
            </a:fld>
            <a:endParaRPr lang="sv-SE">
              <a:solidFill>
                <a:prstClr val="black">
                  <a:tint val="75000"/>
                </a:prstClr>
              </a:solidFill>
            </a:endParaRPr>
          </a:p>
        </p:txBody>
      </p:sp>
    </p:spTree>
    <p:extLst>
      <p:ext uri="{BB962C8B-B14F-4D97-AF65-F5344CB8AC3E}">
        <p14:creationId xmlns:p14="http://schemas.microsoft.com/office/powerpoint/2010/main" val="10939795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Tidsbegrepp forts.</a:t>
            </a:r>
            <a:endParaRPr lang="sv-SE" dirty="0"/>
          </a:p>
        </p:txBody>
      </p:sp>
      <p:sp>
        <p:nvSpPr>
          <p:cNvPr id="3" name="Platshållare för innehåll 2"/>
          <p:cNvSpPr>
            <a:spLocks noGrp="1"/>
          </p:cNvSpPr>
          <p:nvPr>
            <p:ph idx="4294967295"/>
          </p:nvPr>
        </p:nvSpPr>
        <p:spPr>
          <a:xfrm>
            <a:off x="0" y="1825625"/>
            <a:ext cx="10515600" cy="4351338"/>
          </a:xfrm>
        </p:spPr>
        <p:txBody>
          <a:bodyPr/>
          <a:lstStyle/>
          <a:p>
            <a:pPr marL="0" indent="0" algn="ctr">
              <a:buNone/>
            </a:pPr>
            <a:r>
              <a:rPr lang="sv-SE" b="1" dirty="0"/>
              <a:t>Längsta körtid</a:t>
            </a:r>
          </a:p>
          <a:p>
            <a:pPr marL="0" indent="0">
              <a:buNone/>
            </a:pPr>
            <a:r>
              <a:rPr lang="sv-SE" dirty="0"/>
              <a:t>Är den tid man får för fel utfört specialprov.</a:t>
            </a: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65</a:t>
            </a:fld>
            <a:endParaRPr lang="sv-SE">
              <a:solidFill>
                <a:prstClr val="black">
                  <a:tint val="75000"/>
                </a:prstClr>
              </a:solidFill>
            </a:endParaRPr>
          </a:p>
        </p:txBody>
      </p:sp>
    </p:spTree>
    <p:extLst>
      <p:ext uri="{BB962C8B-B14F-4D97-AF65-F5344CB8AC3E}">
        <p14:creationId xmlns:p14="http://schemas.microsoft.com/office/powerpoint/2010/main" val="23345502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smtClean="0"/>
              <a:t>Start </a:t>
            </a:r>
            <a:r>
              <a:rPr lang="sv-SE" b="1" dirty="0"/>
              <a:t>av tävling</a:t>
            </a:r>
            <a:endParaRPr lang="sv-SE" b="1" strike="sngStrike" dirty="0"/>
          </a:p>
        </p:txBody>
      </p:sp>
      <p:sp>
        <p:nvSpPr>
          <p:cNvPr id="3" name="Platshållare för innehåll 2"/>
          <p:cNvSpPr>
            <a:spLocks noGrp="1"/>
          </p:cNvSpPr>
          <p:nvPr>
            <p:ph idx="4294967295"/>
          </p:nvPr>
        </p:nvSpPr>
        <p:spPr>
          <a:xfrm>
            <a:off x="0" y="1825625"/>
            <a:ext cx="10515600" cy="4351338"/>
          </a:xfrm>
        </p:spPr>
        <p:txBody>
          <a:bodyPr>
            <a:normAutofit fontScale="92500" lnSpcReduction="20000"/>
          </a:bodyPr>
          <a:lstStyle/>
          <a:p>
            <a:r>
              <a:rPr lang="sv-SE" dirty="0"/>
              <a:t>Den tävlande ska anmäla sig enligt arrangörens anvisningar, ofta bildas kö till huvudstarten där man ansluter sig på sin plats.</a:t>
            </a:r>
          </a:p>
          <a:p>
            <a:r>
              <a:rPr lang="sv-SE" dirty="0"/>
              <a:t>S.K. Flytande start tillämpas vilket betyder att den tävlande ska vara klar för start senast 30 min före sin ideala starttid (hålla koll på kön så man inte missar sin starttid)</a:t>
            </a:r>
          </a:p>
          <a:p>
            <a:r>
              <a:rPr lang="sv-SE" dirty="0"/>
              <a:t>Tävlande som inte anmäler sig på sin starttid startar snarast efter sin anmälan.</a:t>
            </a:r>
          </a:p>
          <a:p>
            <a:r>
              <a:rPr lang="sv-SE" dirty="0"/>
              <a:t>Tidstillägg utgår för tiden mellan ideal starttid och den tid som förflutit fram till den tävlande anmält sig.</a:t>
            </a:r>
          </a:p>
          <a:p>
            <a:r>
              <a:rPr lang="sv-SE" dirty="0"/>
              <a:t>Tävlande som anmäler sig mer än 15 min för sent nekas start. </a:t>
            </a: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66</a:t>
            </a:fld>
            <a:endParaRPr lang="sv-SE">
              <a:solidFill>
                <a:prstClr val="black">
                  <a:tint val="75000"/>
                </a:prstClr>
              </a:solidFill>
            </a:endParaRPr>
          </a:p>
        </p:txBody>
      </p:sp>
    </p:spTree>
    <p:extLst>
      <p:ext uri="{BB962C8B-B14F-4D97-AF65-F5344CB8AC3E}">
        <p14:creationId xmlns:p14="http://schemas.microsoft.com/office/powerpoint/2010/main" val="22294962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dirty="0"/>
              <a:t>Anmälan ankomst TK</a:t>
            </a:r>
          </a:p>
        </p:txBody>
      </p:sp>
      <p:sp>
        <p:nvSpPr>
          <p:cNvPr id="3" name="Platshållare för innehåll 2"/>
          <p:cNvSpPr>
            <a:spLocks noGrp="1"/>
          </p:cNvSpPr>
          <p:nvPr>
            <p:ph idx="4294967295"/>
          </p:nvPr>
        </p:nvSpPr>
        <p:spPr>
          <a:xfrm>
            <a:off x="0" y="1825625"/>
            <a:ext cx="10515600" cy="4351338"/>
          </a:xfrm>
        </p:spPr>
        <p:txBody>
          <a:bodyPr>
            <a:normAutofit fontScale="70000" lnSpcReduction="20000"/>
          </a:bodyPr>
          <a:lstStyle/>
          <a:p>
            <a:r>
              <a:rPr lang="sv-SE" dirty="0"/>
              <a:t>Som tävlande ska du följa de tider som arrangören angett i road </a:t>
            </a:r>
            <a:r>
              <a:rPr lang="sv-SE" dirty="0" err="1"/>
              <a:t>book</a:t>
            </a:r>
            <a:r>
              <a:rPr lang="sv-SE" dirty="0"/>
              <a:t> och tidkort för den tid som du som tävlande har på dig mellan tidkontrollerna (TK).</a:t>
            </a:r>
          </a:p>
          <a:p>
            <a:r>
              <a:rPr lang="sv-SE" dirty="0"/>
              <a:t>Här följer ett litet exempel, du startar tävlingen klockan 13.02, och du har 20 min fram till nästa TK. Det innebär att du ska anmäla dig i TK 1 </a:t>
            </a:r>
            <a:r>
              <a:rPr lang="sv-SE" dirty="0" err="1"/>
              <a:t>kl</a:t>
            </a:r>
            <a:r>
              <a:rPr lang="sv-SE" dirty="0"/>
              <a:t> 13.22, anmäler du dig för tidigt får du tidstillägg om 20 sekunder för varje minut du är tidig. Om det omvända förhållandet skulle gälla och du är sen till TK så får du tids tillägg med 10 sekunder för varje sekund du är sen.</a:t>
            </a:r>
          </a:p>
          <a:p>
            <a:r>
              <a:rPr lang="sv-SE" dirty="0"/>
              <a:t>Det är tillåtet att köra in i TK under ideala minuten och minuten före.</a:t>
            </a:r>
          </a:p>
          <a:p>
            <a:r>
              <a:rPr lang="sv-SE" dirty="0"/>
              <a:t>Du verkställer anmälan på ideal ankomsttid, vilket sker genom överlämnade av tidkort/tidbok</a:t>
            </a:r>
            <a:endParaRPr lang="sv-SE" dirty="0">
              <a:solidFill>
                <a:srgbClr val="FF0000"/>
              </a:solidFill>
            </a:endParaRPr>
          </a:p>
          <a:p>
            <a:r>
              <a:rPr lang="sv-SE" dirty="0"/>
              <a:t>När du kör in till TK (kontrollzonen) så ska du vara startklar med bälte och hjälm påtagna.</a:t>
            </a:r>
          </a:p>
          <a:p>
            <a:pPr marL="0" indent="0">
              <a:buNone/>
            </a:pPr>
            <a:endParaRPr lang="sv-SE" dirty="0"/>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67</a:t>
            </a:fld>
            <a:endParaRPr lang="sv-SE">
              <a:solidFill>
                <a:prstClr val="black">
                  <a:tint val="75000"/>
                </a:prstClr>
              </a:solidFill>
            </a:endParaRPr>
          </a:p>
        </p:txBody>
      </p:sp>
    </p:spTree>
    <p:extLst>
      <p:ext uri="{BB962C8B-B14F-4D97-AF65-F5344CB8AC3E}">
        <p14:creationId xmlns:p14="http://schemas.microsoft.com/office/powerpoint/2010/main" val="910272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4294967295"/>
          </p:nvPr>
        </p:nvSpPr>
        <p:spPr>
          <a:xfrm>
            <a:off x="0" y="1825625"/>
            <a:ext cx="10515600" cy="4351338"/>
          </a:xfrm>
        </p:spPr>
        <p:txBody>
          <a:bodyPr/>
          <a:lstStyle/>
          <a:p>
            <a:pPr marL="0" indent="0">
              <a:buNone/>
            </a:pPr>
            <a:r>
              <a:rPr lang="sv-SE" dirty="0"/>
              <a:t>   </a:t>
            </a:r>
          </a:p>
        </p:txBody>
      </p:sp>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9824"/>
            <a:ext cx="9498227" cy="4897139"/>
          </a:xfrm>
          <a:prstGeom prst="rect">
            <a:avLst/>
          </a:prstGeom>
        </p:spPr>
      </p:pic>
      <p:sp>
        <p:nvSpPr>
          <p:cNvPr id="2" name="Platshållare för bildnummer 1"/>
          <p:cNvSpPr>
            <a:spLocks noGrp="1"/>
          </p:cNvSpPr>
          <p:nvPr>
            <p:ph type="sldNum" sz="quarter" idx="12"/>
          </p:nvPr>
        </p:nvSpPr>
        <p:spPr/>
        <p:txBody>
          <a:bodyPr/>
          <a:lstStyle/>
          <a:p>
            <a:fld id="{E9B0AADB-0E5C-4E0B-8493-D07C1A1DF98D}" type="slidenum">
              <a:rPr lang="sv-SE" smtClean="0">
                <a:solidFill>
                  <a:prstClr val="black">
                    <a:tint val="75000"/>
                  </a:prstClr>
                </a:solidFill>
              </a:rPr>
              <a:pPr/>
              <a:t>68</a:t>
            </a:fld>
            <a:endParaRPr lang="sv-SE">
              <a:solidFill>
                <a:prstClr val="black">
                  <a:tint val="75000"/>
                </a:prstClr>
              </a:solidFill>
            </a:endParaRPr>
          </a:p>
        </p:txBody>
      </p:sp>
    </p:spTree>
    <p:extLst>
      <p:ext uri="{BB962C8B-B14F-4D97-AF65-F5344CB8AC3E}">
        <p14:creationId xmlns:p14="http://schemas.microsoft.com/office/powerpoint/2010/main" val="30461691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365125"/>
            <a:ext cx="12192000" cy="6284913"/>
          </a:xfrm>
        </p:spPr>
      </p:pic>
      <p:sp>
        <p:nvSpPr>
          <p:cNvPr id="2" name="Platshållare för bildnummer 1"/>
          <p:cNvSpPr>
            <a:spLocks noGrp="1"/>
          </p:cNvSpPr>
          <p:nvPr>
            <p:ph type="sldNum" sz="quarter" idx="12"/>
          </p:nvPr>
        </p:nvSpPr>
        <p:spPr/>
        <p:txBody>
          <a:bodyPr/>
          <a:lstStyle/>
          <a:p>
            <a:fld id="{E9B0AADB-0E5C-4E0B-8493-D07C1A1DF98D}" type="slidenum">
              <a:rPr lang="sv-SE" smtClean="0">
                <a:solidFill>
                  <a:prstClr val="black">
                    <a:tint val="75000"/>
                  </a:prstClr>
                </a:solidFill>
              </a:rPr>
              <a:pPr/>
              <a:t>69</a:t>
            </a:fld>
            <a:endParaRPr lang="sv-SE">
              <a:solidFill>
                <a:prstClr val="black">
                  <a:tint val="75000"/>
                </a:prstClr>
              </a:solidFill>
            </a:endParaRPr>
          </a:p>
        </p:txBody>
      </p:sp>
    </p:spTree>
    <p:extLst>
      <p:ext uri="{BB962C8B-B14F-4D97-AF65-F5344CB8AC3E}">
        <p14:creationId xmlns:p14="http://schemas.microsoft.com/office/powerpoint/2010/main" val="3678312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kbent triangel 6"/>
          <p:cNvSpPr>
            <a:spLocks noChangeArrowheads="1"/>
          </p:cNvSpPr>
          <p:nvPr/>
        </p:nvSpPr>
        <p:spPr bwMode="auto">
          <a:xfrm rot="10800000">
            <a:off x="5313363" y="4673601"/>
            <a:ext cx="1803400" cy="1439863"/>
          </a:xfrm>
          <a:prstGeom prst="triangle">
            <a:avLst>
              <a:gd name="adj" fmla="val 50000"/>
            </a:avLst>
          </a:prstGeom>
          <a:solidFill>
            <a:srgbClr val="BFBFBF"/>
          </a:solidFill>
          <a:ln w="9525">
            <a:noFill/>
            <a:miter lim="800000"/>
            <a:headEnd/>
            <a:tailEnd/>
          </a:ln>
          <a:effectLst>
            <a:outerShdw dist="23000" dir="5400000" rotWithShape="0">
              <a:srgbClr val="808080">
                <a:alpha val="34999"/>
              </a:srgbClr>
            </a:outerShdw>
          </a:effectLst>
        </p:spPr>
        <p:txBody>
          <a:bodyPr anchor="ctr"/>
          <a:lstStyle/>
          <a:p>
            <a:pPr algn="ctr">
              <a:defRPr/>
            </a:pPr>
            <a:endParaRPr lang="sv-SE">
              <a:solidFill>
                <a:schemeClr val="lt1"/>
              </a:solidFill>
            </a:endParaRPr>
          </a:p>
        </p:txBody>
      </p:sp>
      <p:sp>
        <p:nvSpPr>
          <p:cNvPr id="20" name="Parallelltrapets 19"/>
          <p:cNvSpPr>
            <a:spLocks/>
          </p:cNvSpPr>
          <p:nvPr/>
        </p:nvSpPr>
        <p:spPr bwMode="auto">
          <a:xfrm rot="10800000">
            <a:off x="4697413" y="3751264"/>
            <a:ext cx="3016250" cy="865187"/>
          </a:xfrm>
          <a:custGeom>
            <a:avLst/>
            <a:gdLst>
              <a:gd name="T0" fmla="*/ 0 w 3016250"/>
              <a:gd name="T1" fmla="*/ 865187 h 865187"/>
              <a:gd name="T2" fmla="*/ 578378 w 3016250"/>
              <a:gd name="T3" fmla="*/ 0 h 865187"/>
              <a:gd name="T4" fmla="*/ 2437872 w 3016250"/>
              <a:gd name="T5" fmla="*/ 0 h 865187"/>
              <a:gd name="T6" fmla="*/ 3016250 w 3016250"/>
              <a:gd name="T7" fmla="*/ 865187 h 865187"/>
              <a:gd name="T8" fmla="*/ 0 w 3016250"/>
              <a:gd name="T9" fmla="*/ 865187 h 8651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16250" h="865187">
                <a:moveTo>
                  <a:pt x="0" y="865187"/>
                </a:moveTo>
                <a:lnTo>
                  <a:pt x="578378" y="0"/>
                </a:lnTo>
                <a:lnTo>
                  <a:pt x="2437872" y="0"/>
                </a:lnTo>
                <a:lnTo>
                  <a:pt x="3016250" y="865187"/>
                </a:lnTo>
                <a:lnTo>
                  <a:pt x="0" y="865187"/>
                </a:lnTo>
                <a:close/>
              </a:path>
            </a:pathLst>
          </a:custGeom>
          <a:solidFill>
            <a:srgbClr val="7F7F7F"/>
          </a:solidFill>
          <a:ln w="9525" cap="flat" cmpd="sng">
            <a:noFill/>
            <a:prstDash val="solid"/>
            <a:round/>
            <a:headEnd/>
            <a:tailEnd/>
          </a:ln>
          <a:effectLst>
            <a:outerShdw dist="23000" dir="5400000" rotWithShape="0">
              <a:srgbClr val="000000">
                <a:alpha val="34999"/>
              </a:srgbClr>
            </a:outerShdw>
          </a:effectLst>
        </p:spPr>
        <p:txBody>
          <a:bodyPr anchor="ctr"/>
          <a:lstStyle/>
          <a:p>
            <a:endParaRPr lang="sv-SE"/>
          </a:p>
        </p:txBody>
      </p:sp>
      <p:sp>
        <p:nvSpPr>
          <p:cNvPr id="19" name="Parallelltrapets 18"/>
          <p:cNvSpPr>
            <a:spLocks/>
          </p:cNvSpPr>
          <p:nvPr/>
        </p:nvSpPr>
        <p:spPr bwMode="auto">
          <a:xfrm rot="10800000">
            <a:off x="4021139" y="2698750"/>
            <a:ext cx="4365625" cy="992188"/>
          </a:xfrm>
          <a:custGeom>
            <a:avLst/>
            <a:gdLst>
              <a:gd name="T0" fmla="*/ 0 w 4365625"/>
              <a:gd name="T1" fmla="*/ 992188 h 992188"/>
              <a:gd name="T2" fmla="*/ 663278 w 4365625"/>
              <a:gd name="T3" fmla="*/ 0 h 992188"/>
              <a:gd name="T4" fmla="*/ 3702347 w 4365625"/>
              <a:gd name="T5" fmla="*/ 0 h 992188"/>
              <a:gd name="T6" fmla="*/ 4365625 w 4365625"/>
              <a:gd name="T7" fmla="*/ 992188 h 992188"/>
              <a:gd name="T8" fmla="*/ 0 w 4365625"/>
              <a:gd name="T9" fmla="*/ 992188 h 992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65625" h="992188">
                <a:moveTo>
                  <a:pt x="0" y="992188"/>
                </a:moveTo>
                <a:lnTo>
                  <a:pt x="663278" y="0"/>
                </a:lnTo>
                <a:lnTo>
                  <a:pt x="3702347" y="0"/>
                </a:lnTo>
                <a:lnTo>
                  <a:pt x="4365625" y="992188"/>
                </a:lnTo>
                <a:lnTo>
                  <a:pt x="0" y="992188"/>
                </a:lnTo>
                <a:close/>
              </a:path>
            </a:pathLst>
          </a:custGeom>
          <a:solidFill>
            <a:srgbClr val="595959"/>
          </a:solidFill>
          <a:ln w="9525" cap="flat" cmpd="sng">
            <a:noFill/>
            <a:prstDash val="solid"/>
            <a:round/>
            <a:headEnd/>
            <a:tailEnd/>
          </a:ln>
          <a:effectLst>
            <a:outerShdw dist="23000" dir="5400000" rotWithShape="0">
              <a:srgbClr val="000000">
                <a:alpha val="34999"/>
              </a:srgbClr>
            </a:outerShdw>
          </a:effectLst>
        </p:spPr>
        <p:txBody>
          <a:bodyPr anchor="ctr"/>
          <a:lstStyle/>
          <a:p>
            <a:endParaRPr lang="sv-SE"/>
          </a:p>
        </p:txBody>
      </p:sp>
      <p:sp>
        <p:nvSpPr>
          <p:cNvPr id="9" name="Parallelltrapets 8"/>
          <p:cNvSpPr>
            <a:spLocks/>
          </p:cNvSpPr>
          <p:nvPr/>
        </p:nvSpPr>
        <p:spPr bwMode="auto">
          <a:xfrm rot="10800000">
            <a:off x="3330575" y="1636714"/>
            <a:ext cx="5765800" cy="1006475"/>
          </a:xfrm>
          <a:custGeom>
            <a:avLst/>
            <a:gdLst>
              <a:gd name="T0" fmla="*/ 0 w 5765800"/>
              <a:gd name="T1" fmla="*/ 1006475 h 1006475"/>
              <a:gd name="T2" fmla="*/ 672829 w 5765800"/>
              <a:gd name="T3" fmla="*/ 0 h 1006475"/>
              <a:gd name="T4" fmla="*/ 5092971 w 5765800"/>
              <a:gd name="T5" fmla="*/ 0 h 1006475"/>
              <a:gd name="T6" fmla="*/ 5765800 w 5765800"/>
              <a:gd name="T7" fmla="*/ 1006475 h 1006475"/>
              <a:gd name="T8" fmla="*/ 0 w 5765800"/>
              <a:gd name="T9" fmla="*/ 1006475 h 1006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5800" h="1006475">
                <a:moveTo>
                  <a:pt x="0" y="1006475"/>
                </a:moveTo>
                <a:lnTo>
                  <a:pt x="672829" y="0"/>
                </a:lnTo>
                <a:lnTo>
                  <a:pt x="5092971" y="0"/>
                </a:lnTo>
                <a:lnTo>
                  <a:pt x="5765800" y="1006475"/>
                </a:lnTo>
                <a:lnTo>
                  <a:pt x="0" y="1006475"/>
                </a:lnTo>
                <a:close/>
              </a:path>
            </a:pathLst>
          </a:custGeom>
          <a:solidFill>
            <a:srgbClr val="262626"/>
          </a:solidFill>
          <a:ln w="9525" cap="flat" cmpd="sng">
            <a:noFill/>
            <a:prstDash val="solid"/>
            <a:round/>
            <a:headEnd/>
            <a:tailEnd/>
          </a:ln>
          <a:effectLst>
            <a:outerShdw dist="23000" dir="5400000" rotWithShape="0">
              <a:srgbClr val="000000">
                <a:alpha val="34999"/>
              </a:srgbClr>
            </a:outerShdw>
          </a:effectLst>
        </p:spPr>
        <p:txBody>
          <a:bodyPr anchor="ctr"/>
          <a:lstStyle/>
          <a:p>
            <a:endParaRPr lang="sv-SE"/>
          </a:p>
        </p:txBody>
      </p:sp>
      <p:sp>
        <p:nvSpPr>
          <p:cNvPr id="18437" name="Rubrik 1"/>
          <p:cNvSpPr>
            <a:spLocks noGrp="1"/>
          </p:cNvSpPr>
          <p:nvPr>
            <p:ph type="title" idx="4294967295"/>
          </p:nvPr>
        </p:nvSpPr>
        <p:spPr>
          <a:xfrm>
            <a:off x="0" y="125413"/>
            <a:ext cx="8229600" cy="765175"/>
          </a:xfrm>
        </p:spPr>
        <p:txBody>
          <a:bodyPr>
            <a:normAutofit fontScale="90000"/>
          </a:bodyPr>
          <a:lstStyle/>
          <a:p>
            <a:pPr eaLnBrk="1" hangingPunct="1"/>
            <a:r>
              <a:rPr lang="sv-SE" dirty="0">
                <a:latin typeface="Arial" pitchFamily="34" charset="0"/>
                <a:ea typeface="ＭＳ Ｐゴシック" pitchFamily="34" charset="-128"/>
              </a:rPr>
              <a:t/>
            </a:r>
            <a:br>
              <a:rPr lang="sv-SE" dirty="0">
                <a:latin typeface="Arial" pitchFamily="34" charset="0"/>
                <a:ea typeface="ＭＳ Ｐゴシック" pitchFamily="34" charset="-128"/>
              </a:rPr>
            </a:br>
            <a:r>
              <a:rPr lang="sv-SE" dirty="0">
                <a:latin typeface="Arial" pitchFamily="34" charset="0"/>
                <a:ea typeface="ＭＳ Ｐゴシック" pitchFamily="34" charset="-128"/>
              </a:rPr>
              <a:t> Bilsportens ledning</a:t>
            </a:r>
          </a:p>
        </p:txBody>
      </p:sp>
      <p:sp>
        <p:nvSpPr>
          <p:cNvPr id="17415" name="Platshållare för innehåll 2"/>
          <p:cNvSpPr>
            <a:spLocks noGrp="1"/>
          </p:cNvSpPr>
          <p:nvPr>
            <p:ph idx="4294967295"/>
          </p:nvPr>
        </p:nvSpPr>
        <p:spPr>
          <a:xfrm>
            <a:off x="3765550" y="1716689"/>
            <a:ext cx="4895850" cy="4537075"/>
          </a:xfrm>
        </p:spPr>
        <p:txBody>
          <a:bodyPr>
            <a:normAutofit/>
          </a:bodyPr>
          <a:lstStyle/>
          <a:p>
            <a:pPr marL="0" indent="0" algn="ctr">
              <a:lnSpc>
                <a:spcPct val="150000"/>
              </a:lnSpc>
              <a:buNone/>
            </a:pPr>
            <a:r>
              <a:rPr lang="sv-SE" sz="3600" dirty="0">
                <a:solidFill>
                  <a:schemeClr val="bg1"/>
                </a:solidFill>
                <a:effectLst>
                  <a:outerShdw blurRad="38100" dist="38100" dir="2700000" algn="tl">
                    <a:srgbClr val="C0C0C0"/>
                  </a:outerShdw>
                </a:effectLst>
                <a:latin typeface="Arial" pitchFamily="34" charset="0"/>
                <a:ea typeface="ＭＳ Ｐゴシック" pitchFamily="34" charset="-128"/>
                <a:cs typeface="Arial" pitchFamily="34" charset="0"/>
              </a:rPr>
              <a:t>Lokalt – klubbar</a:t>
            </a:r>
          </a:p>
          <a:p>
            <a:pPr marL="0" indent="0" algn="ctr">
              <a:lnSpc>
                <a:spcPct val="150000"/>
              </a:lnSpc>
              <a:buNone/>
            </a:pPr>
            <a:r>
              <a:rPr lang="sv-SE" sz="3600" dirty="0">
                <a:solidFill>
                  <a:srgbClr val="FFFFFF"/>
                </a:solidFill>
                <a:effectLst>
                  <a:outerShdw blurRad="38100" dist="38100" dir="2700000" algn="tl">
                    <a:srgbClr val="C0C0C0"/>
                  </a:outerShdw>
                </a:effectLst>
                <a:latin typeface="Arial" pitchFamily="34" charset="0"/>
                <a:ea typeface="ＭＳ Ｐゴシック" pitchFamily="34" charset="-128"/>
                <a:cs typeface="Arial" pitchFamily="34" charset="0"/>
              </a:rPr>
              <a:t>Distriktsvis – SDF</a:t>
            </a:r>
          </a:p>
          <a:p>
            <a:pPr marL="0" indent="0" algn="ctr">
              <a:lnSpc>
                <a:spcPct val="150000"/>
              </a:lnSpc>
              <a:buNone/>
            </a:pPr>
            <a:r>
              <a:rPr lang="sv-SE" sz="3600" dirty="0">
                <a:effectLst>
                  <a:outerShdw blurRad="38100" dist="38100" dir="2700000" algn="tl">
                    <a:srgbClr val="C0C0C0"/>
                  </a:outerShdw>
                </a:effectLst>
                <a:latin typeface="Arial" pitchFamily="34" charset="0"/>
                <a:ea typeface="ＭＳ Ｐゴシック" pitchFamily="34" charset="-128"/>
                <a:cs typeface="Arial" pitchFamily="34" charset="0"/>
              </a:rPr>
              <a:t>Nationellt – SBF</a:t>
            </a:r>
          </a:p>
          <a:p>
            <a:pPr marL="0" indent="0" algn="ctr">
              <a:lnSpc>
                <a:spcPct val="150000"/>
              </a:lnSpc>
              <a:buNone/>
            </a:pPr>
            <a:r>
              <a:rPr lang="sv-SE" sz="3600" dirty="0">
                <a:effectLst>
                  <a:outerShdw blurRad="38100" dist="38100" dir="2700000" algn="tl">
                    <a:srgbClr val="C0C0C0"/>
                  </a:outerShdw>
                </a:effectLst>
                <a:latin typeface="Arial" pitchFamily="34" charset="0"/>
                <a:ea typeface="ＭＳ Ｐゴシック" pitchFamily="34" charset="-128"/>
                <a:cs typeface="Arial" pitchFamily="34" charset="0"/>
              </a:rPr>
              <a:t>Internationellt – FIA</a:t>
            </a:r>
          </a:p>
          <a:p>
            <a:pPr marL="0" indent="0">
              <a:lnSpc>
                <a:spcPct val="150000"/>
              </a:lnSpc>
              <a:buNone/>
            </a:pPr>
            <a:endParaRPr lang="sv-SE" sz="3600" dirty="0">
              <a:latin typeface="Arial" pitchFamily="34" charset="0"/>
              <a:ea typeface="ＭＳ Ｐゴシック" pitchFamily="34" charset="-128"/>
              <a:cs typeface="Arial" pitchFamily="34" charset="0"/>
            </a:endParaRPr>
          </a:p>
          <a:p>
            <a:pPr lvl="1" eaLnBrk="1" hangingPunct="1">
              <a:lnSpc>
                <a:spcPct val="150000"/>
              </a:lnSpc>
            </a:pPr>
            <a:endParaRPr lang="sv-SE" sz="3600" dirty="0">
              <a:latin typeface="Arial" pitchFamily="34" charset="0"/>
              <a:ea typeface="ＭＳ Ｐゴシック" pitchFamily="34" charset="-128"/>
              <a:cs typeface="Arial" pitchFamily="34" charset="0"/>
            </a:endParaRPr>
          </a:p>
        </p:txBody>
      </p:sp>
      <p:sp>
        <p:nvSpPr>
          <p:cNvPr id="2" name="Platshållare för bildnummer 1"/>
          <p:cNvSpPr>
            <a:spLocks noGrp="1"/>
          </p:cNvSpPr>
          <p:nvPr>
            <p:ph type="sldNum" sz="quarter" idx="12"/>
          </p:nvPr>
        </p:nvSpPr>
        <p:spPr/>
        <p:txBody>
          <a:bodyPr/>
          <a:lstStyle/>
          <a:p>
            <a:fld id="{E9B0AADB-0E5C-4E0B-8493-D07C1A1DF98D}" type="slidenum">
              <a:rPr lang="sv-SE" smtClean="0">
                <a:solidFill>
                  <a:prstClr val="black">
                    <a:tint val="75000"/>
                  </a:prstClr>
                </a:solidFill>
              </a:rPr>
              <a:pPr/>
              <a:t>7</a:t>
            </a:fld>
            <a:endParaRPr lang="sv-SE">
              <a:solidFill>
                <a:prstClr val="black">
                  <a:tint val="75000"/>
                </a:prstClr>
              </a:solidFill>
            </a:endParaRPr>
          </a:p>
        </p:txBody>
      </p:sp>
    </p:spTree>
    <p:extLst>
      <p:ext uri="{BB962C8B-B14F-4D97-AF65-F5344CB8AC3E}">
        <p14:creationId xmlns:p14="http://schemas.microsoft.com/office/powerpoint/2010/main" val="1986161615"/>
      </p:ext>
    </p:extLst>
  </p:cSld>
  <p:clrMapOvr>
    <a:masterClrMapping/>
  </p:clrMapOvr>
  <p:transition spd="med">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365125"/>
            <a:ext cx="12192000" cy="5994400"/>
          </a:xfrm>
        </p:spPr>
      </p:pic>
      <p:sp>
        <p:nvSpPr>
          <p:cNvPr id="2" name="Platshållare för bildnummer 1"/>
          <p:cNvSpPr>
            <a:spLocks noGrp="1"/>
          </p:cNvSpPr>
          <p:nvPr>
            <p:ph type="sldNum" sz="quarter" idx="12"/>
          </p:nvPr>
        </p:nvSpPr>
        <p:spPr/>
        <p:txBody>
          <a:bodyPr/>
          <a:lstStyle/>
          <a:p>
            <a:fld id="{E9B0AADB-0E5C-4E0B-8493-D07C1A1DF98D}" type="slidenum">
              <a:rPr lang="sv-SE" smtClean="0">
                <a:solidFill>
                  <a:prstClr val="black">
                    <a:tint val="75000"/>
                  </a:prstClr>
                </a:solidFill>
              </a:rPr>
              <a:pPr/>
              <a:t>70</a:t>
            </a:fld>
            <a:endParaRPr lang="sv-SE">
              <a:solidFill>
                <a:prstClr val="black">
                  <a:tint val="75000"/>
                </a:prstClr>
              </a:solidFill>
            </a:endParaRPr>
          </a:p>
        </p:txBody>
      </p:sp>
    </p:spTree>
    <p:extLst>
      <p:ext uri="{BB962C8B-B14F-4D97-AF65-F5344CB8AC3E}">
        <p14:creationId xmlns:p14="http://schemas.microsoft.com/office/powerpoint/2010/main" val="32413252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365125"/>
            <a:ext cx="12192000" cy="6243638"/>
          </a:xfrm>
        </p:spPr>
      </p:pic>
      <p:sp>
        <p:nvSpPr>
          <p:cNvPr id="2" name="Platshållare för bildnummer 1"/>
          <p:cNvSpPr>
            <a:spLocks noGrp="1"/>
          </p:cNvSpPr>
          <p:nvPr>
            <p:ph type="sldNum" sz="quarter" idx="12"/>
          </p:nvPr>
        </p:nvSpPr>
        <p:spPr/>
        <p:txBody>
          <a:bodyPr/>
          <a:lstStyle/>
          <a:p>
            <a:fld id="{E9B0AADB-0E5C-4E0B-8493-D07C1A1DF98D}" type="slidenum">
              <a:rPr lang="sv-SE" smtClean="0">
                <a:solidFill>
                  <a:prstClr val="black">
                    <a:tint val="75000"/>
                  </a:prstClr>
                </a:solidFill>
              </a:rPr>
              <a:pPr/>
              <a:t>71</a:t>
            </a:fld>
            <a:endParaRPr lang="sv-SE">
              <a:solidFill>
                <a:prstClr val="black">
                  <a:tint val="75000"/>
                </a:prstClr>
              </a:solidFill>
            </a:endParaRPr>
          </a:p>
        </p:txBody>
      </p:sp>
    </p:spTree>
    <p:extLst>
      <p:ext uri="{BB962C8B-B14F-4D97-AF65-F5344CB8AC3E}">
        <p14:creationId xmlns:p14="http://schemas.microsoft.com/office/powerpoint/2010/main" val="18300283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535674" y="0"/>
            <a:ext cx="5840412" cy="6858000"/>
          </a:xfrm>
        </p:spPr>
      </p:pic>
      <p:sp>
        <p:nvSpPr>
          <p:cNvPr id="3" name="textruta 2"/>
          <p:cNvSpPr txBox="1"/>
          <p:nvPr/>
        </p:nvSpPr>
        <p:spPr>
          <a:xfrm>
            <a:off x="5923006" y="6010409"/>
            <a:ext cx="2770632" cy="646331"/>
          </a:xfrm>
          <a:prstGeom prst="rect">
            <a:avLst/>
          </a:prstGeom>
          <a:noFill/>
        </p:spPr>
        <p:txBody>
          <a:bodyPr wrap="square" rtlCol="0">
            <a:spAutoFit/>
          </a:bodyPr>
          <a:lstStyle/>
          <a:p>
            <a:r>
              <a:rPr lang="sv-SE" dirty="0"/>
              <a:t>Ska vara: RY 14.4.2</a:t>
            </a:r>
          </a:p>
          <a:p>
            <a:r>
              <a:rPr lang="sv-SE" dirty="0"/>
              <a:t>och RY 16.1</a:t>
            </a:r>
          </a:p>
        </p:txBody>
      </p:sp>
      <p:sp>
        <p:nvSpPr>
          <p:cNvPr id="2" name="Platshållare för bildnummer 1"/>
          <p:cNvSpPr>
            <a:spLocks noGrp="1"/>
          </p:cNvSpPr>
          <p:nvPr>
            <p:ph type="sldNum" sz="quarter" idx="12"/>
          </p:nvPr>
        </p:nvSpPr>
        <p:spPr/>
        <p:txBody>
          <a:bodyPr/>
          <a:lstStyle/>
          <a:p>
            <a:fld id="{E9B0AADB-0E5C-4E0B-8493-D07C1A1DF98D}" type="slidenum">
              <a:rPr lang="sv-SE" smtClean="0">
                <a:solidFill>
                  <a:prstClr val="black">
                    <a:tint val="75000"/>
                  </a:prstClr>
                </a:solidFill>
              </a:rPr>
              <a:pPr/>
              <a:t>72</a:t>
            </a:fld>
            <a:endParaRPr lang="sv-SE">
              <a:solidFill>
                <a:prstClr val="black">
                  <a:tint val="75000"/>
                </a:prstClr>
              </a:solidFill>
            </a:endParaRPr>
          </a:p>
        </p:txBody>
      </p:sp>
    </p:spTree>
    <p:extLst>
      <p:ext uri="{BB962C8B-B14F-4D97-AF65-F5344CB8AC3E}">
        <p14:creationId xmlns:p14="http://schemas.microsoft.com/office/powerpoint/2010/main" val="18292806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Tävlingsrapport</a:t>
            </a:r>
          </a:p>
        </p:txBody>
      </p:sp>
      <p:sp>
        <p:nvSpPr>
          <p:cNvPr id="3" name="Platshållare för innehåll 2"/>
          <p:cNvSpPr>
            <a:spLocks noGrp="1"/>
          </p:cNvSpPr>
          <p:nvPr>
            <p:ph idx="4294967295"/>
          </p:nvPr>
        </p:nvSpPr>
        <p:spPr>
          <a:xfrm>
            <a:off x="0" y="1825625"/>
            <a:ext cx="10515600" cy="4351338"/>
          </a:xfrm>
        </p:spPr>
        <p:txBody>
          <a:bodyPr/>
          <a:lstStyle/>
          <a:p>
            <a:r>
              <a:rPr lang="sv-SE" dirty="0"/>
              <a:t>Tävlingsrapporten (förra sidan) sitter sist på tidkortet och skall alltid undertecknas vid inlämnandet av tidkortet, vid inlämnandet av tidkortet med undertecknad tävlingsrapport återfår man även vagnboken som besiktningspersonalen förvarat under tävlingens gång. Om man brutit tävlingen måste man visa upp bilen och skriva under tävlingsrapporten för att återfå vagnboken.</a:t>
            </a: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73</a:t>
            </a:fld>
            <a:endParaRPr lang="sv-SE">
              <a:solidFill>
                <a:prstClr val="black">
                  <a:tint val="75000"/>
                </a:prstClr>
              </a:solidFill>
            </a:endParaRPr>
          </a:p>
        </p:txBody>
      </p:sp>
    </p:spTree>
    <p:extLst>
      <p:ext uri="{BB962C8B-B14F-4D97-AF65-F5344CB8AC3E}">
        <p14:creationId xmlns:p14="http://schemas.microsoft.com/office/powerpoint/2010/main" val="38938502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Start på specialsträcka</a:t>
            </a:r>
          </a:p>
        </p:txBody>
      </p:sp>
      <p:sp>
        <p:nvSpPr>
          <p:cNvPr id="3" name="Platshållare för innehåll 2"/>
          <p:cNvSpPr>
            <a:spLocks noGrp="1"/>
          </p:cNvSpPr>
          <p:nvPr>
            <p:ph idx="4294967295"/>
          </p:nvPr>
        </p:nvSpPr>
        <p:spPr>
          <a:xfrm>
            <a:off x="0" y="1825625"/>
            <a:ext cx="10515600" cy="4351338"/>
          </a:xfrm>
        </p:spPr>
        <p:txBody>
          <a:bodyPr>
            <a:normAutofit fontScale="85000" lnSpcReduction="10000"/>
          </a:bodyPr>
          <a:lstStyle/>
          <a:p>
            <a:r>
              <a:rPr lang="sv-SE" dirty="0"/>
              <a:t>Tidsmellanrummet mellan ankomst TK och start skall vara minst 3 min.</a:t>
            </a:r>
          </a:p>
          <a:p>
            <a:r>
              <a:rPr lang="sv-SE" dirty="0"/>
              <a:t>Efter fullgjord anmälan vid TK på SS/SP skall den tävlande vara klar för start, hjälm och bälte och övrig personlig utrustning ska vara påtagna.</a:t>
            </a:r>
          </a:p>
          <a:p>
            <a:r>
              <a:rPr lang="sv-SE" dirty="0"/>
              <a:t>Bilen skall vara uppställd bakom startlinjen ca 1 min före start.</a:t>
            </a:r>
          </a:p>
          <a:p>
            <a:r>
              <a:rPr lang="sv-SE" dirty="0"/>
              <a:t>Start sker med stillastående bil med motorn igång.</a:t>
            </a:r>
          </a:p>
          <a:p>
            <a:r>
              <a:rPr lang="sv-SE" dirty="0"/>
              <a:t>Startkommando sker enligt följande 30 sek kvar, därefter 10 sek kvar, därefter ger startern startkommando enligt följande: 5,4,3,2,1, kör.</a:t>
            </a:r>
          </a:p>
          <a:p>
            <a:r>
              <a:rPr lang="sv-SE" dirty="0"/>
              <a:t>Ofta har man en alternativ startmetod med startljus i så fall ska startmetoden vara beskriven i tävlingsinbjudan eller PM 1 (startbekräftelsen)</a:t>
            </a: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74</a:t>
            </a:fld>
            <a:endParaRPr lang="sv-SE">
              <a:solidFill>
                <a:prstClr val="black">
                  <a:tint val="75000"/>
                </a:prstClr>
              </a:solidFill>
            </a:endParaRPr>
          </a:p>
        </p:txBody>
      </p:sp>
    </p:spTree>
    <p:extLst>
      <p:ext uri="{BB962C8B-B14F-4D97-AF65-F5344CB8AC3E}">
        <p14:creationId xmlns:p14="http://schemas.microsoft.com/office/powerpoint/2010/main" val="40970256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Start på specialsträcka</a:t>
            </a:r>
          </a:p>
        </p:txBody>
      </p:sp>
      <p:sp>
        <p:nvSpPr>
          <p:cNvPr id="3" name="Platshållare för innehåll 2"/>
          <p:cNvSpPr>
            <a:spLocks noGrp="1"/>
          </p:cNvSpPr>
          <p:nvPr>
            <p:ph idx="4294967295"/>
          </p:nvPr>
        </p:nvSpPr>
        <p:spPr>
          <a:xfrm>
            <a:off x="0" y="1825625"/>
            <a:ext cx="10515600" cy="4351338"/>
          </a:xfrm>
        </p:spPr>
        <p:txBody>
          <a:bodyPr/>
          <a:lstStyle/>
          <a:p>
            <a:r>
              <a:rPr lang="sv-SE" dirty="0"/>
              <a:t>Efter startorder skall bilen köras framåt, om fordonet stannar ska startern vänta 20 sek därefter ska fordonet genom TK personalens försorg skjutas ut ur kontrollzonen d.v.s. </a:t>
            </a:r>
            <a:r>
              <a:rPr lang="sv-SE" b="1" dirty="0"/>
              <a:t>framåt.</a:t>
            </a:r>
          </a:p>
          <a:p>
            <a:r>
              <a:rPr lang="sv-SE" dirty="0"/>
              <a:t>Vid tjuvstart skall den tävlande meddelas detta snarast, helst vid sträckmålet dock senast vid slutmålet för tävlingen.</a:t>
            </a: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75</a:t>
            </a:fld>
            <a:endParaRPr lang="sv-SE">
              <a:solidFill>
                <a:prstClr val="black">
                  <a:tint val="75000"/>
                </a:prstClr>
              </a:solidFill>
            </a:endParaRPr>
          </a:p>
        </p:txBody>
      </p:sp>
    </p:spTree>
    <p:extLst>
      <p:ext uri="{BB962C8B-B14F-4D97-AF65-F5344CB8AC3E}">
        <p14:creationId xmlns:p14="http://schemas.microsoft.com/office/powerpoint/2010/main" val="41886748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Mål på specialsträcka</a:t>
            </a:r>
          </a:p>
        </p:txBody>
      </p:sp>
      <p:sp>
        <p:nvSpPr>
          <p:cNvPr id="3" name="Platshållare för innehåll 2"/>
          <p:cNvSpPr>
            <a:spLocks noGrp="1"/>
          </p:cNvSpPr>
          <p:nvPr>
            <p:ph idx="4294967295"/>
          </p:nvPr>
        </p:nvSpPr>
        <p:spPr>
          <a:xfrm>
            <a:off x="0" y="1825625"/>
            <a:ext cx="10515600" cy="4351338"/>
          </a:xfrm>
        </p:spPr>
        <p:txBody>
          <a:bodyPr/>
          <a:lstStyle/>
          <a:p>
            <a:pPr marL="0" indent="0">
              <a:buNone/>
            </a:pPr>
            <a:r>
              <a:rPr lang="sv-SE" dirty="0"/>
              <a:t>Efter att du passerat målskyltarna ska du nedbringa hastigheten så att du stanna vid stopp kontrollen/målexpeditionen där erhåller du din måltid som förs in i ditt tidkort. När du erhållit ditt tidkort tillbaka från målfunktionärerna ska du köra vidare mot nästa specialsträcka (TK).</a:t>
            </a: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76</a:t>
            </a:fld>
            <a:endParaRPr lang="sv-SE">
              <a:solidFill>
                <a:prstClr val="black">
                  <a:tint val="75000"/>
                </a:prstClr>
              </a:solidFill>
            </a:endParaRPr>
          </a:p>
        </p:txBody>
      </p:sp>
    </p:spTree>
    <p:extLst>
      <p:ext uri="{BB962C8B-B14F-4D97-AF65-F5344CB8AC3E}">
        <p14:creationId xmlns:p14="http://schemas.microsoft.com/office/powerpoint/2010/main" val="30128378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Service</a:t>
            </a:r>
          </a:p>
        </p:txBody>
      </p:sp>
      <p:sp>
        <p:nvSpPr>
          <p:cNvPr id="3" name="Platshållare för innehåll 2"/>
          <p:cNvSpPr>
            <a:spLocks noGrp="1"/>
          </p:cNvSpPr>
          <p:nvPr>
            <p:ph idx="4294967295"/>
          </p:nvPr>
        </p:nvSpPr>
        <p:spPr>
          <a:xfrm>
            <a:off x="0" y="1825625"/>
            <a:ext cx="10515600" cy="4351338"/>
          </a:xfrm>
        </p:spPr>
        <p:txBody>
          <a:bodyPr/>
          <a:lstStyle/>
          <a:p>
            <a:r>
              <a:rPr lang="sv-SE" dirty="0"/>
              <a:t>Utmed </a:t>
            </a:r>
            <a:r>
              <a:rPr lang="sv-SE" dirty="0" smtClean="0"/>
              <a:t>transportsträckan </a:t>
            </a:r>
            <a:r>
              <a:rPr lang="sv-SE" dirty="0"/>
              <a:t>som följer kan det vara serviceförbud, kontrollera detta i road-</a:t>
            </a:r>
            <a:r>
              <a:rPr lang="sv-SE" dirty="0" err="1"/>
              <a:t>booken</a:t>
            </a:r>
            <a:r>
              <a:rPr lang="sv-SE" dirty="0"/>
              <a:t> för övrigt vad som gäller service se regelboken Tävlingsregler Rally (RY) 3.0</a:t>
            </a:r>
          </a:p>
          <a:p>
            <a:pPr marL="0" indent="0" algn="ctr">
              <a:buNone/>
            </a:pPr>
            <a:r>
              <a:rPr lang="sv-SE" dirty="0">
                <a:hlinkClick r:id="rId2"/>
              </a:rPr>
              <a:t>Rally - Svensk Bilsport - Svenska Bilsportförbundet (sbf.se)</a:t>
            </a:r>
            <a:endParaRPr lang="sv-SE" dirty="0"/>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77</a:t>
            </a:fld>
            <a:endParaRPr lang="sv-SE">
              <a:solidFill>
                <a:prstClr val="black">
                  <a:tint val="75000"/>
                </a:prstClr>
              </a:solidFill>
            </a:endParaRPr>
          </a:p>
        </p:txBody>
      </p:sp>
    </p:spTree>
    <p:extLst>
      <p:ext uri="{BB962C8B-B14F-4D97-AF65-F5344CB8AC3E}">
        <p14:creationId xmlns:p14="http://schemas.microsoft.com/office/powerpoint/2010/main" val="5564740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127000"/>
            <a:ext cx="10515600" cy="631825"/>
          </a:xfrm>
        </p:spPr>
        <p:txBody>
          <a:bodyPr>
            <a:normAutofit fontScale="90000"/>
          </a:bodyPr>
          <a:lstStyle/>
          <a:p>
            <a:pPr algn="ctr"/>
            <a:r>
              <a:rPr lang="sv-SE" b="1" dirty="0" err="1"/>
              <a:t>Pilning</a:t>
            </a:r>
            <a:endParaRPr lang="sv-SE" b="1" dirty="0"/>
          </a:p>
        </p:txBody>
      </p:sp>
      <p:sp>
        <p:nvSpPr>
          <p:cNvPr id="3" name="Platshållare för innehåll 2"/>
          <p:cNvSpPr>
            <a:spLocks noGrp="1"/>
          </p:cNvSpPr>
          <p:nvPr>
            <p:ph idx="4294967295"/>
          </p:nvPr>
        </p:nvSpPr>
        <p:spPr>
          <a:xfrm>
            <a:off x="0" y="758825"/>
            <a:ext cx="10515600" cy="4351338"/>
          </a:xfrm>
        </p:spPr>
        <p:txBody>
          <a:bodyPr>
            <a:normAutofit fontScale="55000" lnSpcReduction="20000"/>
          </a:bodyPr>
          <a:lstStyle/>
          <a:p>
            <a:r>
              <a:rPr lang="sv-SE" dirty="0"/>
              <a:t> </a:t>
            </a:r>
            <a:r>
              <a:rPr lang="sv-SE" dirty="0" err="1"/>
              <a:t>Pilning</a:t>
            </a:r>
            <a:r>
              <a:rPr lang="sv-SE" dirty="0"/>
              <a:t> bör utföras under samma ljusförhållanden som kommer att råda under tävlingen. </a:t>
            </a:r>
          </a:p>
          <a:p>
            <a:r>
              <a:rPr lang="sv-SE" dirty="0"/>
              <a:t> Pilarna ska vara gul/svarta eller orange/svarta om annan färg används ska det anges i inbjudan. - Enhetlig färg på pilar ska användas under samma tävling.</a:t>
            </a:r>
          </a:p>
          <a:p>
            <a:r>
              <a:rPr lang="sv-SE" dirty="0"/>
              <a:t>Pilar ska ha min storlek 45x17 cm. - Samma pil används både till förvarning (1 st.) och verkställighet (2 st.). </a:t>
            </a:r>
          </a:p>
          <a:p>
            <a:endParaRPr lang="sv-SE" dirty="0"/>
          </a:p>
          <a:p>
            <a:endParaRPr lang="sv-SE" dirty="0"/>
          </a:p>
          <a:p>
            <a:endParaRPr lang="sv-SE" dirty="0"/>
          </a:p>
          <a:p>
            <a:endParaRPr lang="sv-SE" dirty="0"/>
          </a:p>
          <a:p>
            <a:pPr marL="0" indent="0">
              <a:buNone/>
            </a:pPr>
            <a:r>
              <a:rPr lang="sv-SE" b="1" dirty="0" err="1"/>
              <a:t>Pilningen</a:t>
            </a:r>
            <a:r>
              <a:rPr lang="sv-SE" b="1" dirty="0"/>
              <a:t> ska indikera vägbytets karaktär enligt följande</a:t>
            </a:r>
            <a:r>
              <a:rPr lang="sv-SE" dirty="0"/>
              <a:t>:</a:t>
            </a:r>
          </a:p>
          <a:p>
            <a:pPr marL="0" indent="0">
              <a:buNone/>
            </a:pPr>
            <a:r>
              <a:rPr lang="sv-SE" dirty="0"/>
              <a:t>1. Rakt fram. </a:t>
            </a:r>
          </a:p>
          <a:p>
            <a:pPr marL="0" indent="0">
              <a:buNone/>
            </a:pPr>
            <a:r>
              <a:rPr lang="sv-SE" dirty="0"/>
              <a:t>2. Mellan 0° och 90° , d.v.s. inte exakt markering.</a:t>
            </a:r>
          </a:p>
          <a:p>
            <a:pPr marL="0" indent="0">
              <a:buNone/>
            </a:pPr>
            <a:r>
              <a:rPr lang="sv-SE" dirty="0"/>
              <a:t>3. 90° </a:t>
            </a:r>
          </a:p>
          <a:p>
            <a:pPr marL="0" indent="0">
              <a:buNone/>
            </a:pPr>
            <a:r>
              <a:rPr lang="sv-SE" dirty="0"/>
              <a:t>4. Mellan 90° och 180°, d.v.s. inte exakt markering. </a:t>
            </a:r>
          </a:p>
          <a:p>
            <a:pPr marL="0" indent="0">
              <a:buNone/>
            </a:pPr>
            <a:r>
              <a:rPr lang="sv-SE" dirty="0"/>
              <a:t>5. 180° A.</a:t>
            </a:r>
          </a:p>
        </p:txBody>
      </p:sp>
      <p:pic>
        <p:nvPicPr>
          <p:cNvPr id="4" name="Bildobjekt 3"/>
          <p:cNvPicPr>
            <a:picLocks noChangeAspect="1"/>
          </p:cNvPicPr>
          <p:nvPr/>
        </p:nvPicPr>
        <p:blipFill>
          <a:blip r:embed="rId2"/>
          <a:stretch>
            <a:fillRect/>
          </a:stretch>
        </p:blipFill>
        <p:spPr>
          <a:xfrm>
            <a:off x="1771135" y="1856217"/>
            <a:ext cx="5486400" cy="828675"/>
          </a:xfrm>
          <a:prstGeom prst="rect">
            <a:avLst/>
          </a:prstGeom>
        </p:spPr>
      </p:pic>
      <p:sp>
        <p:nvSpPr>
          <p:cNvPr id="5" name="Platshållare för bildnummer 4"/>
          <p:cNvSpPr>
            <a:spLocks noGrp="1"/>
          </p:cNvSpPr>
          <p:nvPr>
            <p:ph type="sldNum" sz="quarter" idx="12"/>
          </p:nvPr>
        </p:nvSpPr>
        <p:spPr/>
        <p:txBody>
          <a:bodyPr/>
          <a:lstStyle/>
          <a:p>
            <a:fld id="{E9B0AADB-0E5C-4E0B-8493-D07C1A1DF98D}" type="slidenum">
              <a:rPr lang="sv-SE" smtClean="0">
                <a:solidFill>
                  <a:prstClr val="black">
                    <a:tint val="75000"/>
                  </a:prstClr>
                </a:solidFill>
              </a:rPr>
              <a:pPr/>
              <a:t>78</a:t>
            </a:fld>
            <a:endParaRPr lang="sv-SE">
              <a:solidFill>
                <a:prstClr val="black">
                  <a:tint val="75000"/>
                </a:prstClr>
              </a:solidFill>
            </a:endParaRPr>
          </a:p>
        </p:txBody>
      </p:sp>
    </p:spTree>
    <p:extLst>
      <p:ext uri="{BB962C8B-B14F-4D97-AF65-F5344CB8AC3E}">
        <p14:creationId xmlns:p14="http://schemas.microsoft.com/office/powerpoint/2010/main" val="18903879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err="1"/>
              <a:t>Pilning</a:t>
            </a:r>
            <a:endParaRPr lang="sv-SE" b="1" dirty="0"/>
          </a:p>
        </p:txBody>
      </p:sp>
      <p:sp>
        <p:nvSpPr>
          <p:cNvPr id="3" name="Platshållare för innehåll 2"/>
          <p:cNvSpPr>
            <a:spLocks noGrp="1"/>
          </p:cNvSpPr>
          <p:nvPr>
            <p:ph idx="4294967295"/>
          </p:nvPr>
        </p:nvSpPr>
        <p:spPr>
          <a:xfrm>
            <a:off x="0" y="1825625"/>
            <a:ext cx="10515600" cy="4351338"/>
          </a:xfrm>
        </p:spPr>
        <p:txBody>
          <a:bodyPr>
            <a:normAutofit lnSpcReduction="10000"/>
          </a:bodyPr>
          <a:lstStyle/>
          <a:p>
            <a:r>
              <a:rPr lang="sv-SE" dirty="0"/>
              <a:t> En </a:t>
            </a:r>
            <a:r>
              <a:rPr lang="sv-SE" dirty="0" err="1"/>
              <a:t>förvarningspil</a:t>
            </a:r>
            <a:r>
              <a:rPr lang="sv-SE" dirty="0"/>
              <a:t> placeras ca 150 meter före </a:t>
            </a:r>
            <a:r>
              <a:rPr lang="sv-SE" dirty="0" err="1"/>
              <a:t>vägbyte</a:t>
            </a:r>
            <a:r>
              <a:rPr lang="sv-SE" dirty="0"/>
              <a:t>, på höger sida. Pilen ska indikera vägbytets karaktär Där vägbyten är närmare än 150 meter utelämnas förvarning. B.</a:t>
            </a:r>
          </a:p>
          <a:p>
            <a:r>
              <a:rPr lang="sv-SE" dirty="0"/>
              <a:t> Två pilar, en på var sida av vägen, placeras vid vägbytet. Normalt på tillfartsvägen (fig. 1-3), men även enligt fig. 4, detta när man i god tid ser vägbytet. </a:t>
            </a:r>
          </a:p>
          <a:p>
            <a:r>
              <a:rPr lang="sv-SE" dirty="0"/>
              <a:t> Som rakt fram pil i vägbyten som inte pilas med </a:t>
            </a:r>
            <a:r>
              <a:rPr lang="sv-SE" dirty="0" err="1"/>
              <a:t>förvarningspil</a:t>
            </a:r>
            <a:r>
              <a:rPr lang="sv-SE" dirty="0"/>
              <a:t> eller verkställighet kan en lodrät pil användas, på höger sida. (fig. 5). Svart pil på gul eller orange botten.</a:t>
            </a:r>
          </a:p>
          <a:p>
            <a:pPr marL="0" indent="0">
              <a:buNone/>
            </a:pPr>
            <a:endParaRPr lang="sv-SE" dirty="0"/>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79</a:t>
            </a:fld>
            <a:endParaRPr lang="sv-SE">
              <a:solidFill>
                <a:prstClr val="black">
                  <a:tint val="75000"/>
                </a:prstClr>
              </a:solidFill>
            </a:endParaRPr>
          </a:p>
        </p:txBody>
      </p:sp>
    </p:spTree>
    <p:extLst>
      <p:ext uri="{BB962C8B-B14F-4D97-AF65-F5344CB8AC3E}">
        <p14:creationId xmlns:p14="http://schemas.microsoft.com/office/powerpoint/2010/main" val="2136530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5887" y="2454155"/>
            <a:ext cx="3903662"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150" y="259492"/>
            <a:ext cx="6114510" cy="4389326"/>
          </a:xfrm>
          <a:prstGeom prst="rect">
            <a:avLst/>
          </a:prstGeom>
          <a:noFill/>
          <a:ln>
            <a:noFill/>
          </a:ln>
        </p:spPr>
      </p:pic>
      <p:sp>
        <p:nvSpPr>
          <p:cNvPr id="2" name="Platshållare för bildnummer 1"/>
          <p:cNvSpPr>
            <a:spLocks noGrp="1"/>
          </p:cNvSpPr>
          <p:nvPr>
            <p:ph type="sldNum" sz="quarter" idx="12"/>
          </p:nvPr>
        </p:nvSpPr>
        <p:spPr/>
        <p:txBody>
          <a:bodyPr/>
          <a:lstStyle/>
          <a:p>
            <a:fld id="{E9B0AADB-0E5C-4E0B-8493-D07C1A1DF98D}" type="slidenum">
              <a:rPr lang="sv-SE" smtClean="0">
                <a:solidFill>
                  <a:prstClr val="black">
                    <a:tint val="75000"/>
                  </a:prstClr>
                </a:solidFill>
              </a:rPr>
              <a:pPr/>
              <a:t>8</a:t>
            </a:fld>
            <a:endParaRPr lang="sv-SE">
              <a:solidFill>
                <a:prstClr val="black">
                  <a:tint val="75000"/>
                </a:prstClr>
              </a:solidFill>
            </a:endParaRPr>
          </a:p>
        </p:txBody>
      </p:sp>
    </p:spTree>
    <p:extLst>
      <p:ext uri="{BB962C8B-B14F-4D97-AF65-F5344CB8AC3E}">
        <p14:creationId xmlns:p14="http://schemas.microsoft.com/office/powerpoint/2010/main" val="64391488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Exempel </a:t>
            </a:r>
            <a:r>
              <a:rPr lang="sv-SE" b="1" dirty="0" err="1"/>
              <a:t>pilning</a:t>
            </a:r>
            <a:endParaRPr lang="sv-SE" b="1" dirty="0"/>
          </a:p>
        </p:txBody>
      </p:sp>
      <p:pic>
        <p:nvPicPr>
          <p:cNvPr id="4" name="Platshållare för innehåll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82378" y="3099326"/>
            <a:ext cx="8904717" cy="3451900"/>
          </a:xfrm>
        </p:spPr>
      </p:pic>
      <p:sp>
        <p:nvSpPr>
          <p:cNvPr id="3" name="Platshållare för bildnummer 2"/>
          <p:cNvSpPr>
            <a:spLocks noGrp="1"/>
          </p:cNvSpPr>
          <p:nvPr>
            <p:ph type="sldNum" sz="quarter" idx="12"/>
          </p:nvPr>
        </p:nvSpPr>
        <p:spPr/>
        <p:txBody>
          <a:bodyPr/>
          <a:lstStyle/>
          <a:p>
            <a:fld id="{E9B0AADB-0E5C-4E0B-8493-D07C1A1DF98D}" type="slidenum">
              <a:rPr lang="sv-SE" smtClean="0">
                <a:solidFill>
                  <a:prstClr val="black">
                    <a:tint val="75000"/>
                  </a:prstClr>
                </a:solidFill>
              </a:rPr>
              <a:pPr/>
              <a:t>80</a:t>
            </a:fld>
            <a:endParaRPr lang="sv-SE">
              <a:solidFill>
                <a:prstClr val="black">
                  <a:tint val="75000"/>
                </a:prstClr>
              </a:solidFill>
            </a:endParaRPr>
          </a:p>
        </p:txBody>
      </p:sp>
    </p:spTree>
    <p:extLst>
      <p:ext uri="{BB962C8B-B14F-4D97-AF65-F5344CB8AC3E}">
        <p14:creationId xmlns:p14="http://schemas.microsoft.com/office/powerpoint/2010/main" val="1194645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Chikan</a:t>
            </a:r>
          </a:p>
        </p:txBody>
      </p:sp>
      <p:sp>
        <p:nvSpPr>
          <p:cNvPr id="3" name="Platshållare för innehåll 2"/>
          <p:cNvSpPr>
            <a:spLocks noGrp="1"/>
          </p:cNvSpPr>
          <p:nvPr>
            <p:ph idx="4294967295"/>
          </p:nvPr>
        </p:nvSpPr>
        <p:spPr>
          <a:xfrm>
            <a:off x="0" y="1825625"/>
            <a:ext cx="10515600" cy="4351338"/>
          </a:xfrm>
        </p:spPr>
        <p:txBody>
          <a:bodyPr>
            <a:normAutofit lnSpcReduction="10000"/>
          </a:bodyPr>
          <a:lstStyle/>
          <a:p>
            <a:pPr marL="0" indent="0" algn="ctr">
              <a:buNone/>
            </a:pPr>
            <a:r>
              <a:rPr lang="sv-SE" dirty="0"/>
              <a:t>Chikaner placeras t ex:</a:t>
            </a:r>
          </a:p>
          <a:p>
            <a:r>
              <a:rPr lang="sv-SE" dirty="0"/>
              <a:t>Framför publiktäta ställen.</a:t>
            </a:r>
          </a:p>
          <a:p>
            <a:r>
              <a:rPr lang="sv-SE" dirty="0"/>
              <a:t>Vid farlig passage t ex före korsning.</a:t>
            </a:r>
          </a:p>
          <a:p>
            <a:r>
              <a:rPr lang="sv-SE" dirty="0"/>
              <a:t>För att bryta sträckor med hög hastighet.</a:t>
            </a:r>
          </a:p>
          <a:p>
            <a:pPr marL="0" indent="0" algn="ctr">
              <a:buNone/>
            </a:pPr>
            <a:r>
              <a:rPr lang="sv-SE" dirty="0"/>
              <a:t>Bästa chikanen är en 3 punkts chikan:</a:t>
            </a:r>
          </a:p>
          <a:p>
            <a:r>
              <a:rPr lang="sv-SE" dirty="0"/>
              <a:t>Gjord av rundbalar med halm/ensilage eller buntade däck.</a:t>
            </a:r>
          </a:p>
          <a:p>
            <a:r>
              <a:rPr lang="sv-SE" dirty="0"/>
              <a:t>Synligt placerad</a:t>
            </a:r>
          </a:p>
          <a:p>
            <a:r>
              <a:rPr lang="sv-SE" dirty="0"/>
              <a:t>Gjord så att den inte skadar bilarna.</a:t>
            </a: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81</a:t>
            </a:fld>
            <a:endParaRPr lang="sv-SE">
              <a:solidFill>
                <a:prstClr val="black">
                  <a:tint val="75000"/>
                </a:prstClr>
              </a:solidFill>
            </a:endParaRPr>
          </a:p>
        </p:txBody>
      </p:sp>
    </p:spTree>
    <p:extLst>
      <p:ext uri="{BB962C8B-B14F-4D97-AF65-F5344CB8AC3E}">
        <p14:creationId xmlns:p14="http://schemas.microsoft.com/office/powerpoint/2010/main" val="11701076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Chikan</a:t>
            </a:r>
          </a:p>
        </p:txBody>
      </p:sp>
      <p:sp>
        <p:nvSpPr>
          <p:cNvPr id="3" name="Platshållare för innehåll 2"/>
          <p:cNvSpPr>
            <a:spLocks noGrp="1"/>
          </p:cNvSpPr>
          <p:nvPr>
            <p:ph idx="4294967295"/>
          </p:nvPr>
        </p:nvSpPr>
        <p:spPr>
          <a:xfrm>
            <a:off x="0" y="1825625"/>
            <a:ext cx="10515600" cy="4351338"/>
          </a:xfrm>
        </p:spPr>
        <p:txBody>
          <a:bodyPr/>
          <a:lstStyle/>
          <a:p>
            <a:pPr marL="0" indent="0" algn="ctr">
              <a:buNone/>
            </a:pPr>
            <a:r>
              <a:rPr lang="sv-SE" dirty="0"/>
              <a:t>Chikan ska alltid:</a:t>
            </a:r>
          </a:p>
          <a:p>
            <a:r>
              <a:rPr lang="sv-SE" dirty="0"/>
              <a:t>Bevakas av funktionär.</a:t>
            </a:r>
          </a:p>
          <a:p>
            <a:r>
              <a:rPr lang="sv-SE" dirty="0"/>
              <a:t>Vara avspärrad så publik inte finns i farlig närhet.</a:t>
            </a:r>
          </a:p>
          <a:p>
            <a:r>
              <a:rPr lang="sv-SE" dirty="0"/>
              <a:t>Finnas med i road </a:t>
            </a:r>
            <a:r>
              <a:rPr lang="sv-SE" dirty="0" err="1"/>
              <a:t>book</a:t>
            </a:r>
            <a:r>
              <a:rPr lang="sv-SE" dirty="0"/>
              <a:t> och noter.</a:t>
            </a:r>
          </a:p>
          <a:p>
            <a:r>
              <a:rPr lang="sv-SE" dirty="0"/>
              <a:t>De tre punkterna ska tangera vägens tänkta mittlinje.</a:t>
            </a:r>
          </a:p>
          <a:p>
            <a:r>
              <a:rPr lang="sv-SE" dirty="0"/>
              <a:t>Bilen ska köra på vägen genom chikanen.</a:t>
            </a:r>
          </a:p>
          <a:p>
            <a:r>
              <a:rPr lang="sv-SE" dirty="0"/>
              <a:t>Minst 10 och max 15 meter mellan tangeringspunkterna.</a:t>
            </a:r>
          </a:p>
          <a:p>
            <a:endParaRPr lang="sv-SE" dirty="0"/>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82</a:t>
            </a:fld>
            <a:endParaRPr lang="sv-SE">
              <a:solidFill>
                <a:prstClr val="black">
                  <a:tint val="75000"/>
                </a:prstClr>
              </a:solidFill>
            </a:endParaRPr>
          </a:p>
        </p:txBody>
      </p:sp>
    </p:spTree>
    <p:extLst>
      <p:ext uri="{BB962C8B-B14F-4D97-AF65-F5344CB8AC3E}">
        <p14:creationId xmlns:p14="http://schemas.microsoft.com/office/powerpoint/2010/main" val="3382113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Chikan</a:t>
            </a:r>
          </a:p>
        </p:txBody>
      </p:sp>
      <p:sp>
        <p:nvSpPr>
          <p:cNvPr id="3" name="Platshållare för innehåll 2"/>
          <p:cNvSpPr>
            <a:spLocks noGrp="1"/>
          </p:cNvSpPr>
          <p:nvPr>
            <p:ph idx="4294967295"/>
          </p:nvPr>
        </p:nvSpPr>
        <p:spPr>
          <a:xfrm>
            <a:off x="0" y="1825625"/>
            <a:ext cx="10515600" cy="4351338"/>
          </a:xfrm>
        </p:spPr>
        <p:txBody>
          <a:bodyPr/>
          <a:lstStyle/>
          <a:p>
            <a:r>
              <a:rPr lang="sv-SE" dirty="0"/>
              <a:t>Chikaner skall alltid utmärkas med skylt lindrig varning och tilläggsskylt:</a:t>
            </a:r>
          </a:p>
          <a:p>
            <a:pPr marL="0" indent="0">
              <a:buNone/>
            </a:pPr>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296" y="2519363"/>
            <a:ext cx="2121408" cy="3657600"/>
          </a:xfrm>
          <a:prstGeom prst="rect">
            <a:avLst/>
          </a:prstGeom>
        </p:spPr>
      </p:pic>
      <p:sp>
        <p:nvSpPr>
          <p:cNvPr id="5" name="Platshållare för bildnummer 4"/>
          <p:cNvSpPr>
            <a:spLocks noGrp="1"/>
          </p:cNvSpPr>
          <p:nvPr>
            <p:ph type="sldNum" sz="quarter" idx="12"/>
          </p:nvPr>
        </p:nvSpPr>
        <p:spPr/>
        <p:txBody>
          <a:bodyPr/>
          <a:lstStyle/>
          <a:p>
            <a:fld id="{E9B0AADB-0E5C-4E0B-8493-D07C1A1DF98D}" type="slidenum">
              <a:rPr lang="sv-SE" smtClean="0">
                <a:solidFill>
                  <a:prstClr val="black">
                    <a:tint val="75000"/>
                  </a:prstClr>
                </a:solidFill>
              </a:rPr>
              <a:pPr/>
              <a:t>83</a:t>
            </a:fld>
            <a:endParaRPr lang="sv-SE">
              <a:solidFill>
                <a:prstClr val="black">
                  <a:tint val="75000"/>
                </a:prstClr>
              </a:solidFill>
            </a:endParaRPr>
          </a:p>
        </p:txBody>
      </p:sp>
    </p:spTree>
    <p:extLst>
      <p:ext uri="{BB962C8B-B14F-4D97-AF65-F5344CB8AC3E}">
        <p14:creationId xmlns:p14="http://schemas.microsoft.com/office/powerpoint/2010/main" val="7617265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Chikan</a:t>
            </a:r>
          </a:p>
        </p:txBody>
      </p:sp>
      <p:pic>
        <p:nvPicPr>
          <p:cNvPr id="4" name="Platshållare för innehåll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825843" y="1866815"/>
            <a:ext cx="6629400" cy="4351338"/>
          </a:xfrm>
        </p:spPr>
      </p:pic>
      <p:sp>
        <p:nvSpPr>
          <p:cNvPr id="3" name="Platshållare för bildnummer 2"/>
          <p:cNvSpPr>
            <a:spLocks noGrp="1"/>
          </p:cNvSpPr>
          <p:nvPr>
            <p:ph type="sldNum" sz="quarter" idx="12"/>
          </p:nvPr>
        </p:nvSpPr>
        <p:spPr/>
        <p:txBody>
          <a:bodyPr/>
          <a:lstStyle/>
          <a:p>
            <a:fld id="{E9B0AADB-0E5C-4E0B-8493-D07C1A1DF98D}" type="slidenum">
              <a:rPr lang="sv-SE" smtClean="0">
                <a:solidFill>
                  <a:prstClr val="black">
                    <a:tint val="75000"/>
                  </a:prstClr>
                </a:solidFill>
              </a:rPr>
              <a:pPr/>
              <a:t>84</a:t>
            </a:fld>
            <a:endParaRPr lang="sv-SE">
              <a:solidFill>
                <a:prstClr val="black">
                  <a:tint val="75000"/>
                </a:prstClr>
              </a:solidFill>
            </a:endParaRPr>
          </a:p>
        </p:txBody>
      </p:sp>
    </p:spTree>
    <p:extLst>
      <p:ext uri="{BB962C8B-B14F-4D97-AF65-F5344CB8AC3E}">
        <p14:creationId xmlns:p14="http://schemas.microsoft.com/office/powerpoint/2010/main" val="41065285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Skyltar</a:t>
            </a:r>
          </a:p>
        </p:txBody>
      </p:sp>
      <p:sp>
        <p:nvSpPr>
          <p:cNvPr id="3" name="Platshållare för innehåll 2"/>
          <p:cNvSpPr>
            <a:spLocks noGrp="1"/>
          </p:cNvSpPr>
          <p:nvPr>
            <p:ph idx="4294967295"/>
          </p:nvPr>
        </p:nvSpPr>
        <p:spPr>
          <a:xfrm>
            <a:off x="0" y="1825625"/>
            <a:ext cx="10515600" cy="4351338"/>
          </a:xfrm>
        </p:spPr>
        <p:txBody>
          <a:bodyPr/>
          <a:lstStyle/>
          <a:p>
            <a:r>
              <a:rPr lang="sv-SE" dirty="0"/>
              <a:t>Gällande skyltar se även Tävlingsregler Rally, bilagor RY 7.10.2 </a:t>
            </a:r>
            <a:r>
              <a:rPr lang="sv-SE" dirty="0">
                <a:hlinkClick r:id="rId2"/>
              </a:rPr>
              <a:t>bilaga-rally-skisser-och-skyltar-2021.pdf (sbf.se)</a:t>
            </a:r>
            <a:endParaRPr lang="sv-SE" dirty="0"/>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85</a:t>
            </a:fld>
            <a:endParaRPr lang="sv-SE">
              <a:solidFill>
                <a:prstClr val="black">
                  <a:tint val="75000"/>
                </a:prstClr>
              </a:solidFill>
            </a:endParaRPr>
          </a:p>
        </p:txBody>
      </p:sp>
    </p:spTree>
    <p:extLst>
      <p:ext uri="{BB962C8B-B14F-4D97-AF65-F5344CB8AC3E}">
        <p14:creationId xmlns:p14="http://schemas.microsoft.com/office/powerpoint/2010/main" val="33077173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491049" y="0"/>
            <a:ext cx="4597400" cy="6713537"/>
          </a:xfrm>
        </p:spPr>
      </p:pic>
      <p:sp>
        <p:nvSpPr>
          <p:cNvPr id="2" name="Platshållare för bildnummer 1"/>
          <p:cNvSpPr>
            <a:spLocks noGrp="1"/>
          </p:cNvSpPr>
          <p:nvPr>
            <p:ph type="sldNum" sz="quarter" idx="12"/>
          </p:nvPr>
        </p:nvSpPr>
        <p:spPr/>
        <p:txBody>
          <a:bodyPr/>
          <a:lstStyle/>
          <a:p>
            <a:fld id="{E9B0AADB-0E5C-4E0B-8493-D07C1A1DF98D}" type="slidenum">
              <a:rPr lang="sv-SE" smtClean="0">
                <a:solidFill>
                  <a:prstClr val="black">
                    <a:tint val="75000"/>
                  </a:prstClr>
                </a:solidFill>
              </a:rPr>
              <a:pPr/>
              <a:t>86</a:t>
            </a:fld>
            <a:endParaRPr lang="sv-SE">
              <a:solidFill>
                <a:prstClr val="black">
                  <a:tint val="75000"/>
                </a:prstClr>
              </a:solidFill>
            </a:endParaRPr>
          </a:p>
        </p:txBody>
      </p:sp>
    </p:spTree>
    <p:extLst>
      <p:ext uri="{BB962C8B-B14F-4D97-AF65-F5344CB8AC3E}">
        <p14:creationId xmlns:p14="http://schemas.microsoft.com/office/powerpoint/2010/main" val="30585602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532238" y="104775"/>
            <a:ext cx="5081588" cy="6753225"/>
          </a:xfrm>
        </p:spPr>
      </p:pic>
      <p:sp>
        <p:nvSpPr>
          <p:cNvPr id="2" name="Platshållare för bildnummer 1"/>
          <p:cNvSpPr>
            <a:spLocks noGrp="1"/>
          </p:cNvSpPr>
          <p:nvPr>
            <p:ph type="sldNum" sz="quarter" idx="12"/>
          </p:nvPr>
        </p:nvSpPr>
        <p:spPr/>
        <p:txBody>
          <a:bodyPr/>
          <a:lstStyle/>
          <a:p>
            <a:fld id="{E9B0AADB-0E5C-4E0B-8493-D07C1A1DF98D}" type="slidenum">
              <a:rPr lang="sv-SE" smtClean="0">
                <a:solidFill>
                  <a:prstClr val="black">
                    <a:tint val="75000"/>
                  </a:prstClr>
                </a:solidFill>
              </a:rPr>
              <a:pPr/>
              <a:t>87</a:t>
            </a:fld>
            <a:endParaRPr lang="sv-SE">
              <a:solidFill>
                <a:prstClr val="black">
                  <a:tint val="75000"/>
                </a:prstClr>
              </a:solidFill>
            </a:endParaRPr>
          </a:p>
        </p:txBody>
      </p:sp>
    </p:spTree>
    <p:extLst>
      <p:ext uri="{BB962C8B-B14F-4D97-AF65-F5344CB8AC3E}">
        <p14:creationId xmlns:p14="http://schemas.microsoft.com/office/powerpoint/2010/main" val="37609399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138878" y="175140"/>
            <a:ext cx="4624387" cy="6505575"/>
          </a:xfrm>
        </p:spPr>
      </p:pic>
      <p:sp>
        <p:nvSpPr>
          <p:cNvPr id="2" name="Platshållare för bildnummer 1"/>
          <p:cNvSpPr>
            <a:spLocks noGrp="1"/>
          </p:cNvSpPr>
          <p:nvPr>
            <p:ph type="sldNum" sz="quarter" idx="12"/>
          </p:nvPr>
        </p:nvSpPr>
        <p:spPr/>
        <p:txBody>
          <a:bodyPr/>
          <a:lstStyle/>
          <a:p>
            <a:fld id="{E9B0AADB-0E5C-4E0B-8493-D07C1A1DF98D}" type="slidenum">
              <a:rPr lang="sv-SE" smtClean="0">
                <a:solidFill>
                  <a:prstClr val="black">
                    <a:tint val="75000"/>
                  </a:prstClr>
                </a:solidFill>
              </a:rPr>
              <a:pPr/>
              <a:t>88</a:t>
            </a:fld>
            <a:endParaRPr lang="sv-SE">
              <a:solidFill>
                <a:prstClr val="black">
                  <a:tint val="75000"/>
                </a:prstClr>
              </a:solidFill>
            </a:endParaRPr>
          </a:p>
        </p:txBody>
      </p:sp>
    </p:spTree>
    <p:extLst>
      <p:ext uri="{BB962C8B-B14F-4D97-AF65-F5344CB8AC3E}">
        <p14:creationId xmlns:p14="http://schemas.microsoft.com/office/powerpoint/2010/main" val="39836726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dirty="0"/>
              <a:t>Exempel på </a:t>
            </a:r>
            <a:r>
              <a:rPr lang="sv-SE" dirty="0" err="1"/>
              <a:t>pilning</a:t>
            </a:r>
            <a:r>
              <a:rPr lang="sv-SE" dirty="0"/>
              <a:t> i </a:t>
            </a:r>
            <a:r>
              <a:rPr lang="sv-SE" dirty="0" err="1"/>
              <a:t>vägbyte</a:t>
            </a:r>
            <a:endParaRPr lang="sv-SE" dirty="0"/>
          </a:p>
        </p:txBody>
      </p:sp>
      <p:grpSp>
        <p:nvGrpSpPr>
          <p:cNvPr id="4" name="Group 115721"/>
          <p:cNvGrpSpPr/>
          <p:nvPr/>
        </p:nvGrpSpPr>
        <p:grpSpPr>
          <a:xfrm rot="5400000">
            <a:off x="2141916" y="1181977"/>
            <a:ext cx="4470674" cy="5692071"/>
            <a:chOff x="0" y="0"/>
            <a:chExt cx="5229225" cy="7781925"/>
          </a:xfrm>
        </p:grpSpPr>
        <p:pic>
          <p:nvPicPr>
            <p:cNvPr id="5" name="Picture 11117"/>
            <p:cNvPicPr/>
            <p:nvPr/>
          </p:nvPicPr>
          <p:blipFill>
            <a:blip r:embed="rId2"/>
            <a:stretch>
              <a:fillRect/>
            </a:stretch>
          </p:blipFill>
          <p:spPr>
            <a:xfrm>
              <a:off x="4763" y="4826"/>
              <a:ext cx="5219700" cy="7772400"/>
            </a:xfrm>
            <a:prstGeom prst="rect">
              <a:avLst/>
            </a:prstGeom>
          </p:spPr>
        </p:pic>
        <p:sp>
          <p:nvSpPr>
            <p:cNvPr id="6" name="Shape 11118"/>
            <p:cNvSpPr/>
            <p:nvPr/>
          </p:nvSpPr>
          <p:spPr>
            <a:xfrm>
              <a:off x="0" y="0"/>
              <a:ext cx="5229225" cy="7781925"/>
            </a:xfrm>
            <a:custGeom>
              <a:avLst/>
              <a:gdLst/>
              <a:ahLst/>
              <a:cxnLst/>
              <a:rect l="0" t="0" r="0" b="0"/>
              <a:pathLst>
                <a:path w="5229225" h="7781925">
                  <a:moveTo>
                    <a:pt x="0" y="7781925"/>
                  </a:moveTo>
                  <a:lnTo>
                    <a:pt x="5229225" y="7781925"/>
                  </a:lnTo>
                  <a:lnTo>
                    <a:pt x="5229225" y="0"/>
                  </a:lnTo>
                  <a:lnTo>
                    <a:pt x="0" y="0"/>
                  </a:lnTo>
                  <a:close/>
                </a:path>
              </a:pathLst>
            </a:custGeom>
            <a:ln w="9525" cap="flat">
              <a:miter lim="127000"/>
            </a:ln>
          </p:spPr>
          <p:style>
            <a:lnRef idx="1">
              <a:srgbClr val="000000"/>
            </a:lnRef>
            <a:fillRef idx="0">
              <a:srgbClr val="000000">
                <a:alpha val="0"/>
              </a:srgbClr>
            </a:fillRef>
            <a:effectRef idx="0">
              <a:scrgbClr r="0" g="0" b="0"/>
            </a:effectRef>
            <a:fontRef idx="none"/>
          </p:style>
          <p:txBody>
            <a:bodyPr/>
            <a:lstStyle/>
            <a:p>
              <a:endParaRPr lang="sv-SE"/>
            </a:p>
          </p:txBody>
        </p:sp>
      </p:grpSp>
      <p:sp>
        <p:nvSpPr>
          <p:cNvPr id="3" name="Platshållare för bildnummer 2"/>
          <p:cNvSpPr>
            <a:spLocks noGrp="1"/>
          </p:cNvSpPr>
          <p:nvPr>
            <p:ph type="sldNum" sz="quarter" idx="12"/>
          </p:nvPr>
        </p:nvSpPr>
        <p:spPr/>
        <p:txBody>
          <a:bodyPr/>
          <a:lstStyle/>
          <a:p>
            <a:fld id="{E9B0AADB-0E5C-4E0B-8493-D07C1A1DF98D}" type="slidenum">
              <a:rPr lang="sv-SE" smtClean="0">
                <a:solidFill>
                  <a:prstClr val="black">
                    <a:tint val="75000"/>
                  </a:prstClr>
                </a:solidFill>
              </a:rPr>
              <a:pPr/>
              <a:t>89</a:t>
            </a:fld>
            <a:endParaRPr lang="sv-SE">
              <a:solidFill>
                <a:prstClr val="black">
                  <a:tint val="75000"/>
                </a:prstClr>
              </a:solidFill>
            </a:endParaRPr>
          </a:p>
        </p:txBody>
      </p:sp>
    </p:spTree>
    <p:extLst>
      <p:ext uri="{BB962C8B-B14F-4D97-AF65-F5344CB8AC3E}">
        <p14:creationId xmlns:p14="http://schemas.microsoft.com/office/powerpoint/2010/main" val="183637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ubrik 1"/>
          <p:cNvSpPr>
            <a:spLocks noGrp="1"/>
          </p:cNvSpPr>
          <p:nvPr>
            <p:ph type="title" idx="4294967295"/>
          </p:nvPr>
        </p:nvSpPr>
        <p:spPr>
          <a:xfrm>
            <a:off x="0" y="222250"/>
            <a:ext cx="8229600" cy="571500"/>
          </a:xfrm>
        </p:spPr>
        <p:txBody>
          <a:bodyPr rtlCol="0">
            <a:noAutofit/>
          </a:bodyPr>
          <a:lstStyle/>
          <a:p>
            <a:pPr>
              <a:defRPr/>
            </a:pPr>
            <a:r>
              <a:rPr lang="sv-SE" dirty="0">
                <a:ea typeface="+mj-ea"/>
              </a:rPr>
              <a:t/>
            </a:r>
            <a:br>
              <a:rPr lang="sv-SE" dirty="0">
                <a:ea typeface="+mj-ea"/>
              </a:rPr>
            </a:br>
            <a:r>
              <a:rPr lang="sv-SE" dirty="0">
                <a:ea typeface="+mj-ea"/>
              </a:rPr>
              <a:t/>
            </a:r>
            <a:br>
              <a:rPr lang="sv-SE" dirty="0">
                <a:ea typeface="+mj-ea"/>
              </a:rPr>
            </a:br>
            <a:r>
              <a:rPr lang="sv-SE" dirty="0">
                <a:ea typeface="+mj-ea"/>
              </a:rPr>
              <a:t>Regeluppbyggnad Svensk Bilsport</a:t>
            </a:r>
          </a:p>
        </p:txBody>
      </p:sp>
      <p:sp>
        <p:nvSpPr>
          <p:cNvPr id="3" name="Rektangel 2"/>
          <p:cNvSpPr>
            <a:spLocks noChangeArrowheads="1"/>
          </p:cNvSpPr>
          <p:nvPr/>
        </p:nvSpPr>
        <p:spPr bwMode="auto">
          <a:xfrm>
            <a:off x="2495550" y="5084763"/>
            <a:ext cx="6840538" cy="792162"/>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sv-SE">
              <a:solidFill>
                <a:schemeClr val="lt1"/>
              </a:solidFill>
              <a:latin typeface="Arial"/>
              <a:cs typeface="Arial"/>
            </a:endParaRPr>
          </a:p>
        </p:txBody>
      </p:sp>
      <p:sp>
        <p:nvSpPr>
          <p:cNvPr id="7" name="Rektangel 6"/>
          <p:cNvSpPr>
            <a:spLocks noChangeArrowheads="1"/>
          </p:cNvSpPr>
          <p:nvPr/>
        </p:nvSpPr>
        <p:spPr bwMode="auto">
          <a:xfrm rot="-5400000">
            <a:off x="1739900" y="2528888"/>
            <a:ext cx="1727200" cy="21590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sv-SE" sz="1000">
                <a:solidFill>
                  <a:schemeClr val="lt1"/>
                </a:solidFill>
                <a:latin typeface="Arial"/>
                <a:cs typeface="Arial"/>
              </a:rPr>
              <a:t>Sportvagnsreglementet</a:t>
            </a:r>
          </a:p>
        </p:txBody>
      </p:sp>
      <p:sp>
        <p:nvSpPr>
          <p:cNvPr id="8" name="Rektangel 7"/>
          <p:cNvSpPr/>
          <p:nvPr/>
        </p:nvSpPr>
        <p:spPr>
          <a:xfrm>
            <a:off x="4792664" y="3584575"/>
            <a:ext cx="2236787" cy="1428750"/>
          </a:xfrm>
          <a:prstGeom prst="rect">
            <a:avLst/>
          </a:prstGeom>
          <a:noFill/>
          <a:ln>
            <a:solidFill>
              <a:schemeClr val="tx1">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sv-SE">
              <a:solidFill>
                <a:schemeClr val="tx1">
                  <a:lumMod val="85000"/>
                  <a:lumOff val="15000"/>
                </a:schemeClr>
              </a:solidFill>
              <a:latin typeface="Arial"/>
              <a:cs typeface="Arial"/>
            </a:endParaRPr>
          </a:p>
          <a:p>
            <a:pPr algn="ctr">
              <a:defRPr/>
            </a:pPr>
            <a:r>
              <a:rPr lang="sv-SE">
                <a:solidFill>
                  <a:schemeClr val="tx1">
                    <a:lumMod val="85000"/>
                    <a:lumOff val="15000"/>
                  </a:schemeClr>
                </a:solidFill>
                <a:latin typeface="Arial"/>
                <a:cs typeface="Arial"/>
              </a:rPr>
              <a:t>Rally</a:t>
            </a:r>
          </a:p>
        </p:txBody>
      </p:sp>
      <p:sp>
        <p:nvSpPr>
          <p:cNvPr id="9" name="Rektangel 8"/>
          <p:cNvSpPr>
            <a:spLocks noChangeArrowheads="1"/>
          </p:cNvSpPr>
          <p:nvPr/>
        </p:nvSpPr>
        <p:spPr bwMode="auto">
          <a:xfrm>
            <a:off x="2481263" y="3573463"/>
            <a:ext cx="2247900" cy="1446212"/>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lstStyle/>
          <a:p>
            <a:pPr algn="ctr">
              <a:defRPr/>
            </a:pPr>
            <a:endParaRPr lang="sv-SE">
              <a:solidFill>
                <a:schemeClr val="lt1"/>
              </a:solidFill>
              <a:latin typeface="Arial"/>
              <a:cs typeface="Arial"/>
            </a:endParaRPr>
          </a:p>
          <a:p>
            <a:pPr algn="ctr">
              <a:defRPr/>
            </a:pPr>
            <a:r>
              <a:rPr lang="sv-SE">
                <a:solidFill>
                  <a:schemeClr val="lt1"/>
                </a:solidFill>
                <a:latin typeface="Arial"/>
                <a:cs typeface="Arial"/>
              </a:rPr>
              <a:t>Racing</a:t>
            </a:r>
          </a:p>
        </p:txBody>
      </p:sp>
      <p:sp>
        <p:nvSpPr>
          <p:cNvPr id="16390" name="textruta 3"/>
          <p:cNvSpPr txBox="1">
            <a:spLocks noChangeArrowheads="1"/>
          </p:cNvSpPr>
          <p:nvPr/>
        </p:nvSpPr>
        <p:spPr bwMode="auto">
          <a:xfrm>
            <a:off x="2640013" y="4273550"/>
            <a:ext cx="6551612" cy="369888"/>
          </a:xfrm>
          <a:prstGeom prst="rect">
            <a:avLst/>
          </a:prstGeom>
          <a:solidFill>
            <a:srgbClr val="000000">
              <a:alpha val="54901"/>
            </a:srgbClr>
          </a:solidFill>
          <a:ln w="9525">
            <a:noFill/>
            <a:miter lim="800000"/>
            <a:headEnd/>
            <a:tailEnd/>
          </a:ln>
        </p:spPr>
        <p:txBody>
          <a:bodyPr>
            <a:spAutoFit/>
          </a:bodyPr>
          <a:lstStyle/>
          <a:p>
            <a:pPr algn="ctr"/>
            <a:r>
              <a:rPr lang="sv-SE" dirty="0">
                <a:solidFill>
                  <a:srgbClr val="FFFFFF"/>
                </a:solidFill>
                <a:cs typeface="Arial" pitchFamily="34" charset="0"/>
              </a:rPr>
              <a:t>Sportgrensspecifika regler (</a:t>
            </a:r>
            <a:r>
              <a:rPr lang="sv-SE" dirty="0" err="1">
                <a:solidFill>
                  <a:srgbClr val="FFFFFF"/>
                </a:solidFill>
                <a:cs typeface="Arial" pitchFamily="34" charset="0"/>
              </a:rPr>
              <a:t>Ra</a:t>
            </a:r>
            <a:r>
              <a:rPr lang="sv-SE" dirty="0">
                <a:solidFill>
                  <a:srgbClr val="FFFFFF"/>
                </a:solidFill>
                <a:cs typeface="Arial" pitchFamily="34" charset="0"/>
              </a:rPr>
              <a:t>) </a:t>
            </a:r>
          </a:p>
        </p:txBody>
      </p:sp>
      <p:sp>
        <p:nvSpPr>
          <p:cNvPr id="16" name="Rektangel 15"/>
          <p:cNvSpPr>
            <a:spLocks noChangeArrowheads="1"/>
          </p:cNvSpPr>
          <p:nvPr/>
        </p:nvSpPr>
        <p:spPr bwMode="auto">
          <a:xfrm rot="-5400000">
            <a:off x="2028032" y="2528095"/>
            <a:ext cx="1727200" cy="217487"/>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r>
              <a:rPr lang="sv-SE" sz="1000">
                <a:solidFill>
                  <a:srgbClr val="FFFFFF"/>
                </a:solidFill>
                <a:cs typeface="Arial" pitchFamily="34" charset="0"/>
              </a:rPr>
              <a:t>Långlopp</a:t>
            </a:r>
          </a:p>
        </p:txBody>
      </p:sp>
      <p:sp>
        <p:nvSpPr>
          <p:cNvPr id="17" name="Rektangel 16"/>
          <p:cNvSpPr>
            <a:spLocks noChangeArrowheads="1"/>
          </p:cNvSpPr>
          <p:nvPr/>
        </p:nvSpPr>
        <p:spPr bwMode="auto">
          <a:xfrm rot="-5400000">
            <a:off x="2316163" y="2528888"/>
            <a:ext cx="1727200" cy="21590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sv-SE" sz="1000">
                <a:solidFill>
                  <a:schemeClr val="lt1"/>
                </a:solidFill>
                <a:latin typeface="Arial"/>
                <a:cs typeface="Arial"/>
              </a:rPr>
              <a:t>Radical</a:t>
            </a:r>
          </a:p>
        </p:txBody>
      </p:sp>
      <p:sp>
        <p:nvSpPr>
          <p:cNvPr id="18" name="Rektangel 17"/>
          <p:cNvSpPr>
            <a:spLocks noChangeArrowheads="1"/>
          </p:cNvSpPr>
          <p:nvPr/>
        </p:nvSpPr>
        <p:spPr bwMode="auto">
          <a:xfrm rot="-5400000">
            <a:off x="2603500" y="2528888"/>
            <a:ext cx="1727200" cy="21590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sv-SE" sz="1000">
                <a:solidFill>
                  <a:schemeClr val="lt1"/>
                </a:solidFill>
                <a:latin typeface="Arial"/>
                <a:cs typeface="Arial"/>
              </a:rPr>
              <a:t>V8 Thunder Cars </a:t>
            </a:r>
          </a:p>
        </p:txBody>
      </p:sp>
      <p:sp>
        <p:nvSpPr>
          <p:cNvPr id="19" name="Rektangel 18"/>
          <p:cNvSpPr>
            <a:spLocks noChangeArrowheads="1"/>
          </p:cNvSpPr>
          <p:nvPr/>
        </p:nvSpPr>
        <p:spPr bwMode="auto">
          <a:xfrm rot="-5400000">
            <a:off x="2892425" y="2528888"/>
            <a:ext cx="1727200" cy="21590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sv-SE" sz="1000">
                <a:solidFill>
                  <a:schemeClr val="lt1"/>
                </a:solidFill>
                <a:latin typeface="Arial"/>
                <a:cs typeface="Arial"/>
              </a:rPr>
              <a:t>Formel Ford</a:t>
            </a:r>
          </a:p>
        </p:txBody>
      </p:sp>
      <p:sp>
        <p:nvSpPr>
          <p:cNvPr id="24" name="Rektangel 23"/>
          <p:cNvSpPr>
            <a:spLocks noChangeArrowheads="1"/>
          </p:cNvSpPr>
          <p:nvPr/>
        </p:nvSpPr>
        <p:spPr bwMode="auto">
          <a:xfrm rot="-5400000">
            <a:off x="3179763" y="2528888"/>
            <a:ext cx="1727200" cy="21590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sv-SE" sz="1000">
              <a:solidFill>
                <a:schemeClr val="lt1"/>
              </a:solidFill>
              <a:latin typeface="Arial"/>
              <a:cs typeface="Arial"/>
            </a:endParaRPr>
          </a:p>
        </p:txBody>
      </p:sp>
      <p:sp>
        <p:nvSpPr>
          <p:cNvPr id="25" name="Rektangel 24"/>
          <p:cNvSpPr>
            <a:spLocks noChangeArrowheads="1"/>
          </p:cNvSpPr>
          <p:nvPr/>
        </p:nvSpPr>
        <p:spPr bwMode="auto">
          <a:xfrm rot="-5400000">
            <a:off x="3468688" y="2528888"/>
            <a:ext cx="1727200" cy="21590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sv-SE" sz="1000">
              <a:solidFill>
                <a:schemeClr val="lt1"/>
              </a:solidFill>
              <a:latin typeface="Arial"/>
              <a:cs typeface="Arial"/>
            </a:endParaRPr>
          </a:p>
        </p:txBody>
      </p:sp>
      <p:sp>
        <p:nvSpPr>
          <p:cNvPr id="26" name="Rektangel 25"/>
          <p:cNvSpPr>
            <a:spLocks noChangeArrowheads="1"/>
          </p:cNvSpPr>
          <p:nvPr/>
        </p:nvSpPr>
        <p:spPr bwMode="auto">
          <a:xfrm rot="-5400000">
            <a:off x="3756025" y="2528888"/>
            <a:ext cx="1727200" cy="21590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sv-SE" sz="1000">
              <a:solidFill>
                <a:schemeClr val="lt1"/>
              </a:solidFill>
              <a:latin typeface="Arial"/>
              <a:cs typeface="Arial"/>
            </a:endParaRPr>
          </a:p>
        </p:txBody>
      </p:sp>
      <p:sp>
        <p:nvSpPr>
          <p:cNvPr id="27" name="Rektangel 26"/>
          <p:cNvSpPr/>
          <p:nvPr/>
        </p:nvSpPr>
        <p:spPr>
          <a:xfrm rot="16200000">
            <a:off x="4040188" y="2524126"/>
            <a:ext cx="1736725" cy="215900"/>
          </a:xfrm>
          <a:prstGeom prst="rect">
            <a:avLst/>
          </a:prstGeom>
          <a:noFill/>
          <a:ln>
            <a:solidFill>
              <a:schemeClr val="tx1">
                <a:lumMod val="50000"/>
                <a:lumOff val="5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sz="1000">
              <a:latin typeface="Arial"/>
              <a:cs typeface="Arial"/>
            </a:endParaRPr>
          </a:p>
        </p:txBody>
      </p:sp>
      <p:sp>
        <p:nvSpPr>
          <p:cNvPr id="28" name="Rektangel 27"/>
          <p:cNvSpPr/>
          <p:nvPr/>
        </p:nvSpPr>
        <p:spPr>
          <a:xfrm rot="16200000">
            <a:off x="4327526" y="2524126"/>
            <a:ext cx="1736725" cy="215900"/>
          </a:xfrm>
          <a:prstGeom prst="rect">
            <a:avLst/>
          </a:prstGeom>
          <a:noFill/>
          <a:ln>
            <a:solidFill>
              <a:schemeClr val="tx1">
                <a:lumMod val="50000"/>
                <a:lumOff val="5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sz="1000">
              <a:latin typeface="Arial"/>
              <a:cs typeface="Arial"/>
            </a:endParaRPr>
          </a:p>
        </p:txBody>
      </p:sp>
      <p:sp>
        <p:nvSpPr>
          <p:cNvPr id="29" name="Rektangel 28"/>
          <p:cNvSpPr/>
          <p:nvPr/>
        </p:nvSpPr>
        <p:spPr>
          <a:xfrm rot="16200000">
            <a:off x="4614863" y="2524126"/>
            <a:ext cx="1736725" cy="215900"/>
          </a:xfrm>
          <a:prstGeom prst="rect">
            <a:avLst/>
          </a:prstGeom>
          <a:noFill/>
          <a:ln>
            <a:solidFill>
              <a:schemeClr val="tx1">
                <a:lumMod val="50000"/>
                <a:lumOff val="5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sz="1000">
              <a:latin typeface="Arial"/>
              <a:cs typeface="Arial"/>
            </a:endParaRPr>
          </a:p>
        </p:txBody>
      </p:sp>
      <p:sp>
        <p:nvSpPr>
          <p:cNvPr id="30" name="Rektangel 29"/>
          <p:cNvSpPr/>
          <p:nvPr/>
        </p:nvSpPr>
        <p:spPr>
          <a:xfrm rot="16200000">
            <a:off x="4903788" y="2524126"/>
            <a:ext cx="1736725" cy="215900"/>
          </a:xfrm>
          <a:prstGeom prst="rect">
            <a:avLst/>
          </a:prstGeom>
          <a:noFill/>
          <a:ln>
            <a:solidFill>
              <a:schemeClr val="tx1">
                <a:lumMod val="50000"/>
                <a:lumOff val="5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sz="1000">
              <a:latin typeface="Arial"/>
              <a:cs typeface="Arial"/>
            </a:endParaRPr>
          </a:p>
        </p:txBody>
      </p:sp>
      <p:sp>
        <p:nvSpPr>
          <p:cNvPr id="31" name="Rektangel 30"/>
          <p:cNvSpPr/>
          <p:nvPr/>
        </p:nvSpPr>
        <p:spPr>
          <a:xfrm rot="16200000">
            <a:off x="5191126" y="2524126"/>
            <a:ext cx="1736725" cy="215900"/>
          </a:xfrm>
          <a:prstGeom prst="rect">
            <a:avLst/>
          </a:prstGeom>
          <a:noFill/>
          <a:ln>
            <a:solidFill>
              <a:schemeClr val="tx1">
                <a:lumMod val="50000"/>
                <a:lumOff val="5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sz="1000">
              <a:latin typeface="Arial"/>
              <a:cs typeface="Arial"/>
            </a:endParaRPr>
          </a:p>
        </p:txBody>
      </p:sp>
      <p:sp>
        <p:nvSpPr>
          <p:cNvPr id="32" name="Rektangel 31"/>
          <p:cNvSpPr/>
          <p:nvPr/>
        </p:nvSpPr>
        <p:spPr>
          <a:xfrm rot="16200000">
            <a:off x="5480051" y="2524126"/>
            <a:ext cx="1736725" cy="215900"/>
          </a:xfrm>
          <a:prstGeom prst="rect">
            <a:avLst/>
          </a:prstGeom>
          <a:noFill/>
          <a:ln>
            <a:solidFill>
              <a:schemeClr val="tx1">
                <a:lumMod val="50000"/>
                <a:lumOff val="5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sz="1000">
              <a:latin typeface="Arial"/>
              <a:cs typeface="Arial"/>
            </a:endParaRPr>
          </a:p>
        </p:txBody>
      </p:sp>
      <p:sp>
        <p:nvSpPr>
          <p:cNvPr id="33" name="Rektangel 32"/>
          <p:cNvSpPr/>
          <p:nvPr/>
        </p:nvSpPr>
        <p:spPr>
          <a:xfrm rot="16200000">
            <a:off x="5767388" y="2524126"/>
            <a:ext cx="1736725" cy="215900"/>
          </a:xfrm>
          <a:prstGeom prst="rect">
            <a:avLst/>
          </a:prstGeom>
          <a:noFill/>
          <a:ln>
            <a:solidFill>
              <a:schemeClr val="tx1">
                <a:lumMod val="50000"/>
                <a:lumOff val="5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sz="1000">
              <a:latin typeface="Arial"/>
              <a:cs typeface="Arial"/>
            </a:endParaRPr>
          </a:p>
        </p:txBody>
      </p:sp>
      <p:sp>
        <p:nvSpPr>
          <p:cNvPr id="34" name="Rektangel 33"/>
          <p:cNvSpPr/>
          <p:nvPr/>
        </p:nvSpPr>
        <p:spPr>
          <a:xfrm rot="16200000">
            <a:off x="6056313" y="2524126"/>
            <a:ext cx="1736725" cy="215900"/>
          </a:xfrm>
          <a:prstGeom prst="rect">
            <a:avLst/>
          </a:prstGeom>
          <a:noFill/>
          <a:ln>
            <a:solidFill>
              <a:schemeClr val="tx1">
                <a:lumMod val="50000"/>
                <a:lumOff val="5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sz="1000">
              <a:latin typeface="Arial"/>
              <a:cs typeface="Arial"/>
            </a:endParaRPr>
          </a:p>
        </p:txBody>
      </p:sp>
      <p:sp>
        <p:nvSpPr>
          <p:cNvPr id="36" name="Rektangel 35"/>
          <p:cNvSpPr/>
          <p:nvPr/>
        </p:nvSpPr>
        <p:spPr>
          <a:xfrm rot="16200000">
            <a:off x="6343651" y="2524126"/>
            <a:ext cx="1736725" cy="215900"/>
          </a:xfrm>
          <a:prstGeom prst="rect">
            <a:avLst/>
          </a:prstGeom>
          <a:noFill/>
          <a:ln>
            <a:solidFill>
              <a:schemeClr val="tx1">
                <a:lumMod val="50000"/>
                <a:lumOff val="5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sz="1000">
              <a:latin typeface="Arial"/>
              <a:cs typeface="Arial"/>
            </a:endParaRPr>
          </a:p>
        </p:txBody>
      </p:sp>
      <p:sp>
        <p:nvSpPr>
          <p:cNvPr id="37" name="Rektangel 36"/>
          <p:cNvSpPr/>
          <p:nvPr/>
        </p:nvSpPr>
        <p:spPr>
          <a:xfrm rot="16200000">
            <a:off x="6631782" y="2523332"/>
            <a:ext cx="1736725" cy="217488"/>
          </a:xfrm>
          <a:prstGeom prst="rect">
            <a:avLst/>
          </a:prstGeom>
          <a:noFill/>
          <a:ln>
            <a:solidFill>
              <a:schemeClr val="tx1">
                <a:lumMod val="50000"/>
                <a:lumOff val="5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sz="1000">
              <a:latin typeface="Arial"/>
              <a:cs typeface="Arial"/>
            </a:endParaRPr>
          </a:p>
        </p:txBody>
      </p:sp>
      <p:sp>
        <p:nvSpPr>
          <p:cNvPr id="38" name="Rektangel 37"/>
          <p:cNvSpPr/>
          <p:nvPr/>
        </p:nvSpPr>
        <p:spPr>
          <a:xfrm rot="16200000">
            <a:off x="6919913" y="2524126"/>
            <a:ext cx="1736725" cy="215900"/>
          </a:xfrm>
          <a:prstGeom prst="rect">
            <a:avLst/>
          </a:prstGeom>
          <a:noFill/>
          <a:ln>
            <a:solidFill>
              <a:schemeClr val="tx1">
                <a:lumMod val="50000"/>
                <a:lumOff val="5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sz="1000">
              <a:latin typeface="Arial"/>
              <a:cs typeface="Arial"/>
            </a:endParaRPr>
          </a:p>
        </p:txBody>
      </p:sp>
      <p:sp>
        <p:nvSpPr>
          <p:cNvPr id="39" name="Rektangel 38"/>
          <p:cNvSpPr/>
          <p:nvPr/>
        </p:nvSpPr>
        <p:spPr>
          <a:xfrm rot="16200000">
            <a:off x="7207251" y="2524126"/>
            <a:ext cx="1736725" cy="215900"/>
          </a:xfrm>
          <a:prstGeom prst="rect">
            <a:avLst/>
          </a:prstGeom>
          <a:noFill/>
          <a:ln>
            <a:solidFill>
              <a:schemeClr val="tx1">
                <a:lumMod val="50000"/>
                <a:lumOff val="5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sz="1000">
              <a:latin typeface="Arial"/>
              <a:cs typeface="Arial"/>
            </a:endParaRPr>
          </a:p>
        </p:txBody>
      </p:sp>
      <p:sp>
        <p:nvSpPr>
          <p:cNvPr id="40" name="Rektangel 39"/>
          <p:cNvSpPr/>
          <p:nvPr/>
        </p:nvSpPr>
        <p:spPr>
          <a:xfrm rot="16200000">
            <a:off x="7496176" y="2524126"/>
            <a:ext cx="1736725" cy="215900"/>
          </a:xfrm>
          <a:prstGeom prst="rect">
            <a:avLst/>
          </a:prstGeom>
          <a:noFill/>
          <a:ln>
            <a:solidFill>
              <a:schemeClr val="tx1">
                <a:lumMod val="50000"/>
                <a:lumOff val="5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sz="1000">
              <a:latin typeface="Arial"/>
              <a:cs typeface="Arial"/>
            </a:endParaRPr>
          </a:p>
        </p:txBody>
      </p:sp>
      <p:sp>
        <p:nvSpPr>
          <p:cNvPr id="41" name="Rektangel 40"/>
          <p:cNvSpPr/>
          <p:nvPr/>
        </p:nvSpPr>
        <p:spPr>
          <a:xfrm rot="16200000">
            <a:off x="7783513" y="2524126"/>
            <a:ext cx="1736725" cy="215900"/>
          </a:xfrm>
          <a:prstGeom prst="rect">
            <a:avLst/>
          </a:prstGeom>
          <a:noFill/>
          <a:ln>
            <a:solidFill>
              <a:schemeClr val="tx1">
                <a:lumMod val="50000"/>
                <a:lumOff val="5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sz="1000">
              <a:latin typeface="Arial"/>
              <a:cs typeface="Arial"/>
            </a:endParaRPr>
          </a:p>
        </p:txBody>
      </p:sp>
      <p:sp>
        <p:nvSpPr>
          <p:cNvPr id="42" name="Rektangel 41"/>
          <p:cNvSpPr/>
          <p:nvPr/>
        </p:nvSpPr>
        <p:spPr>
          <a:xfrm rot="16200000">
            <a:off x="8072438" y="2524126"/>
            <a:ext cx="1736725" cy="215900"/>
          </a:xfrm>
          <a:prstGeom prst="rect">
            <a:avLst/>
          </a:prstGeom>
          <a:noFill/>
          <a:ln>
            <a:solidFill>
              <a:schemeClr val="tx1">
                <a:lumMod val="50000"/>
                <a:lumOff val="5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sz="1000">
              <a:latin typeface="Arial"/>
              <a:cs typeface="Arial"/>
            </a:endParaRPr>
          </a:p>
        </p:txBody>
      </p:sp>
      <p:sp>
        <p:nvSpPr>
          <p:cNvPr id="43" name="Rektangel 42"/>
          <p:cNvSpPr/>
          <p:nvPr/>
        </p:nvSpPr>
        <p:spPr>
          <a:xfrm rot="16200000">
            <a:off x="8359776" y="2524126"/>
            <a:ext cx="1736725" cy="215900"/>
          </a:xfrm>
          <a:prstGeom prst="rect">
            <a:avLst/>
          </a:prstGeom>
          <a:noFill/>
          <a:ln>
            <a:solidFill>
              <a:schemeClr val="tx1">
                <a:lumMod val="50000"/>
                <a:lumOff val="5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sz="1000">
              <a:latin typeface="Arial"/>
              <a:cs typeface="Arial"/>
            </a:endParaRPr>
          </a:p>
        </p:txBody>
      </p:sp>
      <p:sp>
        <p:nvSpPr>
          <p:cNvPr id="35" name="Rektangel 34"/>
          <p:cNvSpPr/>
          <p:nvPr/>
        </p:nvSpPr>
        <p:spPr>
          <a:xfrm>
            <a:off x="7135814" y="3592513"/>
            <a:ext cx="2236787" cy="1427162"/>
          </a:xfrm>
          <a:prstGeom prst="rect">
            <a:avLst/>
          </a:prstGeom>
          <a:noFill/>
          <a:ln>
            <a:solidFill>
              <a:schemeClr val="tx1">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sv-SE">
              <a:solidFill>
                <a:schemeClr val="tx1">
                  <a:lumMod val="85000"/>
                  <a:lumOff val="15000"/>
                </a:schemeClr>
              </a:solidFill>
              <a:latin typeface="Arial"/>
              <a:cs typeface="Arial"/>
            </a:endParaRPr>
          </a:p>
          <a:p>
            <a:pPr algn="ctr">
              <a:defRPr/>
            </a:pPr>
            <a:r>
              <a:rPr lang="sv-SE">
                <a:solidFill>
                  <a:schemeClr val="tx1">
                    <a:lumMod val="85000"/>
                    <a:lumOff val="15000"/>
                  </a:schemeClr>
                </a:solidFill>
                <a:latin typeface="Arial"/>
                <a:cs typeface="Arial"/>
              </a:rPr>
              <a:t>Rallycross</a:t>
            </a:r>
          </a:p>
        </p:txBody>
      </p:sp>
      <p:sp>
        <p:nvSpPr>
          <p:cNvPr id="16417" name="textruta 4"/>
          <p:cNvSpPr txBox="1">
            <a:spLocks noChangeArrowheads="1"/>
          </p:cNvSpPr>
          <p:nvPr/>
        </p:nvSpPr>
        <p:spPr bwMode="auto">
          <a:xfrm>
            <a:off x="2640013" y="2427288"/>
            <a:ext cx="6551612" cy="368300"/>
          </a:xfrm>
          <a:prstGeom prst="rect">
            <a:avLst/>
          </a:prstGeom>
          <a:solidFill>
            <a:schemeClr val="tx1">
              <a:alpha val="47842"/>
            </a:schemeClr>
          </a:solidFill>
          <a:ln w="9525">
            <a:noFill/>
            <a:miter lim="800000"/>
            <a:headEnd/>
            <a:tailEnd/>
          </a:ln>
        </p:spPr>
        <p:txBody>
          <a:bodyPr>
            <a:spAutoFit/>
          </a:bodyPr>
          <a:lstStyle/>
          <a:p>
            <a:pPr algn="ctr"/>
            <a:r>
              <a:rPr lang="sv-SE">
                <a:solidFill>
                  <a:schemeClr val="bg1"/>
                </a:solidFill>
                <a:cs typeface="Arial" pitchFamily="34" charset="0"/>
              </a:rPr>
              <a:t>Klassspecifika regler </a:t>
            </a:r>
          </a:p>
        </p:txBody>
      </p:sp>
      <p:sp>
        <p:nvSpPr>
          <p:cNvPr id="16418" name="textruta 3"/>
          <p:cNvSpPr txBox="1">
            <a:spLocks noChangeArrowheads="1"/>
          </p:cNvSpPr>
          <p:nvPr/>
        </p:nvSpPr>
        <p:spPr bwMode="auto">
          <a:xfrm>
            <a:off x="2640013" y="5300664"/>
            <a:ext cx="6551612" cy="369887"/>
          </a:xfrm>
          <a:prstGeom prst="rect">
            <a:avLst/>
          </a:prstGeom>
          <a:solidFill>
            <a:srgbClr val="000000">
              <a:alpha val="54901"/>
            </a:srgbClr>
          </a:solidFill>
          <a:ln w="9525">
            <a:noFill/>
            <a:miter lim="800000"/>
            <a:headEnd/>
            <a:tailEnd/>
          </a:ln>
        </p:spPr>
        <p:txBody>
          <a:bodyPr>
            <a:spAutoFit/>
          </a:bodyPr>
          <a:lstStyle/>
          <a:p>
            <a:pPr algn="ctr" eaLnBrk="0" hangingPunct="0"/>
            <a:r>
              <a:rPr lang="sv-SE">
                <a:solidFill>
                  <a:srgbClr val="FFFFFF"/>
                </a:solidFill>
                <a:cs typeface="Arial" pitchFamily="34" charset="0"/>
              </a:rPr>
              <a:t>Gemensamma regler (G)</a:t>
            </a:r>
          </a:p>
        </p:txBody>
      </p:sp>
      <p:sp>
        <p:nvSpPr>
          <p:cNvPr id="2" name="Platshållare för bildnummer 1"/>
          <p:cNvSpPr>
            <a:spLocks noGrp="1"/>
          </p:cNvSpPr>
          <p:nvPr>
            <p:ph type="sldNum" sz="quarter" idx="12"/>
          </p:nvPr>
        </p:nvSpPr>
        <p:spPr/>
        <p:txBody>
          <a:bodyPr/>
          <a:lstStyle/>
          <a:p>
            <a:fld id="{E9B0AADB-0E5C-4E0B-8493-D07C1A1DF98D}" type="slidenum">
              <a:rPr lang="sv-SE" smtClean="0">
                <a:solidFill>
                  <a:prstClr val="black">
                    <a:tint val="75000"/>
                  </a:prstClr>
                </a:solidFill>
              </a:rPr>
              <a:pPr/>
              <a:t>9</a:t>
            </a:fld>
            <a:endParaRPr lang="sv-SE">
              <a:solidFill>
                <a:prstClr val="black">
                  <a:tint val="75000"/>
                </a:prstClr>
              </a:solidFill>
            </a:endParaRPr>
          </a:p>
        </p:txBody>
      </p:sp>
    </p:spTree>
    <p:extLst>
      <p:ext uri="{BB962C8B-B14F-4D97-AF65-F5344CB8AC3E}">
        <p14:creationId xmlns:p14="http://schemas.microsoft.com/office/powerpoint/2010/main" val="2447442069"/>
      </p:ext>
    </p:extLst>
  </p:cSld>
  <p:clrMapOvr>
    <a:masterClrMapping/>
  </p:clrMapOvr>
  <p:transition spd="med">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055213" y="70323"/>
            <a:ext cx="4938712" cy="6451600"/>
          </a:xfrm>
        </p:spPr>
      </p:pic>
      <p:sp>
        <p:nvSpPr>
          <p:cNvPr id="2" name="Platshållare för bildnummer 1"/>
          <p:cNvSpPr>
            <a:spLocks noGrp="1"/>
          </p:cNvSpPr>
          <p:nvPr>
            <p:ph type="sldNum" sz="quarter" idx="12"/>
          </p:nvPr>
        </p:nvSpPr>
        <p:spPr/>
        <p:txBody>
          <a:bodyPr/>
          <a:lstStyle/>
          <a:p>
            <a:fld id="{E9B0AADB-0E5C-4E0B-8493-D07C1A1DF98D}" type="slidenum">
              <a:rPr lang="sv-SE" smtClean="0">
                <a:solidFill>
                  <a:prstClr val="black">
                    <a:tint val="75000"/>
                  </a:prstClr>
                </a:solidFill>
              </a:rPr>
              <a:pPr/>
              <a:t>90</a:t>
            </a:fld>
            <a:endParaRPr lang="sv-SE">
              <a:solidFill>
                <a:prstClr val="black">
                  <a:tint val="75000"/>
                </a:prstClr>
              </a:solidFill>
            </a:endParaRPr>
          </a:p>
        </p:txBody>
      </p:sp>
    </p:spTree>
    <p:extLst>
      <p:ext uri="{BB962C8B-B14F-4D97-AF65-F5344CB8AC3E}">
        <p14:creationId xmlns:p14="http://schemas.microsoft.com/office/powerpoint/2010/main" val="385137837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496626" y="116789"/>
            <a:ext cx="4937125" cy="6661150"/>
          </a:xfrm>
        </p:spPr>
      </p:pic>
      <p:sp>
        <p:nvSpPr>
          <p:cNvPr id="2" name="Platshållare för bildnummer 1"/>
          <p:cNvSpPr>
            <a:spLocks noGrp="1"/>
          </p:cNvSpPr>
          <p:nvPr>
            <p:ph type="sldNum" sz="quarter" idx="12"/>
          </p:nvPr>
        </p:nvSpPr>
        <p:spPr/>
        <p:txBody>
          <a:bodyPr/>
          <a:lstStyle/>
          <a:p>
            <a:fld id="{E9B0AADB-0E5C-4E0B-8493-D07C1A1DF98D}" type="slidenum">
              <a:rPr lang="sv-SE" smtClean="0">
                <a:solidFill>
                  <a:prstClr val="black">
                    <a:tint val="75000"/>
                  </a:prstClr>
                </a:solidFill>
              </a:rPr>
              <a:pPr/>
              <a:t>91</a:t>
            </a:fld>
            <a:endParaRPr lang="sv-SE">
              <a:solidFill>
                <a:prstClr val="black">
                  <a:tint val="75000"/>
                </a:prstClr>
              </a:solidFill>
            </a:endParaRPr>
          </a:p>
        </p:txBody>
      </p:sp>
    </p:spTree>
    <p:extLst>
      <p:ext uri="{BB962C8B-B14F-4D97-AF65-F5344CB8AC3E}">
        <p14:creationId xmlns:p14="http://schemas.microsoft.com/office/powerpoint/2010/main" val="13244415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b="1" dirty="0"/>
              <a:t>Start och mål på specialprov</a:t>
            </a:r>
          </a:p>
        </p:txBody>
      </p:sp>
      <p:sp>
        <p:nvSpPr>
          <p:cNvPr id="3" name="Platshållare för innehåll 2"/>
          <p:cNvSpPr>
            <a:spLocks noGrp="1"/>
          </p:cNvSpPr>
          <p:nvPr>
            <p:ph idx="4294967295"/>
          </p:nvPr>
        </p:nvSpPr>
        <p:spPr>
          <a:xfrm>
            <a:off x="0" y="1825625"/>
            <a:ext cx="10515600" cy="4351338"/>
          </a:xfrm>
        </p:spPr>
        <p:txBody>
          <a:bodyPr>
            <a:normAutofit fontScale="92500" lnSpcReduction="20000"/>
          </a:bodyPr>
          <a:lstStyle/>
          <a:p>
            <a:pPr marL="0" indent="0" algn="ctr">
              <a:buNone/>
            </a:pPr>
            <a:r>
              <a:rPr lang="sv-SE" dirty="0"/>
              <a:t>Specialprov (SP)</a:t>
            </a:r>
          </a:p>
          <a:p>
            <a:pPr marL="0" indent="0">
              <a:buNone/>
            </a:pPr>
            <a:r>
              <a:rPr lang="sv-SE" dirty="0"/>
              <a:t>Detaljerad skiss om hur provet skall utföras skall finnas i road-</a:t>
            </a:r>
            <a:r>
              <a:rPr lang="sv-SE" dirty="0" err="1"/>
              <a:t>booken</a:t>
            </a:r>
            <a:r>
              <a:rPr lang="sv-SE" dirty="0"/>
              <a:t>, Om annan start och målmetod än den beskrivna i RY </a:t>
            </a:r>
            <a:r>
              <a:rPr lang="sv-SE" dirty="0">
                <a:solidFill>
                  <a:srgbClr val="FF0000"/>
                </a:solidFill>
              </a:rPr>
              <a:t>7.5</a:t>
            </a:r>
            <a:r>
              <a:rPr lang="sv-SE" dirty="0"/>
              <a:t> </a:t>
            </a:r>
            <a:r>
              <a:rPr lang="sv-SE" strike="sngStrike" dirty="0"/>
              <a:t>6.4.5</a:t>
            </a:r>
            <a:r>
              <a:rPr lang="sv-SE" dirty="0"/>
              <a:t> används ska den beskrivas i road-</a:t>
            </a:r>
            <a:r>
              <a:rPr lang="sv-SE" dirty="0" err="1"/>
              <a:t>booken</a:t>
            </a:r>
            <a:r>
              <a:rPr lang="sv-SE" dirty="0"/>
              <a:t>.</a:t>
            </a:r>
          </a:p>
          <a:p>
            <a:pPr marL="0" indent="0" algn="ctr">
              <a:buNone/>
            </a:pPr>
            <a:r>
              <a:rPr lang="sv-SE" dirty="0"/>
              <a:t>Definition:</a:t>
            </a:r>
          </a:p>
          <a:p>
            <a:pPr marL="0" indent="0">
              <a:buNone/>
            </a:pPr>
            <a:r>
              <a:rPr lang="sv-SE" dirty="0"/>
              <a:t>Specialprov är en tävlingssträcka där tävlingsbilen kan köra på samma bana åt båda håll, endast en bil i taget. För SP gäller i tillämpliga delar bestämmelserna för SS. Senast före start tävlingen ska de tävlande erhålla detaljskisser över prov där färdvägen är inritad.</a:t>
            </a: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92</a:t>
            </a:fld>
            <a:endParaRPr lang="sv-SE">
              <a:solidFill>
                <a:prstClr val="black">
                  <a:tint val="75000"/>
                </a:prstClr>
              </a:solidFill>
            </a:endParaRPr>
          </a:p>
        </p:txBody>
      </p:sp>
    </p:spTree>
    <p:extLst>
      <p:ext uri="{BB962C8B-B14F-4D97-AF65-F5344CB8AC3E}">
        <p14:creationId xmlns:p14="http://schemas.microsoft.com/office/powerpoint/2010/main" val="197464181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dirty="0"/>
              <a:t>Start på specialprov</a:t>
            </a:r>
          </a:p>
        </p:txBody>
      </p:sp>
      <p:grpSp>
        <p:nvGrpSpPr>
          <p:cNvPr id="4" name="Group 117327"/>
          <p:cNvGrpSpPr/>
          <p:nvPr/>
        </p:nvGrpSpPr>
        <p:grpSpPr>
          <a:xfrm>
            <a:off x="3969067" y="2683826"/>
            <a:ext cx="5410064" cy="2528253"/>
            <a:chOff x="0" y="0"/>
            <a:chExt cx="4340205" cy="1536698"/>
          </a:xfrm>
        </p:grpSpPr>
        <p:sp>
          <p:nvSpPr>
            <p:cNvPr id="5" name="Rectangle 10759"/>
            <p:cNvSpPr/>
            <p:nvPr/>
          </p:nvSpPr>
          <p:spPr>
            <a:xfrm>
              <a:off x="0" y="36774"/>
              <a:ext cx="42059"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6" name="Rectangle 10760"/>
            <p:cNvSpPr/>
            <p:nvPr/>
          </p:nvSpPr>
          <p:spPr>
            <a:xfrm>
              <a:off x="1080465" y="36774"/>
              <a:ext cx="42059"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7" name="Rectangle 10761"/>
            <p:cNvSpPr/>
            <p:nvPr/>
          </p:nvSpPr>
          <p:spPr>
            <a:xfrm>
              <a:off x="1656918" y="36774"/>
              <a:ext cx="42059"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8" name="Rectangle 10762"/>
            <p:cNvSpPr/>
            <p:nvPr/>
          </p:nvSpPr>
          <p:spPr>
            <a:xfrm>
              <a:off x="2484450" y="36774"/>
              <a:ext cx="42058"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9" name="Rectangle 10763"/>
            <p:cNvSpPr/>
            <p:nvPr/>
          </p:nvSpPr>
          <p:spPr>
            <a:xfrm>
              <a:off x="3312236" y="36774"/>
              <a:ext cx="340016"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10" name="Rectangle 115923"/>
            <p:cNvSpPr/>
            <p:nvPr/>
          </p:nvSpPr>
          <p:spPr>
            <a:xfrm>
              <a:off x="3639606" y="36774"/>
              <a:ext cx="364569"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Kona</a:t>
              </a:r>
              <a:endParaRPr lang="sv-SE" sz="1100">
                <a:solidFill>
                  <a:srgbClr val="000000"/>
                </a:solidFill>
                <a:effectLst/>
                <a:latin typeface="Calibri" panose="020F0502020204030204" pitchFamily="34" charset="0"/>
                <a:ea typeface="Calibri" panose="020F0502020204030204" pitchFamily="34" charset="0"/>
              </a:endParaRPr>
            </a:p>
          </p:txBody>
        </p:sp>
        <p:sp>
          <p:nvSpPr>
            <p:cNvPr id="11" name="Rectangle 115921"/>
            <p:cNvSpPr/>
            <p:nvPr/>
          </p:nvSpPr>
          <p:spPr>
            <a:xfrm>
              <a:off x="3568268" y="36774"/>
              <a:ext cx="94879"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a:t>
              </a:r>
              <a:endParaRPr lang="sv-SE" sz="1100">
                <a:solidFill>
                  <a:srgbClr val="000000"/>
                </a:solidFill>
                <a:effectLst/>
                <a:latin typeface="Calibri" panose="020F0502020204030204" pitchFamily="34" charset="0"/>
                <a:ea typeface="Calibri" panose="020F0502020204030204" pitchFamily="34" charset="0"/>
              </a:endParaRPr>
            </a:p>
          </p:txBody>
        </p:sp>
        <p:sp>
          <p:nvSpPr>
            <p:cNvPr id="12" name="Rectangle 10765"/>
            <p:cNvSpPr/>
            <p:nvPr/>
          </p:nvSpPr>
          <p:spPr>
            <a:xfrm>
              <a:off x="3912692" y="36774"/>
              <a:ext cx="42058"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13" name="Rectangle 10766"/>
            <p:cNvSpPr/>
            <p:nvPr/>
          </p:nvSpPr>
          <p:spPr>
            <a:xfrm>
              <a:off x="0" y="181554"/>
              <a:ext cx="42059"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14" name="Rectangle 10767"/>
            <p:cNvSpPr/>
            <p:nvPr/>
          </p:nvSpPr>
          <p:spPr>
            <a:xfrm>
              <a:off x="0" y="327858"/>
              <a:ext cx="42059"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15" name="Rectangle 10768"/>
            <p:cNvSpPr/>
            <p:nvPr/>
          </p:nvSpPr>
          <p:spPr>
            <a:xfrm>
              <a:off x="0" y="474162"/>
              <a:ext cx="42059"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16" name="Rectangle 10769"/>
            <p:cNvSpPr/>
            <p:nvPr/>
          </p:nvSpPr>
          <p:spPr>
            <a:xfrm>
              <a:off x="0" y="620466"/>
              <a:ext cx="42059"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17" name="Rectangle 10770"/>
            <p:cNvSpPr/>
            <p:nvPr/>
          </p:nvSpPr>
          <p:spPr>
            <a:xfrm>
              <a:off x="0" y="766770"/>
              <a:ext cx="42059"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18" name="Rectangle 10771"/>
            <p:cNvSpPr/>
            <p:nvPr/>
          </p:nvSpPr>
          <p:spPr>
            <a:xfrm>
              <a:off x="0" y="911550"/>
              <a:ext cx="42059"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19" name="Rectangle 10772"/>
            <p:cNvSpPr/>
            <p:nvPr/>
          </p:nvSpPr>
          <p:spPr>
            <a:xfrm>
              <a:off x="0" y="1057854"/>
              <a:ext cx="42059"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20" name="Rectangle 10773"/>
            <p:cNvSpPr/>
            <p:nvPr/>
          </p:nvSpPr>
          <p:spPr>
            <a:xfrm>
              <a:off x="0" y="1204158"/>
              <a:ext cx="42059"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21" name="Rectangle 10774"/>
            <p:cNvSpPr/>
            <p:nvPr/>
          </p:nvSpPr>
          <p:spPr>
            <a:xfrm>
              <a:off x="0" y="1350462"/>
              <a:ext cx="42059"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22" name="Rectangle 10775"/>
            <p:cNvSpPr/>
            <p:nvPr/>
          </p:nvSpPr>
          <p:spPr>
            <a:xfrm>
              <a:off x="1260297" y="1350462"/>
              <a:ext cx="617420"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Startlinje</a:t>
              </a:r>
              <a:endParaRPr lang="sv-SE" sz="1100">
                <a:solidFill>
                  <a:srgbClr val="000000"/>
                </a:solidFill>
                <a:effectLst/>
                <a:latin typeface="Calibri" panose="020F0502020204030204" pitchFamily="34" charset="0"/>
                <a:ea typeface="Calibri" panose="020F0502020204030204" pitchFamily="34" charset="0"/>
              </a:endParaRPr>
            </a:p>
          </p:txBody>
        </p:sp>
        <p:sp>
          <p:nvSpPr>
            <p:cNvPr id="23" name="Rectangle 10776"/>
            <p:cNvSpPr/>
            <p:nvPr/>
          </p:nvSpPr>
          <p:spPr>
            <a:xfrm>
              <a:off x="1727022" y="1350462"/>
              <a:ext cx="42059"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24" name="Rectangle 10777"/>
            <p:cNvSpPr/>
            <p:nvPr/>
          </p:nvSpPr>
          <p:spPr>
            <a:xfrm>
              <a:off x="3005912" y="1350462"/>
              <a:ext cx="1105636"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Tidtagningslinje</a:t>
              </a:r>
              <a:endParaRPr lang="sv-SE" sz="1100">
                <a:solidFill>
                  <a:srgbClr val="000000"/>
                </a:solidFill>
                <a:effectLst/>
                <a:latin typeface="Calibri" panose="020F0502020204030204" pitchFamily="34" charset="0"/>
                <a:ea typeface="Calibri" panose="020F0502020204030204" pitchFamily="34" charset="0"/>
              </a:endParaRPr>
            </a:p>
          </p:txBody>
        </p:sp>
        <p:sp>
          <p:nvSpPr>
            <p:cNvPr id="25" name="Rectangle 10778"/>
            <p:cNvSpPr/>
            <p:nvPr/>
          </p:nvSpPr>
          <p:spPr>
            <a:xfrm>
              <a:off x="3838016" y="1350462"/>
              <a:ext cx="42058"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26" name="Rectangle 10865"/>
            <p:cNvSpPr/>
            <p:nvPr/>
          </p:nvSpPr>
          <p:spPr>
            <a:xfrm>
              <a:off x="3865448" y="692094"/>
              <a:ext cx="474757"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Till SP</a:t>
              </a:r>
              <a:endParaRPr lang="sv-SE" sz="1100">
                <a:solidFill>
                  <a:srgbClr val="000000"/>
                </a:solidFill>
                <a:effectLst/>
                <a:latin typeface="Calibri" panose="020F0502020204030204" pitchFamily="34" charset="0"/>
                <a:ea typeface="Calibri" panose="020F0502020204030204" pitchFamily="34" charset="0"/>
              </a:endParaRPr>
            </a:p>
          </p:txBody>
        </p:sp>
        <p:sp>
          <p:nvSpPr>
            <p:cNvPr id="27" name="Rectangle 10866"/>
            <p:cNvSpPr/>
            <p:nvPr/>
          </p:nvSpPr>
          <p:spPr>
            <a:xfrm>
              <a:off x="4222446" y="692094"/>
              <a:ext cx="42058"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28" name="Shape 10874"/>
            <p:cNvSpPr/>
            <p:nvPr/>
          </p:nvSpPr>
          <p:spPr>
            <a:xfrm>
              <a:off x="3442411" y="314198"/>
              <a:ext cx="0" cy="1016000"/>
            </a:xfrm>
            <a:custGeom>
              <a:avLst/>
              <a:gdLst/>
              <a:ahLst/>
              <a:cxnLst/>
              <a:rect l="0" t="0" r="0" b="0"/>
              <a:pathLst>
                <a:path h="1016000">
                  <a:moveTo>
                    <a:pt x="0" y="1016000"/>
                  </a:moveTo>
                  <a:lnTo>
                    <a:pt x="0" y="0"/>
                  </a:lnTo>
                </a:path>
              </a:pathLst>
            </a:custGeom>
            <a:ln w="9525" cap="flat">
              <a:custDash>
                <a:ds d="300000" sp="225000"/>
              </a:custDash>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29" name="Shape 10875"/>
            <p:cNvSpPr/>
            <p:nvPr/>
          </p:nvSpPr>
          <p:spPr>
            <a:xfrm>
              <a:off x="496011" y="378333"/>
              <a:ext cx="3733800" cy="0"/>
            </a:xfrm>
            <a:custGeom>
              <a:avLst/>
              <a:gdLst/>
              <a:ahLst/>
              <a:cxnLst/>
              <a:rect l="0" t="0" r="0" b="0"/>
              <a:pathLst>
                <a:path w="3733800">
                  <a:moveTo>
                    <a:pt x="0" y="0"/>
                  </a:moveTo>
                  <a:lnTo>
                    <a:pt x="3733800" y="0"/>
                  </a:lnTo>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30" name="Shape 10876"/>
            <p:cNvSpPr/>
            <p:nvPr/>
          </p:nvSpPr>
          <p:spPr>
            <a:xfrm>
              <a:off x="508711" y="1346073"/>
              <a:ext cx="3721100" cy="0"/>
            </a:xfrm>
            <a:custGeom>
              <a:avLst/>
              <a:gdLst/>
              <a:ahLst/>
              <a:cxnLst/>
              <a:rect l="0" t="0" r="0" b="0"/>
              <a:pathLst>
                <a:path w="3721100">
                  <a:moveTo>
                    <a:pt x="0" y="0"/>
                  </a:moveTo>
                  <a:lnTo>
                    <a:pt x="3721100" y="0"/>
                  </a:lnTo>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31" name="Shape 10877"/>
            <p:cNvSpPr/>
            <p:nvPr/>
          </p:nvSpPr>
          <p:spPr>
            <a:xfrm>
              <a:off x="3413836" y="0"/>
              <a:ext cx="190500" cy="190500"/>
            </a:xfrm>
            <a:custGeom>
              <a:avLst/>
              <a:gdLst/>
              <a:ahLst/>
              <a:cxnLst/>
              <a:rect l="0" t="0" r="0" b="0"/>
              <a:pathLst>
                <a:path w="190500" h="190500">
                  <a:moveTo>
                    <a:pt x="95250" y="0"/>
                  </a:moveTo>
                  <a:cubicBezTo>
                    <a:pt x="147828" y="0"/>
                    <a:pt x="190500" y="42545"/>
                    <a:pt x="190500" y="95250"/>
                  </a:cubicBezTo>
                  <a:cubicBezTo>
                    <a:pt x="190500" y="147827"/>
                    <a:pt x="147828" y="190500"/>
                    <a:pt x="95250" y="190500"/>
                  </a:cubicBezTo>
                  <a:cubicBezTo>
                    <a:pt x="42672" y="190500"/>
                    <a:pt x="0" y="147827"/>
                    <a:pt x="0" y="95250"/>
                  </a:cubicBezTo>
                  <a:cubicBezTo>
                    <a:pt x="0" y="42545"/>
                    <a:pt x="42672" y="0"/>
                    <a:pt x="95250"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32" name="Shape 10878"/>
            <p:cNvSpPr/>
            <p:nvPr/>
          </p:nvSpPr>
          <p:spPr>
            <a:xfrm>
              <a:off x="3413836" y="0"/>
              <a:ext cx="190500" cy="190500"/>
            </a:xfrm>
            <a:custGeom>
              <a:avLst/>
              <a:gdLst/>
              <a:ahLst/>
              <a:cxnLst/>
              <a:rect l="0" t="0" r="0" b="0"/>
              <a:pathLst>
                <a:path w="190500" h="190500">
                  <a:moveTo>
                    <a:pt x="0" y="95250"/>
                  </a:moveTo>
                  <a:cubicBezTo>
                    <a:pt x="0" y="42545"/>
                    <a:pt x="42672" y="0"/>
                    <a:pt x="95250" y="0"/>
                  </a:cubicBezTo>
                  <a:cubicBezTo>
                    <a:pt x="147828" y="0"/>
                    <a:pt x="190500" y="42545"/>
                    <a:pt x="190500" y="95250"/>
                  </a:cubicBezTo>
                  <a:cubicBezTo>
                    <a:pt x="190500" y="147827"/>
                    <a:pt x="147828" y="190500"/>
                    <a:pt x="95250" y="190500"/>
                  </a:cubicBezTo>
                  <a:cubicBezTo>
                    <a:pt x="42672" y="190500"/>
                    <a:pt x="0" y="147827"/>
                    <a:pt x="0" y="95250"/>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33" name="Shape 10879"/>
            <p:cNvSpPr/>
            <p:nvPr/>
          </p:nvSpPr>
          <p:spPr>
            <a:xfrm>
              <a:off x="3451936" y="38100"/>
              <a:ext cx="114300" cy="114300"/>
            </a:xfrm>
            <a:custGeom>
              <a:avLst/>
              <a:gdLst/>
              <a:ahLst/>
              <a:cxnLst/>
              <a:rect l="0" t="0" r="0" b="0"/>
              <a:pathLst>
                <a:path w="114300" h="114300">
                  <a:moveTo>
                    <a:pt x="57150" y="0"/>
                  </a:moveTo>
                  <a:cubicBezTo>
                    <a:pt x="88773" y="0"/>
                    <a:pt x="114300" y="25527"/>
                    <a:pt x="114300" y="57150"/>
                  </a:cubicBezTo>
                  <a:cubicBezTo>
                    <a:pt x="114300" y="88646"/>
                    <a:pt x="88773" y="114300"/>
                    <a:pt x="57150" y="114300"/>
                  </a:cubicBezTo>
                  <a:cubicBezTo>
                    <a:pt x="25527" y="114300"/>
                    <a:pt x="0" y="88646"/>
                    <a:pt x="0" y="57150"/>
                  </a:cubicBezTo>
                  <a:cubicBezTo>
                    <a:pt x="0" y="25527"/>
                    <a:pt x="25527" y="0"/>
                    <a:pt x="57150"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34" name="Shape 10880"/>
            <p:cNvSpPr/>
            <p:nvPr/>
          </p:nvSpPr>
          <p:spPr>
            <a:xfrm>
              <a:off x="3451936" y="38100"/>
              <a:ext cx="114300" cy="114300"/>
            </a:xfrm>
            <a:custGeom>
              <a:avLst/>
              <a:gdLst/>
              <a:ahLst/>
              <a:cxnLst/>
              <a:rect l="0" t="0" r="0" b="0"/>
              <a:pathLst>
                <a:path w="114300" h="114300">
                  <a:moveTo>
                    <a:pt x="0" y="57150"/>
                  </a:moveTo>
                  <a:cubicBezTo>
                    <a:pt x="0" y="25527"/>
                    <a:pt x="25527" y="0"/>
                    <a:pt x="57150" y="0"/>
                  </a:cubicBezTo>
                  <a:cubicBezTo>
                    <a:pt x="88773" y="0"/>
                    <a:pt x="114300" y="25527"/>
                    <a:pt x="114300" y="57150"/>
                  </a:cubicBezTo>
                  <a:cubicBezTo>
                    <a:pt x="114300" y="88646"/>
                    <a:pt x="88773" y="114300"/>
                    <a:pt x="57150" y="114300"/>
                  </a:cubicBezTo>
                  <a:cubicBezTo>
                    <a:pt x="25527" y="114300"/>
                    <a:pt x="0" y="88646"/>
                    <a:pt x="0" y="57150"/>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35" name="Shape 10881"/>
            <p:cNvSpPr/>
            <p:nvPr/>
          </p:nvSpPr>
          <p:spPr>
            <a:xfrm>
              <a:off x="3490036" y="76200"/>
              <a:ext cx="36195" cy="36195"/>
            </a:xfrm>
            <a:custGeom>
              <a:avLst/>
              <a:gdLst/>
              <a:ahLst/>
              <a:cxnLst/>
              <a:rect l="0" t="0" r="0" b="0"/>
              <a:pathLst>
                <a:path w="36195" h="36195">
                  <a:moveTo>
                    <a:pt x="18161" y="0"/>
                  </a:moveTo>
                  <a:cubicBezTo>
                    <a:pt x="28067" y="0"/>
                    <a:pt x="36195" y="8127"/>
                    <a:pt x="36195" y="18034"/>
                  </a:cubicBezTo>
                  <a:cubicBezTo>
                    <a:pt x="36195" y="28067"/>
                    <a:pt x="28067" y="36195"/>
                    <a:pt x="18161" y="36195"/>
                  </a:cubicBezTo>
                  <a:cubicBezTo>
                    <a:pt x="8128" y="36195"/>
                    <a:pt x="0" y="28067"/>
                    <a:pt x="0" y="18034"/>
                  </a:cubicBezTo>
                  <a:cubicBezTo>
                    <a:pt x="0" y="8127"/>
                    <a:pt x="8128" y="0"/>
                    <a:pt x="18161"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36" name="Shape 10882"/>
            <p:cNvSpPr/>
            <p:nvPr/>
          </p:nvSpPr>
          <p:spPr>
            <a:xfrm>
              <a:off x="3490036" y="76200"/>
              <a:ext cx="36195" cy="36195"/>
            </a:xfrm>
            <a:custGeom>
              <a:avLst/>
              <a:gdLst/>
              <a:ahLst/>
              <a:cxnLst/>
              <a:rect l="0" t="0" r="0" b="0"/>
              <a:pathLst>
                <a:path w="36195" h="36195">
                  <a:moveTo>
                    <a:pt x="0" y="18034"/>
                  </a:moveTo>
                  <a:cubicBezTo>
                    <a:pt x="0" y="8127"/>
                    <a:pt x="8128" y="0"/>
                    <a:pt x="18161" y="0"/>
                  </a:cubicBezTo>
                  <a:cubicBezTo>
                    <a:pt x="28067" y="0"/>
                    <a:pt x="36195" y="8127"/>
                    <a:pt x="36195" y="18034"/>
                  </a:cubicBezTo>
                  <a:cubicBezTo>
                    <a:pt x="36195" y="28067"/>
                    <a:pt x="28067" y="36195"/>
                    <a:pt x="18161" y="36195"/>
                  </a:cubicBezTo>
                  <a:cubicBezTo>
                    <a:pt x="8128" y="36195"/>
                    <a:pt x="0" y="28067"/>
                    <a:pt x="0" y="18034"/>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37" name="Shape 10883"/>
            <p:cNvSpPr/>
            <p:nvPr/>
          </p:nvSpPr>
          <p:spPr>
            <a:xfrm>
              <a:off x="1448511" y="1159383"/>
              <a:ext cx="190500" cy="190500"/>
            </a:xfrm>
            <a:custGeom>
              <a:avLst/>
              <a:gdLst/>
              <a:ahLst/>
              <a:cxnLst/>
              <a:rect l="0" t="0" r="0" b="0"/>
              <a:pathLst>
                <a:path w="190500" h="190500">
                  <a:moveTo>
                    <a:pt x="95250" y="0"/>
                  </a:moveTo>
                  <a:cubicBezTo>
                    <a:pt x="147828" y="0"/>
                    <a:pt x="190500" y="42672"/>
                    <a:pt x="190500" y="95250"/>
                  </a:cubicBezTo>
                  <a:cubicBezTo>
                    <a:pt x="190500" y="147828"/>
                    <a:pt x="147828" y="190500"/>
                    <a:pt x="95250" y="190500"/>
                  </a:cubicBezTo>
                  <a:cubicBezTo>
                    <a:pt x="42672" y="190500"/>
                    <a:pt x="0" y="147828"/>
                    <a:pt x="0" y="95250"/>
                  </a:cubicBezTo>
                  <a:cubicBezTo>
                    <a:pt x="0" y="42672"/>
                    <a:pt x="42672" y="0"/>
                    <a:pt x="95250"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38" name="Shape 10884"/>
            <p:cNvSpPr/>
            <p:nvPr/>
          </p:nvSpPr>
          <p:spPr>
            <a:xfrm>
              <a:off x="1448511" y="1159383"/>
              <a:ext cx="190500" cy="190500"/>
            </a:xfrm>
            <a:custGeom>
              <a:avLst/>
              <a:gdLst/>
              <a:ahLst/>
              <a:cxnLst/>
              <a:rect l="0" t="0" r="0" b="0"/>
              <a:pathLst>
                <a:path w="190500" h="190500">
                  <a:moveTo>
                    <a:pt x="0" y="95250"/>
                  </a:moveTo>
                  <a:cubicBezTo>
                    <a:pt x="0" y="42672"/>
                    <a:pt x="42672" y="0"/>
                    <a:pt x="95250" y="0"/>
                  </a:cubicBezTo>
                  <a:cubicBezTo>
                    <a:pt x="147828" y="0"/>
                    <a:pt x="190500" y="42672"/>
                    <a:pt x="190500" y="95250"/>
                  </a:cubicBezTo>
                  <a:cubicBezTo>
                    <a:pt x="190500" y="147828"/>
                    <a:pt x="147828" y="190500"/>
                    <a:pt x="95250" y="190500"/>
                  </a:cubicBezTo>
                  <a:cubicBezTo>
                    <a:pt x="42672" y="190500"/>
                    <a:pt x="0" y="147828"/>
                    <a:pt x="0" y="95250"/>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39" name="Shape 10885"/>
            <p:cNvSpPr/>
            <p:nvPr/>
          </p:nvSpPr>
          <p:spPr>
            <a:xfrm>
              <a:off x="1486611" y="1197483"/>
              <a:ext cx="114300" cy="114300"/>
            </a:xfrm>
            <a:custGeom>
              <a:avLst/>
              <a:gdLst/>
              <a:ahLst/>
              <a:cxnLst/>
              <a:rect l="0" t="0" r="0" b="0"/>
              <a:pathLst>
                <a:path w="114300" h="114300">
                  <a:moveTo>
                    <a:pt x="57150" y="0"/>
                  </a:moveTo>
                  <a:cubicBezTo>
                    <a:pt x="88773" y="0"/>
                    <a:pt x="114300" y="25527"/>
                    <a:pt x="114300" y="57150"/>
                  </a:cubicBezTo>
                  <a:cubicBezTo>
                    <a:pt x="114300" y="88646"/>
                    <a:pt x="88773" y="114300"/>
                    <a:pt x="57150" y="114300"/>
                  </a:cubicBezTo>
                  <a:cubicBezTo>
                    <a:pt x="25527" y="114300"/>
                    <a:pt x="0" y="88646"/>
                    <a:pt x="0" y="57150"/>
                  </a:cubicBezTo>
                  <a:cubicBezTo>
                    <a:pt x="0" y="25527"/>
                    <a:pt x="25527" y="0"/>
                    <a:pt x="57150"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40" name="Shape 10886"/>
            <p:cNvSpPr/>
            <p:nvPr/>
          </p:nvSpPr>
          <p:spPr>
            <a:xfrm>
              <a:off x="1486611" y="1197483"/>
              <a:ext cx="114300" cy="114300"/>
            </a:xfrm>
            <a:custGeom>
              <a:avLst/>
              <a:gdLst/>
              <a:ahLst/>
              <a:cxnLst/>
              <a:rect l="0" t="0" r="0" b="0"/>
              <a:pathLst>
                <a:path w="114300" h="114300">
                  <a:moveTo>
                    <a:pt x="0" y="57150"/>
                  </a:moveTo>
                  <a:cubicBezTo>
                    <a:pt x="0" y="25527"/>
                    <a:pt x="25527" y="0"/>
                    <a:pt x="57150" y="0"/>
                  </a:cubicBezTo>
                  <a:cubicBezTo>
                    <a:pt x="88773" y="0"/>
                    <a:pt x="114300" y="25527"/>
                    <a:pt x="114300" y="57150"/>
                  </a:cubicBezTo>
                  <a:cubicBezTo>
                    <a:pt x="114300" y="88646"/>
                    <a:pt x="88773" y="114300"/>
                    <a:pt x="57150" y="114300"/>
                  </a:cubicBezTo>
                  <a:cubicBezTo>
                    <a:pt x="25527" y="114300"/>
                    <a:pt x="0" y="88646"/>
                    <a:pt x="0" y="57150"/>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41" name="Shape 10887"/>
            <p:cNvSpPr/>
            <p:nvPr/>
          </p:nvSpPr>
          <p:spPr>
            <a:xfrm>
              <a:off x="1524711" y="1235583"/>
              <a:ext cx="36195" cy="36195"/>
            </a:xfrm>
            <a:custGeom>
              <a:avLst/>
              <a:gdLst/>
              <a:ahLst/>
              <a:cxnLst/>
              <a:rect l="0" t="0" r="0" b="0"/>
              <a:pathLst>
                <a:path w="36195" h="36195">
                  <a:moveTo>
                    <a:pt x="18161" y="0"/>
                  </a:moveTo>
                  <a:cubicBezTo>
                    <a:pt x="28067" y="0"/>
                    <a:pt x="36195" y="8128"/>
                    <a:pt x="36195" y="18034"/>
                  </a:cubicBezTo>
                  <a:cubicBezTo>
                    <a:pt x="36195" y="28067"/>
                    <a:pt x="28067" y="36195"/>
                    <a:pt x="18161" y="36195"/>
                  </a:cubicBezTo>
                  <a:cubicBezTo>
                    <a:pt x="8128" y="36195"/>
                    <a:pt x="0" y="28067"/>
                    <a:pt x="0" y="18034"/>
                  </a:cubicBezTo>
                  <a:cubicBezTo>
                    <a:pt x="0" y="8128"/>
                    <a:pt x="8128" y="0"/>
                    <a:pt x="18161"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42" name="Shape 10888"/>
            <p:cNvSpPr/>
            <p:nvPr/>
          </p:nvSpPr>
          <p:spPr>
            <a:xfrm>
              <a:off x="1524711" y="1235583"/>
              <a:ext cx="36195" cy="36195"/>
            </a:xfrm>
            <a:custGeom>
              <a:avLst/>
              <a:gdLst/>
              <a:ahLst/>
              <a:cxnLst/>
              <a:rect l="0" t="0" r="0" b="0"/>
              <a:pathLst>
                <a:path w="36195" h="36195">
                  <a:moveTo>
                    <a:pt x="0" y="18034"/>
                  </a:moveTo>
                  <a:cubicBezTo>
                    <a:pt x="0" y="8128"/>
                    <a:pt x="8128" y="0"/>
                    <a:pt x="18161" y="0"/>
                  </a:cubicBezTo>
                  <a:cubicBezTo>
                    <a:pt x="28067" y="0"/>
                    <a:pt x="36195" y="8128"/>
                    <a:pt x="36195" y="18034"/>
                  </a:cubicBezTo>
                  <a:cubicBezTo>
                    <a:pt x="36195" y="28067"/>
                    <a:pt x="28067" y="36195"/>
                    <a:pt x="18161" y="36195"/>
                  </a:cubicBezTo>
                  <a:cubicBezTo>
                    <a:pt x="8128" y="36195"/>
                    <a:pt x="0" y="28067"/>
                    <a:pt x="0" y="18034"/>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43" name="Shape 10889"/>
            <p:cNvSpPr/>
            <p:nvPr/>
          </p:nvSpPr>
          <p:spPr>
            <a:xfrm>
              <a:off x="3340811" y="391033"/>
              <a:ext cx="190500" cy="190500"/>
            </a:xfrm>
            <a:custGeom>
              <a:avLst/>
              <a:gdLst/>
              <a:ahLst/>
              <a:cxnLst/>
              <a:rect l="0" t="0" r="0" b="0"/>
              <a:pathLst>
                <a:path w="190500" h="190500">
                  <a:moveTo>
                    <a:pt x="95250" y="0"/>
                  </a:moveTo>
                  <a:cubicBezTo>
                    <a:pt x="147828" y="0"/>
                    <a:pt x="190500" y="42672"/>
                    <a:pt x="190500" y="95250"/>
                  </a:cubicBezTo>
                  <a:cubicBezTo>
                    <a:pt x="190500" y="147955"/>
                    <a:pt x="147828" y="190500"/>
                    <a:pt x="95250" y="190500"/>
                  </a:cubicBezTo>
                  <a:cubicBezTo>
                    <a:pt x="42672" y="190500"/>
                    <a:pt x="0" y="147955"/>
                    <a:pt x="0" y="95250"/>
                  </a:cubicBezTo>
                  <a:cubicBezTo>
                    <a:pt x="0" y="42672"/>
                    <a:pt x="42672" y="0"/>
                    <a:pt x="95250"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44" name="Shape 10890"/>
            <p:cNvSpPr/>
            <p:nvPr/>
          </p:nvSpPr>
          <p:spPr>
            <a:xfrm>
              <a:off x="3340811" y="391033"/>
              <a:ext cx="190500" cy="190500"/>
            </a:xfrm>
            <a:custGeom>
              <a:avLst/>
              <a:gdLst/>
              <a:ahLst/>
              <a:cxnLst/>
              <a:rect l="0" t="0" r="0" b="0"/>
              <a:pathLst>
                <a:path w="190500" h="190500">
                  <a:moveTo>
                    <a:pt x="0" y="95250"/>
                  </a:moveTo>
                  <a:cubicBezTo>
                    <a:pt x="0" y="42672"/>
                    <a:pt x="42672" y="0"/>
                    <a:pt x="95250" y="0"/>
                  </a:cubicBezTo>
                  <a:cubicBezTo>
                    <a:pt x="147828" y="0"/>
                    <a:pt x="190500" y="42672"/>
                    <a:pt x="190500" y="95250"/>
                  </a:cubicBezTo>
                  <a:cubicBezTo>
                    <a:pt x="190500" y="147955"/>
                    <a:pt x="147828" y="190500"/>
                    <a:pt x="95250" y="190500"/>
                  </a:cubicBezTo>
                  <a:cubicBezTo>
                    <a:pt x="42672" y="190500"/>
                    <a:pt x="0" y="147955"/>
                    <a:pt x="0" y="95250"/>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45" name="Shape 10891"/>
            <p:cNvSpPr/>
            <p:nvPr/>
          </p:nvSpPr>
          <p:spPr>
            <a:xfrm>
              <a:off x="3378911" y="429133"/>
              <a:ext cx="114300" cy="114300"/>
            </a:xfrm>
            <a:custGeom>
              <a:avLst/>
              <a:gdLst/>
              <a:ahLst/>
              <a:cxnLst/>
              <a:rect l="0" t="0" r="0" b="0"/>
              <a:pathLst>
                <a:path w="114300" h="114300">
                  <a:moveTo>
                    <a:pt x="57150" y="0"/>
                  </a:moveTo>
                  <a:cubicBezTo>
                    <a:pt x="88773" y="0"/>
                    <a:pt x="114300" y="25654"/>
                    <a:pt x="114300" y="57150"/>
                  </a:cubicBezTo>
                  <a:cubicBezTo>
                    <a:pt x="114300" y="88773"/>
                    <a:pt x="88773" y="114300"/>
                    <a:pt x="57150" y="114300"/>
                  </a:cubicBezTo>
                  <a:cubicBezTo>
                    <a:pt x="25527" y="114300"/>
                    <a:pt x="0" y="88773"/>
                    <a:pt x="0" y="57150"/>
                  </a:cubicBezTo>
                  <a:cubicBezTo>
                    <a:pt x="0" y="25654"/>
                    <a:pt x="25527" y="0"/>
                    <a:pt x="57150"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46" name="Shape 10892"/>
            <p:cNvSpPr/>
            <p:nvPr/>
          </p:nvSpPr>
          <p:spPr>
            <a:xfrm>
              <a:off x="3378911" y="429133"/>
              <a:ext cx="114300" cy="114300"/>
            </a:xfrm>
            <a:custGeom>
              <a:avLst/>
              <a:gdLst/>
              <a:ahLst/>
              <a:cxnLst/>
              <a:rect l="0" t="0" r="0" b="0"/>
              <a:pathLst>
                <a:path w="114300" h="114300">
                  <a:moveTo>
                    <a:pt x="0" y="57150"/>
                  </a:moveTo>
                  <a:cubicBezTo>
                    <a:pt x="0" y="25654"/>
                    <a:pt x="25527" y="0"/>
                    <a:pt x="57150" y="0"/>
                  </a:cubicBezTo>
                  <a:cubicBezTo>
                    <a:pt x="88773" y="0"/>
                    <a:pt x="114300" y="25654"/>
                    <a:pt x="114300" y="57150"/>
                  </a:cubicBezTo>
                  <a:cubicBezTo>
                    <a:pt x="114300" y="88773"/>
                    <a:pt x="88773" y="114300"/>
                    <a:pt x="57150" y="114300"/>
                  </a:cubicBezTo>
                  <a:cubicBezTo>
                    <a:pt x="25527" y="114300"/>
                    <a:pt x="0" y="88773"/>
                    <a:pt x="0" y="57150"/>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47" name="Shape 10893"/>
            <p:cNvSpPr/>
            <p:nvPr/>
          </p:nvSpPr>
          <p:spPr>
            <a:xfrm>
              <a:off x="3417011" y="467233"/>
              <a:ext cx="36195" cy="36195"/>
            </a:xfrm>
            <a:custGeom>
              <a:avLst/>
              <a:gdLst/>
              <a:ahLst/>
              <a:cxnLst/>
              <a:rect l="0" t="0" r="0" b="0"/>
              <a:pathLst>
                <a:path w="36195" h="36195">
                  <a:moveTo>
                    <a:pt x="18161" y="0"/>
                  </a:moveTo>
                  <a:cubicBezTo>
                    <a:pt x="28067" y="0"/>
                    <a:pt x="36195" y="8128"/>
                    <a:pt x="36195" y="18161"/>
                  </a:cubicBezTo>
                  <a:cubicBezTo>
                    <a:pt x="36195" y="28194"/>
                    <a:pt x="28067" y="36195"/>
                    <a:pt x="18161" y="36195"/>
                  </a:cubicBezTo>
                  <a:cubicBezTo>
                    <a:pt x="8128" y="36195"/>
                    <a:pt x="0" y="28194"/>
                    <a:pt x="0" y="18161"/>
                  </a:cubicBezTo>
                  <a:cubicBezTo>
                    <a:pt x="0" y="8128"/>
                    <a:pt x="8128" y="0"/>
                    <a:pt x="18161"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48" name="Shape 10894"/>
            <p:cNvSpPr/>
            <p:nvPr/>
          </p:nvSpPr>
          <p:spPr>
            <a:xfrm>
              <a:off x="3417011" y="467233"/>
              <a:ext cx="36195" cy="36195"/>
            </a:xfrm>
            <a:custGeom>
              <a:avLst/>
              <a:gdLst/>
              <a:ahLst/>
              <a:cxnLst/>
              <a:rect l="0" t="0" r="0" b="0"/>
              <a:pathLst>
                <a:path w="36195" h="36195">
                  <a:moveTo>
                    <a:pt x="0" y="18161"/>
                  </a:moveTo>
                  <a:cubicBezTo>
                    <a:pt x="0" y="8128"/>
                    <a:pt x="8128" y="0"/>
                    <a:pt x="18161" y="0"/>
                  </a:cubicBezTo>
                  <a:cubicBezTo>
                    <a:pt x="28067" y="0"/>
                    <a:pt x="36195" y="8128"/>
                    <a:pt x="36195" y="18161"/>
                  </a:cubicBezTo>
                  <a:cubicBezTo>
                    <a:pt x="36195" y="28194"/>
                    <a:pt x="28067" y="36195"/>
                    <a:pt x="18161" y="36195"/>
                  </a:cubicBezTo>
                  <a:cubicBezTo>
                    <a:pt x="8128" y="36195"/>
                    <a:pt x="0" y="28194"/>
                    <a:pt x="0" y="18161"/>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49" name="Shape 10895"/>
            <p:cNvSpPr/>
            <p:nvPr/>
          </p:nvSpPr>
          <p:spPr>
            <a:xfrm>
              <a:off x="2731211" y="391033"/>
              <a:ext cx="190500" cy="190500"/>
            </a:xfrm>
            <a:custGeom>
              <a:avLst/>
              <a:gdLst/>
              <a:ahLst/>
              <a:cxnLst/>
              <a:rect l="0" t="0" r="0" b="0"/>
              <a:pathLst>
                <a:path w="190500" h="190500">
                  <a:moveTo>
                    <a:pt x="95250" y="0"/>
                  </a:moveTo>
                  <a:cubicBezTo>
                    <a:pt x="147828" y="0"/>
                    <a:pt x="190500" y="42672"/>
                    <a:pt x="190500" y="95250"/>
                  </a:cubicBezTo>
                  <a:cubicBezTo>
                    <a:pt x="190500" y="147955"/>
                    <a:pt x="147828" y="190500"/>
                    <a:pt x="95250" y="190500"/>
                  </a:cubicBezTo>
                  <a:cubicBezTo>
                    <a:pt x="42672" y="190500"/>
                    <a:pt x="0" y="147955"/>
                    <a:pt x="0" y="95250"/>
                  </a:cubicBezTo>
                  <a:cubicBezTo>
                    <a:pt x="0" y="42672"/>
                    <a:pt x="42672" y="0"/>
                    <a:pt x="95250"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50" name="Shape 10896"/>
            <p:cNvSpPr/>
            <p:nvPr/>
          </p:nvSpPr>
          <p:spPr>
            <a:xfrm>
              <a:off x="2731211" y="391033"/>
              <a:ext cx="190500" cy="190500"/>
            </a:xfrm>
            <a:custGeom>
              <a:avLst/>
              <a:gdLst/>
              <a:ahLst/>
              <a:cxnLst/>
              <a:rect l="0" t="0" r="0" b="0"/>
              <a:pathLst>
                <a:path w="190500" h="190500">
                  <a:moveTo>
                    <a:pt x="0" y="95250"/>
                  </a:moveTo>
                  <a:cubicBezTo>
                    <a:pt x="0" y="42672"/>
                    <a:pt x="42672" y="0"/>
                    <a:pt x="95250" y="0"/>
                  </a:cubicBezTo>
                  <a:cubicBezTo>
                    <a:pt x="147828" y="0"/>
                    <a:pt x="190500" y="42672"/>
                    <a:pt x="190500" y="95250"/>
                  </a:cubicBezTo>
                  <a:cubicBezTo>
                    <a:pt x="190500" y="147955"/>
                    <a:pt x="147828" y="190500"/>
                    <a:pt x="95250" y="190500"/>
                  </a:cubicBezTo>
                  <a:cubicBezTo>
                    <a:pt x="42672" y="190500"/>
                    <a:pt x="0" y="147955"/>
                    <a:pt x="0" y="95250"/>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51" name="Shape 10897"/>
            <p:cNvSpPr/>
            <p:nvPr/>
          </p:nvSpPr>
          <p:spPr>
            <a:xfrm>
              <a:off x="2769311" y="429133"/>
              <a:ext cx="114300" cy="114300"/>
            </a:xfrm>
            <a:custGeom>
              <a:avLst/>
              <a:gdLst/>
              <a:ahLst/>
              <a:cxnLst/>
              <a:rect l="0" t="0" r="0" b="0"/>
              <a:pathLst>
                <a:path w="114300" h="114300">
                  <a:moveTo>
                    <a:pt x="57150" y="0"/>
                  </a:moveTo>
                  <a:cubicBezTo>
                    <a:pt x="88773" y="0"/>
                    <a:pt x="114300" y="25654"/>
                    <a:pt x="114300" y="57150"/>
                  </a:cubicBezTo>
                  <a:cubicBezTo>
                    <a:pt x="114300" y="88773"/>
                    <a:pt x="88773" y="114300"/>
                    <a:pt x="57150" y="114300"/>
                  </a:cubicBezTo>
                  <a:cubicBezTo>
                    <a:pt x="25527" y="114300"/>
                    <a:pt x="0" y="88773"/>
                    <a:pt x="0" y="57150"/>
                  </a:cubicBezTo>
                  <a:cubicBezTo>
                    <a:pt x="0" y="25654"/>
                    <a:pt x="25527" y="0"/>
                    <a:pt x="57150"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52" name="Shape 10898"/>
            <p:cNvSpPr/>
            <p:nvPr/>
          </p:nvSpPr>
          <p:spPr>
            <a:xfrm>
              <a:off x="2769311" y="429133"/>
              <a:ext cx="114300" cy="114300"/>
            </a:xfrm>
            <a:custGeom>
              <a:avLst/>
              <a:gdLst/>
              <a:ahLst/>
              <a:cxnLst/>
              <a:rect l="0" t="0" r="0" b="0"/>
              <a:pathLst>
                <a:path w="114300" h="114300">
                  <a:moveTo>
                    <a:pt x="0" y="57150"/>
                  </a:moveTo>
                  <a:cubicBezTo>
                    <a:pt x="0" y="25654"/>
                    <a:pt x="25527" y="0"/>
                    <a:pt x="57150" y="0"/>
                  </a:cubicBezTo>
                  <a:cubicBezTo>
                    <a:pt x="88773" y="0"/>
                    <a:pt x="114300" y="25654"/>
                    <a:pt x="114300" y="57150"/>
                  </a:cubicBezTo>
                  <a:cubicBezTo>
                    <a:pt x="114300" y="88773"/>
                    <a:pt x="88773" y="114300"/>
                    <a:pt x="57150" y="114300"/>
                  </a:cubicBezTo>
                  <a:cubicBezTo>
                    <a:pt x="25527" y="114300"/>
                    <a:pt x="0" y="88773"/>
                    <a:pt x="0" y="57150"/>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53" name="Shape 10899"/>
            <p:cNvSpPr/>
            <p:nvPr/>
          </p:nvSpPr>
          <p:spPr>
            <a:xfrm>
              <a:off x="2807411" y="467233"/>
              <a:ext cx="36195" cy="36195"/>
            </a:xfrm>
            <a:custGeom>
              <a:avLst/>
              <a:gdLst/>
              <a:ahLst/>
              <a:cxnLst/>
              <a:rect l="0" t="0" r="0" b="0"/>
              <a:pathLst>
                <a:path w="36195" h="36195">
                  <a:moveTo>
                    <a:pt x="18161" y="0"/>
                  </a:moveTo>
                  <a:cubicBezTo>
                    <a:pt x="28067" y="0"/>
                    <a:pt x="36195" y="8128"/>
                    <a:pt x="36195" y="18161"/>
                  </a:cubicBezTo>
                  <a:cubicBezTo>
                    <a:pt x="36195" y="28194"/>
                    <a:pt x="28067" y="36195"/>
                    <a:pt x="18161" y="36195"/>
                  </a:cubicBezTo>
                  <a:cubicBezTo>
                    <a:pt x="8128" y="36195"/>
                    <a:pt x="0" y="28194"/>
                    <a:pt x="0" y="18161"/>
                  </a:cubicBezTo>
                  <a:cubicBezTo>
                    <a:pt x="0" y="8128"/>
                    <a:pt x="8128" y="0"/>
                    <a:pt x="18161"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54" name="Shape 10900"/>
            <p:cNvSpPr/>
            <p:nvPr/>
          </p:nvSpPr>
          <p:spPr>
            <a:xfrm>
              <a:off x="2807411" y="467233"/>
              <a:ext cx="36195" cy="36195"/>
            </a:xfrm>
            <a:custGeom>
              <a:avLst/>
              <a:gdLst/>
              <a:ahLst/>
              <a:cxnLst/>
              <a:rect l="0" t="0" r="0" b="0"/>
              <a:pathLst>
                <a:path w="36195" h="36195">
                  <a:moveTo>
                    <a:pt x="0" y="18161"/>
                  </a:moveTo>
                  <a:cubicBezTo>
                    <a:pt x="0" y="8128"/>
                    <a:pt x="8128" y="0"/>
                    <a:pt x="18161" y="0"/>
                  </a:cubicBezTo>
                  <a:cubicBezTo>
                    <a:pt x="28067" y="0"/>
                    <a:pt x="36195" y="8128"/>
                    <a:pt x="36195" y="18161"/>
                  </a:cubicBezTo>
                  <a:cubicBezTo>
                    <a:pt x="36195" y="28194"/>
                    <a:pt x="28067" y="36195"/>
                    <a:pt x="18161" y="36195"/>
                  </a:cubicBezTo>
                  <a:cubicBezTo>
                    <a:pt x="8128" y="36195"/>
                    <a:pt x="0" y="28194"/>
                    <a:pt x="0" y="18161"/>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55" name="Shape 10901"/>
            <p:cNvSpPr/>
            <p:nvPr/>
          </p:nvSpPr>
          <p:spPr>
            <a:xfrm>
              <a:off x="2108911" y="403733"/>
              <a:ext cx="190500" cy="190500"/>
            </a:xfrm>
            <a:custGeom>
              <a:avLst/>
              <a:gdLst/>
              <a:ahLst/>
              <a:cxnLst/>
              <a:rect l="0" t="0" r="0" b="0"/>
              <a:pathLst>
                <a:path w="190500" h="190500">
                  <a:moveTo>
                    <a:pt x="95250" y="0"/>
                  </a:moveTo>
                  <a:cubicBezTo>
                    <a:pt x="147828" y="0"/>
                    <a:pt x="190500" y="42672"/>
                    <a:pt x="190500" y="95250"/>
                  </a:cubicBezTo>
                  <a:cubicBezTo>
                    <a:pt x="190500" y="147955"/>
                    <a:pt x="147828" y="190500"/>
                    <a:pt x="95250" y="190500"/>
                  </a:cubicBezTo>
                  <a:cubicBezTo>
                    <a:pt x="42672" y="190500"/>
                    <a:pt x="0" y="147955"/>
                    <a:pt x="0" y="95250"/>
                  </a:cubicBezTo>
                  <a:cubicBezTo>
                    <a:pt x="0" y="42672"/>
                    <a:pt x="42672" y="0"/>
                    <a:pt x="95250"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56" name="Shape 10902"/>
            <p:cNvSpPr/>
            <p:nvPr/>
          </p:nvSpPr>
          <p:spPr>
            <a:xfrm>
              <a:off x="2108911" y="403733"/>
              <a:ext cx="190500" cy="190500"/>
            </a:xfrm>
            <a:custGeom>
              <a:avLst/>
              <a:gdLst/>
              <a:ahLst/>
              <a:cxnLst/>
              <a:rect l="0" t="0" r="0" b="0"/>
              <a:pathLst>
                <a:path w="190500" h="190500">
                  <a:moveTo>
                    <a:pt x="0" y="95250"/>
                  </a:moveTo>
                  <a:cubicBezTo>
                    <a:pt x="0" y="42672"/>
                    <a:pt x="42672" y="0"/>
                    <a:pt x="95250" y="0"/>
                  </a:cubicBezTo>
                  <a:cubicBezTo>
                    <a:pt x="147828" y="0"/>
                    <a:pt x="190500" y="42672"/>
                    <a:pt x="190500" y="95250"/>
                  </a:cubicBezTo>
                  <a:cubicBezTo>
                    <a:pt x="190500" y="147955"/>
                    <a:pt x="147828" y="190500"/>
                    <a:pt x="95250" y="190500"/>
                  </a:cubicBezTo>
                  <a:cubicBezTo>
                    <a:pt x="42672" y="190500"/>
                    <a:pt x="0" y="147955"/>
                    <a:pt x="0" y="95250"/>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57" name="Shape 10903"/>
            <p:cNvSpPr/>
            <p:nvPr/>
          </p:nvSpPr>
          <p:spPr>
            <a:xfrm>
              <a:off x="2147011" y="441833"/>
              <a:ext cx="114300" cy="114300"/>
            </a:xfrm>
            <a:custGeom>
              <a:avLst/>
              <a:gdLst/>
              <a:ahLst/>
              <a:cxnLst/>
              <a:rect l="0" t="0" r="0" b="0"/>
              <a:pathLst>
                <a:path w="114300" h="114300">
                  <a:moveTo>
                    <a:pt x="57150" y="0"/>
                  </a:moveTo>
                  <a:cubicBezTo>
                    <a:pt x="88773" y="0"/>
                    <a:pt x="114300" y="25654"/>
                    <a:pt x="114300" y="57150"/>
                  </a:cubicBezTo>
                  <a:cubicBezTo>
                    <a:pt x="114300" y="88773"/>
                    <a:pt x="88773" y="114300"/>
                    <a:pt x="57150" y="114300"/>
                  </a:cubicBezTo>
                  <a:cubicBezTo>
                    <a:pt x="25527" y="114300"/>
                    <a:pt x="0" y="88773"/>
                    <a:pt x="0" y="57150"/>
                  </a:cubicBezTo>
                  <a:cubicBezTo>
                    <a:pt x="0" y="25654"/>
                    <a:pt x="25527" y="0"/>
                    <a:pt x="57150"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58" name="Shape 10904"/>
            <p:cNvSpPr/>
            <p:nvPr/>
          </p:nvSpPr>
          <p:spPr>
            <a:xfrm>
              <a:off x="2147011" y="441833"/>
              <a:ext cx="114300" cy="114300"/>
            </a:xfrm>
            <a:custGeom>
              <a:avLst/>
              <a:gdLst/>
              <a:ahLst/>
              <a:cxnLst/>
              <a:rect l="0" t="0" r="0" b="0"/>
              <a:pathLst>
                <a:path w="114300" h="114300">
                  <a:moveTo>
                    <a:pt x="0" y="57150"/>
                  </a:moveTo>
                  <a:cubicBezTo>
                    <a:pt x="0" y="25654"/>
                    <a:pt x="25527" y="0"/>
                    <a:pt x="57150" y="0"/>
                  </a:cubicBezTo>
                  <a:cubicBezTo>
                    <a:pt x="88773" y="0"/>
                    <a:pt x="114300" y="25654"/>
                    <a:pt x="114300" y="57150"/>
                  </a:cubicBezTo>
                  <a:cubicBezTo>
                    <a:pt x="114300" y="88773"/>
                    <a:pt x="88773" y="114300"/>
                    <a:pt x="57150" y="114300"/>
                  </a:cubicBezTo>
                  <a:cubicBezTo>
                    <a:pt x="25527" y="114300"/>
                    <a:pt x="0" y="88773"/>
                    <a:pt x="0" y="57150"/>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59" name="Shape 10905"/>
            <p:cNvSpPr/>
            <p:nvPr/>
          </p:nvSpPr>
          <p:spPr>
            <a:xfrm>
              <a:off x="2185111" y="479933"/>
              <a:ext cx="36195" cy="36195"/>
            </a:xfrm>
            <a:custGeom>
              <a:avLst/>
              <a:gdLst/>
              <a:ahLst/>
              <a:cxnLst/>
              <a:rect l="0" t="0" r="0" b="0"/>
              <a:pathLst>
                <a:path w="36195" h="36195">
                  <a:moveTo>
                    <a:pt x="18161" y="0"/>
                  </a:moveTo>
                  <a:cubicBezTo>
                    <a:pt x="28067" y="0"/>
                    <a:pt x="36195" y="8128"/>
                    <a:pt x="36195" y="18161"/>
                  </a:cubicBezTo>
                  <a:cubicBezTo>
                    <a:pt x="36195" y="28194"/>
                    <a:pt x="28067" y="36195"/>
                    <a:pt x="18161" y="36195"/>
                  </a:cubicBezTo>
                  <a:cubicBezTo>
                    <a:pt x="8128" y="36195"/>
                    <a:pt x="0" y="28194"/>
                    <a:pt x="0" y="18161"/>
                  </a:cubicBezTo>
                  <a:cubicBezTo>
                    <a:pt x="0" y="8128"/>
                    <a:pt x="8128" y="0"/>
                    <a:pt x="18161"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60" name="Shape 10906"/>
            <p:cNvSpPr/>
            <p:nvPr/>
          </p:nvSpPr>
          <p:spPr>
            <a:xfrm>
              <a:off x="2185111" y="479933"/>
              <a:ext cx="36195" cy="36195"/>
            </a:xfrm>
            <a:custGeom>
              <a:avLst/>
              <a:gdLst/>
              <a:ahLst/>
              <a:cxnLst/>
              <a:rect l="0" t="0" r="0" b="0"/>
              <a:pathLst>
                <a:path w="36195" h="36195">
                  <a:moveTo>
                    <a:pt x="0" y="18161"/>
                  </a:moveTo>
                  <a:cubicBezTo>
                    <a:pt x="0" y="8128"/>
                    <a:pt x="8128" y="0"/>
                    <a:pt x="18161" y="0"/>
                  </a:cubicBezTo>
                  <a:cubicBezTo>
                    <a:pt x="28067" y="0"/>
                    <a:pt x="36195" y="8128"/>
                    <a:pt x="36195" y="18161"/>
                  </a:cubicBezTo>
                  <a:cubicBezTo>
                    <a:pt x="36195" y="28194"/>
                    <a:pt x="28067" y="36195"/>
                    <a:pt x="18161" y="36195"/>
                  </a:cubicBezTo>
                  <a:cubicBezTo>
                    <a:pt x="8128" y="36195"/>
                    <a:pt x="0" y="28194"/>
                    <a:pt x="0" y="18161"/>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61" name="Shape 10907"/>
            <p:cNvSpPr/>
            <p:nvPr/>
          </p:nvSpPr>
          <p:spPr>
            <a:xfrm>
              <a:off x="1461211" y="403733"/>
              <a:ext cx="190500" cy="190500"/>
            </a:xfrm>
            <a:custGeom>
              <a:avLst/>
              <a:gdLst/>
              <a:ahLst/>
              <a:cxnLst/>
              <a:rect l="0" t="0" r="0" b="0"/>
              <a:pathLst>
                <a:path w="190500" h="190500">
                  <a:moveTo>
                    <a:pt x="95250" y="0"/>
                  </a:moveTo>
                  <a:cubicBezTo>
                    <a:pt x="147828" y="0"/>
                    <a:pt x="190500" y="42672"/>
                    <a:pt x="190500" y="95250"/>
                  </a:cubicBezTo>
                  <a:cubicBezTo>
                    <a:pt x="190500" y="147955"/>
                    <a:pt x="147828" y="190500"/>
                    <a:pt x="95250" y="190500"/>
                  </a:cubicBezTo>
                  <a:cubicBezTo>
                    <a:pt x="42672" y="190500"/>
                    <a:pt x="0" y="147955"/>
                    <a:pt x="0" y="95250"/>
                  </a:cubicBezTo>
                  <a:cubicBezTo>
                    <a:pt x="0" y="42672"/>
                    <a:pt x="42672" y="0"/>
                    <a:pt x="95250"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62" name="Shape 10908"/>
            <p:cNvSpPr/>
            <p:nvPr/>
          </p:nvSpPr>
          <p:spPr>
            <a:xfrm>
              <a:off x="1461211" y="403733"/>
              <a:ext cx="190500" cy="190500"/>
            </a:xfrm>
            <a:custGeom>
              <a:avLst/>
              <a:gdLst/>
              <a:ahLst/>
              <a:cxnLst/>
              <a:rect l="0" t="0" r="0" b="0"/>
              <a:pathLst>
                <a:path w="190500" h="190500">
                  <a:moveTo>
                    <a:pt x="0" y="95250"/>
                  </a:moveTo>
                  <a:cubicBezTo>
                    <a:pt x="0" y="42672"/>
                    <a:pt x="42672" y="0"/>
                    <a:pt x="95250" y="0"/>
                  </a:cubicBezTo>
                  <a:cubicBezTo>
                    <a:pt x="147828" y="0"/>
                    <a:pt x="190500" y="42672"/>
                    <a:pt x="190500" y="95250"/>
                  </a:cubicBezTo>
                  <a:cubicBezTo>
                    <a:pt x="190500" y="147955"/>
                    <a:pt x="147828" y="190500"/>
                    <a:pt x="95250" y="190500"/>
                  </a:cubicBezTo>
                  <a:cubicBezTo>
                    <a:pt x="42672" y="190500"/>
                    <a:pt x="0" y="147955"/>
                    <a:pt x="0" y="95250"/>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63" name="Shape 10909"/>
            <p:cNvSpPr/>
            <p:nvPr/>
          </p:nvSpPr>
          <p:spPr>
            <a:xfrm>
              <a:off x="1499311" y="441833"/>
              <a:ext cx="114300" cy="114300"/>
            </a:xfrm>
            <a:custGeom>
              <a:avLst/>
              <a:gdLst/>
              <a:ahLst/>
              <a:cxnLst/>
              <a:rect l="0" t="0" r="0" b="0"/>
              <a:pathLst>
                <a:path w="114300" h="114300">
                  <a:moveTo>
                    <a:pt x="57150" y="0"/>
                  </a:moveTo>
                  <a:cubicBezTo>
                    <a:pt x="88773" y="0"/>
                    <a:pt x="114300" y="25654"/>
                    <a:pt x="114300" y="57150"/>
                  </a:cubicBezTo>
                  <a:cubicBezTo>
                    <a:pt x="114300" y="88773"/>
                    <a:pt x="88773" y="114300"/>
                    <a:pt x="57150" y="114300"/>
                  </a:cubicBezTo>
                  <a:cubicBezTo>
                    <a:pt x="25527" y="114300"/>
                    <a:pt x="0" y="88773"/>
                    <a:pt x="0" y="57150"/>
                  </a:cubicBezTo>
                  <a:cubicBezTo>
                    <a:pt x="0" y="25654"/>
                    <a:pt x="25527" y="0"/>
                    <a:pt x="57150"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64" name="Shape 10910"/>
            <p:cNvSpPr/>
            <p:nvPr/>
          </p:nvSpPr>
          <p:spPr>
            <a:xfrm>
              <a:off x="1499311" y="441833"/>
              <a:ext cx="114300" cy="114300"/>
            </a:xfrm>
            <a:custGeom>
              <a:avLst/>
              <a:gdLst/>
              <a:ahLst/>
              <a:cxnLst/>
              <a:rect l="0" t="0" r="0" b="0"/>
              <a:pathLst>
                <a:path w="114300" h="114300">
                  <a:moveTo>
                    <a:pt x="0" y="57150"/>
                  </a:moveTo>
                  <a:cubicBezTo>
                    <a:pt x="0" y="25654"/>
                    <a:pt x="25527" y="0"/>
                    <a:pt x="57150" y="0"/>
                  </a:cubicBezTo>
                  <a:cubicBezTo>
                    <a:pt x="88773" y="0"/>
                    <a:pt x="114300" y="25654"/>
                    <a:pt x="114300" y="57150"/>
                  </a:cubicBezTo>
                  <a:cubicBezTo>
                    <a:pt x="114300" y="88773"/>
                    <a:pt x="88773" y="114300"/>
                    <a:pt x="57150" y="114300"/>
                  </a:cubicBezTo>
                  <a:cubicBezTo>
                    <a:pt x="25527" y="114300"/>
                    <a:pt x="0" y="88773"/>
                    <a:pt x="0" y="57150"/>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65" name="Shape 10911"/>
            <p:cNvSpPr/>
            <p:nvPr/>
          </p:nvSpPr>
          <p:spPr>
            <a:xfrm>
              <a:off x="1537411" y="479933"/>
              <a:ext cx="36195" cy="36195"/>
            </a:xfrm>
            <a:custGeom>
              <a:avLst/>
              <a:gdLst/>
              <a:ahLst/>
              <a:cxnLst/>
              <a:rect l="0" t="0" r="0" b="0"/>
              <a:pathLst>
                <a:path w="36195" h="36195">
                  <a:moveTo>
                    <a:pt x="18161" y="0"/>
                  </a:moveTo>
                  <a:cubicBezTo>
                    <a:pt x="28067" y="0"/>
                    <a:pt x="36195" y="8128"/>
                    <a:pt x="36195" y="18161"/>
                  </a:cubicBezTo>
                  <a:cubicBezTo>
                    <a:pt x="36195" y="28194"/>
                    <a:pt x="28067" y="36195"/>
                    <a:pt x="18161" y="36195"/>
                  </a:cubicBezTo>
                  <a:cubicBezTo>
                    <a:pt x="8128" y="36195"/>
                    <a:pt x="0" y="28194"/>
                    <a:pt x="0" y="18161"/>
                  </a:cubicBezTo>
                  <a:cubicBezTo>
                    <a:pt x="0" y="8128"/>
                    <a:pt x="8128" y="0"/>
                    <a:pt x="18161"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66" name="Shape 10912"/>
            <p:cNvSpPr/>
            <p:nvPr/>
          </p:nvSpPr>
          <p:spPr>
            <a:xfrm>
              <a:off x="1537411" y="479933"/>
              <a:ext cx="36195" cy="36195"/>
            </a:xfrm>
            <a:custGeom>
              <a:avLst/>
              <a:gdLst/>
              <a:ahLst/>
              <a:cxnLst/>
              <a:rect l="0" t="0" r="0" b="0"/>
              <a:pathLst>
                <a:path w="36195" h="36195">
                  <a:moveTo>
                    <a:pt x="0" y="18161"/>
                  </a:moveTo>
                  <a:cubicBezTo>
                    <a:pt x="0" y="8128"/>
                    <a:pt x="8128" y="0"/>
                    <a:pt x="18161" y="0"/>
                  </a:cubicBezTo>
                  <a:cubicBezTo>
                    <a:pt x="28067" y="0"/>
                    <a:pt x="36195" y="8128"/>
                    <a:pt x="36195" y="18161"/>
                  </a:cubicBezTo>
                  <a:cubicBezTo>
                    <a:pt x="36195" y="28194"/>
                    <a:pt x="28067" y="36195"/>
                    <a:pt x="18161" y="36195"/>
                  </a:cubicBezTo>
                  <a:cubicBezTo>
                    <a:pt x="8128" y="36195"/>
                    <a:pt x="0" y="28194"/>
                    <a:pt x="0" y="18161"/>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67" name="Shape 10913"/>
            <p:cNvSpPr/>
            <p:nvPr/>
          </p:nvSpPr>
          <p:spPr>
            <a:xfrm>
              <a:off x="2108911" y="1184783"/>
              <a:ext cx="190500" cy="190500"/>
            </a:xfrm>
            <a:custGeom>
              <a:avLst/>
              <a:gdLst/>
              <a:ahLst/>
              <a:cxnLst/>
              <a:rect l="0" t="0" r="0" b="0"/>
              <a:pathLst>
                <a:path w="190500" h="190500">
                  <a:moveTo>
                    <a:pt x="95250" y="0"/>
                  </a:moveTo>
                  <a:cubicBezTo>
                    <a:pt x="147828" y="0"/>
                    <a:pt x="190500" y="42672"/>
                    <a:pt x="190500" y="95250"/>
                  </a:cubicBezTo>
                  <a:cubicBezTo>
                    <a:pt x="190500" y="147828"/>
                    <a:pt x="147828" y="190500"/>
                    <a:pt x="95250" y="190500"/>
                  </a:cubicBezTo>
                  <a:cubicBezTo>
                    <a:pt x="42672" y="190500"/>
                    <a:pt x="0" y="147828"/>
                    <a:pt x="0" y="95250"/>
                  </a:cubicBezTo>
                  <a:cubicBezTo>
                    <a:pt x="0" y="42672"/>
                    <a:pt x="42672" y="0"/>
                    <a:pt x="95250"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68" name="Shape 10914"/>
            <p:cNvSpPr/>
            <p:nvPr/>
          </p:nvSpPr>
          <p:spPr>
            <a:xfrm>
              <a:off x="2108911" y="1184783"/>
              <a:ext cx="190500" cy="190500"/>
            </a:xfrm>
            <a:custGeom>
              <a:avLst/>
              <a:gdLst/>
              <a:ahLst/>
              <a:cxnLst/>
              <a:rect l="0" t="0" r="0" b="0"/>
              <a:pathLst>
                <a:path w="190500" h="190500">
                  <a:moveTo>
                    <a:pt x="0" y="95250"/>
                  </a:moveTo>
                  <a:cubicBezTo>
                    <a:pt x="0" y="42672"/>
                    <a:pt x="42672" y="0"/>
                    <a:pt x="95250" y="0"/>
                  </a:cubicBezTo>
                  <a:cubicBezTo>
                    <a:pt x="147828" y="0"/>
                    <a:pt x="190500" y="42672"/>
                    <a:pt x="190500" y="95250"/>
                  </a:cubicBezTo>
                  <a:cubicBezTo>
                    <a:pt x="190500" y="147828"/>
                    <a:pt x="147828" y="190500"/>
                    <a:pt x="95250" y="190500"/>
                  </a:cubicBezTo>
                  <a:cubicBezTo>
                    <a:pt x="42672" y="190500"/>
                    <a:pt x="0" y="147828"/>
                    <a:pt x="0" y="95250"/>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69" name="Shape 10915"/>
            <p:cNvSpPr/>
            <p:nvPr/>
          </p:nvSpPr>
          <p:spPr>
            <a:xfrm>
              <a:off x="2147011" y="1222883"/>
              <a:ext cx="114300" cy="114300"/>
            </a:xfrm>
            <a:custGeom>
              <a:avLst/>
              <a:gdLst/>
              <a:ahLst/>
              <a:cxnLst/>
              <a:rect l="0" t="0" r="0" b="0"/>
              <a:pathLst>
                <a:path w="114300" h="114300">
                  <a:moveTo>
                    <a:pt x="57150" y="0"/>
                  </a:moveTo>
                  <a:cubicBezTo>
                    <a:pt x="88773" y="0"/>
                    <a:pt x="114300" y="25527"/>
                    <a:pt x="114300" y="57150"/>
                  </a:cubicBezTo>
                  <a:cubicBezTo>
                    <a:pt x="114300" y="88646"/>
                    <a:pt x="88773" y="114300"/>
                    <a:pt x="57150" y="114300"/>
                  </a:cubicBezTo>
                  <a:cubicBezTo>
                    <a:pt x="25527" y="114300"/>
                    <a:pt x="0" y="88646"/>
                    <a:pt x="0" y="57150"/>
                  </a:cubicBezTo>
                  <a:cubicBezTo>
                    <a:pt x="0" y="25527"/>
                    <a:pt x="25527" y="0"/>
                    <a:pt x="57150"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70" name="Shape 10916"/>
            <p:cNvSpPr/>
            <p:nvPr/>
          </p:nvSpPr>
          <p:spPr>
            <a:xfrm>
              <a:off x="2147011" y="1222883"/>
              <a:ext cx="114300" cy="114300"/>
            </a:xfrm>
            <a:custGeom>
              <a:avLst/>
              <a:gdLst/>
              <a:ahLst/>
              <a:cxnLst/>
              <a:rect l="0" t="0" r="0" b="0"/>
              <a:pathLst>
                <a:path w="114300" h="114300">
                  <a:moveTo>
                    <a:pt x="0" y="57150"/>
                  </a:moveTo>
                  <a:cubicBezTo>
                    <a:pt x="0" y="25527"/>
                    <a:pt x="25527" y="0"/>
                    <a:pt x="57150" y="0"/>
                  </a:cubicBezTo>
                  <a:cubicBezTo>
                    <a:pt x="88773" y="0"/>
                    <a:pt x="114300" y="25527"/>
                    <a:pt x="114300" y="57150"/>
                  </a:cubicBezTo>
                  <a:cubicBezTo>
                    <a:pt x="114300" y="88646"/>
                    <a:pt x="88773" y="114300"/>
                    <a:pt x="57150" y="114300"/>
                  </a:cubicBezTo>
                  <a:cubicBezTo>
                    <a:pt x="25527" y="114300"/>
                    <a:pt x="0" y="88646"/>
                    <a:pt x="0" y="57150"/>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71" name="Shape 10917"/>
            <p:cNvSpPr/>
            <p:nvPr/>
          </p:nvSpPr>
          <p:spPr>
            <a:xfrm>
              <a:off x="2185111" y="1260983"/>
              <a:ext cx="36195" cy="36195"/>
            </a:xfrm>
            <a:custGeom>
              <a:avLst/>
              <a:gdLst/>
              <a:ahLst/>
              <a:cxnLst/>
              <a:rect l="0" t="0" r="0" b="0"/>
              <a:pathLst>
                <a:path w="36195" h="36195">
                  <a:moveTo>
                    <a:pt x="18161" y="0"/>
                  </a:moveTo>
                  <a:cubicBezTo>
                    <a:pt x="28067" y="0"/>
                    <a:pt x="36195" y="8128"/>
                    <a:pt x="36195" y="18034"/>
                  </a:cubicBezTo>
                  <a:cubicBezTo>
                    <a:pt x="36195" y="28067"/>
                    <a:pt x="28067" y="36195"/>
                    <a:pt x="18161" y="36195"/>
                  </a:cubicBezTo>
                  <a:cubicBezTo>
                    <a:pt x="8128" y="36195"/>
                    <a:pt x="0" y="28067"/>
                    <a:pt x="0" y="18034"/>
                  </a:cubicBezTo>
                  <a:cubicBezTo>
                    <a:pt x="0" y="8128"/>
                    <a:pt x="8128" y="0"/>
                    <a:pt x="18161"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72" name="Shape 10918"/>
            <p:cNvSpPr/>
            <p:nvPr/>
          </p:nvSpPr>
          <p:spPr>
            <a:xfrm>
              <a:off x="2185111" y="1260983"/>
              <a:ext cx="36195" cy="36195"/>
            </a:xfrm>
            <a:custGeom>
              <a:avLst/>
              <a:gdLst/>
              <a:ahLst/>
              <a:cxnLst/>
              <a:rect l="0" t="0" r="0" b="0"/>
              <a:pathLst>
                <a:path w="36195" h="36195">
                  <a:moveTo>
                    <a:pt x="0" y="18034"/>
                  </a:moveTo>
                  <a:cubicBezTo>
                    <a:pt x="0" y="8128"/>
                    <a:pt x="8128" y="0"/>
                    <a:pt x="18161" y="0"/>
                  </a:cubicBezTo>
                  <a:cubicBezTo>
                    <a:pt x="28067" y="0"/>
                    <a:pt x="36195" y="8128"/>
                    <a:pt x="36195" y="18034"/>
                  </a:cubicBezTo>
                  <a:cubicBezTo>
                    <a:pt x="36195" y="28067"/>
                    <a:pt x="28067" y="36195"/>
                    <a:pt x="18161" y="36195"/>
                  </a:cubicBezTo>
                  <a:cubicBezTo>
                    <a:pt x="8128" y="36195"/>
                    <a:pt x="0" y="28067"/>
                    <a:pt x="0" y="18034"/>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73" name="Shape 10919"/>
            <p:cNvSpPr/>
            <p:nvPr/>
          </p:nvSpPr>
          <p:spPr>
            <a:xfrm>
              <a:off x="2743911" y="1172083"/>
              <a:ext cx="190500" cy="190500"/>
            </a:xfrm>
            <a:custGeom>
              <a:avLst/>
              <a:gdLst/>
              <a:ahLst/>
              <a:cxnLst/>
              <a:rect l="0" t="0" r="0" b="0"/>
              <a:pathLst>
                <a:path w="190500" h="190500">
                  <a:moveTo>
                    <a:pt x="95250" y="0"/>
                  </a:moveTo>
                  <a:cubicBezTo>
                    <a:pt x="147828" y="0"/>
                    <a:pt x="190500" y="42672"/>
                    <a:pt x="190500" y="95250"/>
                  </a:cubicBezTo>
                  <a:cubicBezTo>
                    <a:pt x="190500" y="147828"/>
                    <a:pt x="147828" y="190500"/>
                    <a:pt x="95250" y="190500"/>
                  </a:cubicBezTo>
                  <a:cubicBezTo>
                    <a:pt x="42672" y="190500"/>
                    <a:pt x="0" y="147828"/>
                    <a:pt x="0" y="95250"/>
                  </a:cubicBezTo>
                  <a:cubicBezTo>
                    <a:pt x="0" y="42672"/>
                    <a:pt x="42672" y="0"/>
                    <a:pt x="95250"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74" name="Shape 10920"/>
            <p:cNvSpPr/>
            <p:nvPr/>
          </p:nvSpPr>
          <p:spPr>
            <a:xfrm>
              <a:off x="2743911" y="1172083"/>
              <a:ext cx="190500" cy="190500"/>
            </a:xfrm>
            <a:custGeom>
              <a:avLst/>
              <a:gdLst/>
              <a:ahLst/>
              <a:cxnLst/>
              <a:rect l="0" t="0" r="0" b="0"/>
              <a:pathLst>
                <a:path w="190500" h="190500">
                  <a:moveTo>
                    <a:pt x="0" y="95250"/>
                  </a:moveTo>
                  <a:cubicBezTo>
                    <a:pt x="0" y="42672"/>
                    <a:pt x="42672" y="0"/>
                    <a:pt x="95250" y="0"/>
                  </a:cubicBezTo>
                  <a:cubicBezTo>
                    <a:pt x="147828" y="0"/>
                    <a:pt x="190500" y="42672"/>
                    <a:pt x="190500" y="95250"/>
                  </a:cubicBezTo>
                  <a:cubicBezTo>
                    <a:pt x="190500" y="147828"/>
                    <a:pt x="147828" y="190500"/>
                    <a:pt x="95250" y="190500"/>
                  </a:cubicBezTo>
                  <a:cubicBezTo>
                    <a:pt x="42672" y="190500"/>
                    <a:pt x="0" y="147828"/>
                    <a:pt x="0" y="95250"/>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75" name="Shape 10921"/>
            <p:cNvSpPr/>
            <p:nvPr/>
          </p:nvSpPr>
          <p:spPr>
            <a:xfrm>
              <a:off x="2782011" y="1210183"/>
              <a:ext cx="114300" cy="114300"/>
            </a:xfrm>
            <a:custGeom>
              <a:avLst/>
              <a:gdLst/>
              <a:ahLst/>
              <a:cxnLst/>
              <a:rect l="0" t="0" r="0" b="0"/>
              <a:pathLst>
                <a:path w="114300" h="114300">
                  <a:moveTo>
                    <a:pt x="57150" y="0"/>
                  </a:moveTo>
                  <a:cubicBezTo>
                    <a:pt x="88773" y="0"/>
                    <a:pt x="114300" y="25527"/>
                    <a:pt x="114300" y="57150"/>
                  </a:cubicBezTo>
                  <a:cubicBezTo>
                    <a:pt x="114300" y="88646"/>
                    <a:pt x="88773" y="114300"/>
                    <a:pt x="57150" y="114300"/>
                  </a:cubicBezTo>
                  <a:cubicBezTo>
                    <a:pt x="25527" y="114300"/>
                    <a:pt x="0" y="88646"/>
                    <a:pt x="0" y="57150"/>
                  </a:cubicBezTo>
                  <a:cubicBezTo>
                    <a:pt x="0" y="25527"/>
                    <a:pt x="25527" y="0"/>
                    <a:pt x="57150"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76" name="Shape 10922"/>
            <p:cNvSpPr/>
            <p:nvPr/>
          </p:nvSpPr>
          <p:spPr>
            <a:xfrm>
              <a:off x="2782011" y="1210183"/>
              <a:ext cx="114300" cy="114300"/>
            </a:xfrm>
            <a:custGeom>
              <a:avLst/>
              <a:gdLst/>
              <a:ahLst/>
              <a:cxnLst/>
              <a:rect l="0" t="0" r="0" b="0"/>
              <a:pathLst>
                <a:path w="114300" h="114300">
                  <a:moveTo>
                    <a:pt x="0" y="57150"/>
                  </a:moveTo>
                  <a:cubicBezTo>
                    <a:pt x="0" y="25527"/>
                    <a:pt x="25527" y="0"/>
                    <a:pt x="57150" y="0"/>
                  </a:cubicBezTo>
                  <a:cubicBezTo>
                    <a:pt x="88773" y="0"/>
                    <a:pt x="114300" y="25527"/>
                    <a:pt x="114300" y="57150"/>
                  </a:cubicBezTo>
                  <a:cubicBezTo>
                    <a:pt x="114300" y="88646"/>
                    <a:pt x="88773" y="114300"/>
                    <a:pt x="57150" y="114300"/>
                  </a:cubicBezTo>
                  <a:cubicBezTo>
                    <a:pt x="25527" y="114300"/>
                    <a:pt x="0" y="88646"/>
                    <a:pt x="0" y="57150"/>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77" name="Shape 10923"/>
            <p:cNvSpPr/>
            <p:nvPr/>
          </p:nvSpPr>
          <p:spPr>
            <a:xfrm>
              <a:off x="2820111" y="1248283"/>
              <a:ext cx="36195" cy="36195"/>
            </a:xfrm>
            <a:custGeom>
              <a:avLst/>
              <a:gdLst/>
              <a:ahLst/>
              <a:cxnLst/>
              <a:rect l="0" t="0" r="0" b="0"/>
              <a:pathLst>
                <a:path w="36195" h="36195">
                  <a:moveTo>
                    <a:pt x="18161" y="0"/>
                  </a:moveTo>
                  <a:cubicBezTo>
                    <a:pt x="28067" y="0"/>
                    <a:pt x="36195" y="8128"/>
                    <a:pt x="36195" y="18034"/>
                  </a:cubicBezTo>
                  <a:cubicBezTo>
                    <a:pt x="36195" y="28067"/>
                    <a:pt x="28067" y="36195"/>
                    <a:pt x="18161" y="36195"/>
                  </a:cubicBezTo>
                  <a:cubicBezTo>
                    <a:pt x="8128" y="36195"/>
                    <a:pt x="0" y="28067"/>
                    <a:pt x="0" y="18034"/>
                  </a:cubicBezTo>
                  <a:cubicBezTo>
                    <a:pt x="0" y="8128"/>
                    <a:pt x="8128" y="0"/>
                    <a:pt x="18161"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78" name="Shape 10924"/>
            <p:cNvSpPr/>
            <p:nvPr/>
          </p:nvSpPr>
          <p:spPr>
            <a:xfrm>
              <a:off x="2820111" y="1248283"/>
              <a:ext cx="36195" cy="36195"/>
            </a:xfrm>
            <a:custGeom>
              <a:avLst/>
              <a:gdLst/>
              <a:ahLst/>
              <a:cxnLst/>
              <a:rect l="0" t="0" r="0" b="0"/>
              <a:pathLst>
                <a:path w="36195" h="36195">
                  <a:moveTo>
                    <a:pt x="0" y="18034"/>
                  </a:moveTo>
                  <a:cubicBezTo>
                    <a:pt x="0" y="8128"/>
                    <a:pt x="8128" y="0"/>
                    <a:pt x="18161" y="0"/>
                  </a:cubicBezTo>
                  <a:cubicBezTo>
                    <a:pt x="28067" y="0"/>
                    <a:pt x="36195" y="8128"/>
                    <a:pt x="36195" y="18034"/>
                  </a:cubicBezTo>
                  <a:cubicBezTo>
                    <a:pt x="36195" y="28067"/>
                    <a:pt x="28067" y="36195"/>
                    <a:pt x="18161" y="36195"/>
                  </a:cubicBezTo>
                  <a:cubicBezTo>
                    <a:pt x="8128" y="36195"/>
                    <a:pt x="0" y="28067"/>
                    <a:pt x="0" y="18034"/>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79" name="Shape 10925"/>
            <p:cNvSpPr/>
            <p:nvPr/>
          </p:nvSpPr>
          <p:spPr>
            <a:xfrm>
              <a:off x="3340811" y="1172083"/>
              <a:ext cx="190500" cy="190500"/>
            </a:xfrm>
            <a:custGeom>
              <a:avLst/>
              <a:gdLst/>
              <a:ahLst/>
              <a:cxnLst/>
              <a:rect l="0" t="0" r="0" b="0"/>
              <a:pathLst>
                <a:path w="190500" h="190500">
                  <a:moveTo>
                    <a:pt x="95250" y="0"/>
                  </a:moveTo>
                  <a:cubicBezTo>
                    <a:pt x="147828" y="0"/>
                    <a:pt x="190500" y="42672"/>
                    <a:pt x="190500" y="95250"/>
                  </a:cubicBezTo>
                  <a:cubicBezTo>
                    <a:pt x="190500" y="147828"/>
                    <a:pt x="147828" y="190500"/>
                    <a:pt x="95250" y="190500"/>
                  </a:cubicBezTo>
                  <a:cubicBezTo>
                    <a:pt x="42672" y="190500"/>
                    <a:pt x="0" y="147828"/>
                    <a:pt x="0" y="95250"/>
                  </a:cubicBezTo>
                  <a:cubicBezTo>
                    <a:pt x="0" y="42672"/>
                    <a:pt x="42672" y="0"/>
                    <a:pt x="95250"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80" name="Shape 10926"/>
            <p:cNvSpPr/>
            <p:nvPr/>
          </p:nvSpPr>
          <p:spPr>
            <a:xfrm>
              <a:off x="3340811" y="1172083"/>
              <a:ext cx="190500" cy="190500"/>
            </a:xfrm>
            <a:custGeom>
              <a:avLst/>
              <a:gdLst/>
              <a:ahLst/>
              <a:cxnLst/>
              <a:rect l="0" t="0" r="0" b="0"/>
              <a:pathLst>
                <a:path w="190500" h="190500">
                  <a:moveTo>
                    <a:pt x="0" y="95250"/>
                  </a:moveTo>
                  <a:cubicBezTo>
                    <a:pt x="0" y="42672"/>
                    <a:pt x="42672" y="0"/>
                    <a:pt x="95250" y="0"/>
                  </a:cubicBezTo>
                  <a:cubicBezTo>
                    <a:pt x="147828" y="0"/>
                    <a:pt x="190500" y="42672"/>
                    <a:pt x="190500" y="95250"/>
                  </a:cubicBezTo>
                  <a:cubicBezTo>
                    <a:pt x="190500" y="147828"/>
                    <a:pt x="147828" y="190500"/>
                    <a:pt x="95250" y="190500"/>
                  </a:cubicBezTo>
                  <a:cubicBezTo>
                    <a:pt x="42672" y="190500"/>
                    <a:pt x="0" y="147828"/>
                    <a:pt x="0" y="95250"/>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81" name="Shape 10927"/>
            <p:cNvSpPr/>
            <p:nvPr/>
          </p:nvSpPr>
          <p:spPr>
            <a:xfrm>
              <a:off x="3378911" y="1210183"/>
              <a:ext cx="114300" cy="114300"/>
            </a:xfrm>
            <a:custGeom>
              <a:avLst/>
              <a:gdLst/>
              <a:ahLst/>
              <a:cxnLst/>
              <a:rect l="0" t="0" r="0" b="0"/>
              <a:pathLst>
                <a:path w="114300" h="114300">
                  <a:moveTo>
                    <a:pt x="57150" y="0"/>
                  </a:moveTo>
                  <a:cubicBezTo>
                    <a:pt x="88773" y="0"/>
                    <a:pt x="114300" y="25527"/>
                    <a:pt x="114300" y="57150"/>
                  </a:cubicBezTo>
                  <a:cubicBezTo>
                    <a:pt x="114300" y="88646"/>
                    <a:pt x="88773" y="114300"/>
                    <a:pt x="57150" y="114300"/>
                  </a:cubicBezTo>
                  <a:cubicBezTo>
                    <a:pt x="25527" y="114300"/>
                    <a:pt x="0" y="88646"/>
                    <a:pt x="0" y="57150"/>
                  </a:cubicBezTo>
                  <a:cubicBezTo>
                    <a:pt x="0" y="25527"/>
                    <a:pt x="25527" y="0"/>
                    <a:pt x="57150"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82" name="Shape 10928"/>
            <p:cNvSpPr/>
            <p:nvPr/>
          </p:nvSpPr>
          <p:spPr>
            <a:xfrm>
              <a:off x="3378911" y="1210183"/>
              <a:ext cx="114300" cy="114300"/>
            </a:xfrm>
            <a:custGeom>
              <a:avLst/>
              <a:gdLst/>
              <a:ahLst/>
              <a:cxnLst/>
              <a:rect l="0" t="0" r="0" b="0"/>
              <a:pathLst>
                <a:path w="114300" h="114300">
                  <a:moveTo>
                    <a:pt x="0" y="57150"/>
                  </a:moveTo>
                  <a:cubicBezTo>
                    <a:pt x="0" y="25527"/>
                    <a:pt x="25527" y="0"/>
                    <a:pt x="57150" y="0"/>
                  </a:cubicBezTo>
                  <a:cubicBezTo>
                    <a:pt x="88773" y="0"/>
                    <a:pt x="114300" y="25527"/>
                    <a:pt x="114300" y="57150"/>
                  </a:cubicBezTo>
                  <a:cubicBezTo>
                    <a:pt x="114300" y="88646"/>
                    <a:pt x="88773" y="114300"/>
                    <a:pt x="57150" y="114300"/>
                  </a:cubicBezTo>
                  <a:cubicBezTo>
                    <a:pt x="25527" y="114300"/>
                    <a:pt x="0" y="88646"/>
                    <a:pt x="0" y="57150"/>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83" name="Shape 10929"/>
            <p:cNvSpPr/>
            <p:nvPr/>
          </p:nvSpPr>
          <p:spPr>
            <a:xfrm>
              <a:off x="3417011" y="1248283"/>
              <a:ext cx="36195" cy="36195"/>
            </a:xfrm>
            <a:custGeom>
              <a:avLst/>
              <a:gdLst/>
              <a:ahLst/>
              <a:cxnLst/>
              <a:rect l="0" t="0" r="0" b="0"/>
              <a:pathLst>
                <a:path w="36195" h="36195">
                  <a:moveTo>
                    <a:pt x="18161" y="0"/>
                  </a:moveTo>
                  <a:cubicBezTo>
                    <a:pt x="28067" y="0"/>
                    <a:pt x="36195" y="8128"/>
                    <a:pt x="36195" y="18034"/>
                  </a:cubicBezTo>
                  <a:cubicBezTo>
                    <a:pt x="36195" y="28067"/>
                    <a:pt x="28067" y="36195"/>
                    <a:pt x="18161" y="36195"/>
                  </a:cubicBezTo>
                  <a:cubicBezTo>
                    <a:pt x="8128" y="36195"/>
                    <a:pt x="0" y="28067"/>
                    <a:pt x="0" y="18034"/>
                  </a:cubicBezTo>
                  <a:cubicBezTo>
                    <a:pt x="0" y="8128"/>
                    <a:pt x="8128" y="0"/>
                    <a:pt x="18161"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84" name="Shape 10930"/>
            <p:cNvSpPr/>
            <p:nvPr/>
          </p:nvSpPr>
          <p:spPr>
            <a:xfrm>
              <a:off x="3417011" y="1248283"/>
              <a:ext cx="36195" cy="36195"/>
            </a:xfrm>
            <a:custGeom>
              <a:avLst/>
              <a:gdLst/>
              <a:ahLst/>
              <a:cxnLst/>
              <a:rect l="0" t="0" r="0" b="0"/>
              <a:pathLst>
                <a:path w="36195" h="36195">
                  <a:moveTo>
                    <a:pt x="0" y="18034"/>
                  </a:moveTo>
                  <a:cubicBezTo>
                    <a:pt x="0" y="8128"/>
                    <a:pt x="8128" y="0"/>
                    <a:pt x="18161" y="0"/>
                  </a:cubicBezTo>
                  <a:cubicBezTo>
                    <a:pt x="28067" y="0"/>
                    <a:pt x="36195" y="8128"/>
                    <a:pt x="36195" y="18034"/>
                  </a:cubicBezTo>
                  <a:cubicBezTo>
                    <a:pt x="36195" y="28067"/>
                    <a:pt x="28067" y="36195"/>
                    <a:pt x="18161" y="36195"/>
                  </a:cubicBezTo>
                  <a:cubicBezTo>
                    <a:pt x="8128" y="36195"/>
                    <a:pt x="0" y="28067"/>
                    <a:pt x="0" y="18034"/>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85" name="Shape 10931"/>
            <p:cNvSpPr/>
            <p:nvPr/>
          </p:nvSpPr>
          <p:spPr>
            <a:xfrm>
              <a:off x="1550111" y="301498"/>
              <a:ext cx="0" cy="1016000"/>
            </a:xfrm>
            <a:custGeom>
              <a:avLst/>
              <a:gdLst/>
              <a:ahLst/>
              <a:cxnLst/>
              <a:rect l="0" t="0" r="0" b="0"/>
              <a:pathLst>
                <a:path h="1016000">
                  <a:moveTo>
                    <a:pt x="0" y="1016000"/>
                  </a:moveTo>
                  <a:lnTo>
                    <a:pt x="0" y="0"/>
                  </a:lnTo>
                </a:path>
              </a:pathLst>
            </a:custGeom>
            <a:ln w="9525" cap="flat">
              <a:custDash>
                <a:ds d="300000" sp="225000"/>
              </a:custDash>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86" name="Shape 10932"/>
            <p:cNvSpPr/>
            <p:nvPr/>
          </p:nvSpPr>
          <p:spPr>
            <a:xfrm>
              <a:off x="1550111" y="301498"/>
              <a:ext cx="1892300" cy="76200"/>
            </a:xfrm>
            <a:custGeom>
              <a:avLst/>
              <a:gdLst/>
              <a:ahLst/>
              <a:cxnLst/>
              <a:rect l="0" t="0" r="0" b="0"/>
              <a:pathLst>
                <a:path w="1892300" h="76200">
                  <a:moveTo>
                    <a:pt x="1816100" y="0"/>
                  </a:moveTo>
                  <a:lnTo>
                    <a:pt x="1892300" y="38100"/>
                  </a:lnTo>
                  <a:lnTo>
                    <a:pt x="1816100" y="76200"/>
                  </a:lnTo>
                  <a:lnTo>
                    <a:pt x="1816100" y="42926"/>
                  </a:lnTo>
                  <a:lnTo>
                    <a:pt x="0" y="42926"/>
                  </a:lnTo>
                  <a:lnTo>
                    <a:pt x="0" y="33401"/>
                  </a:lnTo>
                  <a:lnTo>
                    <a:pt x="1816100" y="33401"/>
                  </a:lnTo>
                  <a:lnTo>
                    <a:pt x="1816100" y="0"/>
                  </a:lnTo>
                  <a:close/>
                </a:path>
              </a:pathLst>
            </a:custGeom>
            <a:ln w="0" cap="flat">
              <a:round/>
            </a:ln>
          </p:spPr>
          <p:style>
            <a:lnRef idx="0">
              <a:srgbClr val="000000">
                <a:alpha val="0"/>
              </a:srgbClr>
            </a:lnRef>
            <a:fillRef idx="1">
              <a:srgbClr val="000000"/>
            </a:fillRef>
            <a:effectRef idx="0">
              <a:scrgbClr r="0" g="0" b="0"/>
            </a:effectRef>
            <a:fontRef idx="none"/>
          </p:style>
          <p:txBody>
            <a:bodyPr/>
            <a:lstStyle/>
            <a:p>
              <a:endParaRPr lang="sv-SE"/>
            </a:p>
          </p:txBody>
        </p:sp>
        <p:sp>
          <p:nvSpPr>
            <p:cNvPr id="87" name="Shape 140571"/>
            <p:cNvSpPr/>
            <p:nvPr/>
          </p:nvSpPr>
          <p:spPr>
            <a:xfrm>
              <a:off x="2286711" y="191135"/>
              <a:ext cx="609600" cy="228600"/>
            </a:xfrm>
            <a:custGeom>
              <a:avLst/>
              <a:gdLst/>
              <a:ahLst/>
              <a:cxnLst/>
              <a:rect l="0" t="0" r="0" b="0"/>
              <a:pathLst>
                <a:path w="609600" h="228600">
                  <a:moveTo>
                    <a:pt x="0" y="0"/>
                  </a:moveTo>
                  <a:lnTo>
                    <a:pt x="609600" y="0"/>
                  </a:lnTo>
                  <a:lnTo>
                    <a:pt x="609600" y="228600"/>
                  </a:lnTo>
                  <a:lnTo>
                    <a:pt x="0" y="228600"/>
                  </a:lnTo>
                  <a:lnTo>
                    <a:pt x="0" y="0"/>
                  </a:lnTo>
                </a:path>
              </a:pathLst>
            </a:custGeom>
            <a:ln w="0" cap="flat">
              <a:round/>
            </a:ln>
          </p:spPr>
          <p:style>
            <a:lnRef idx="0">
              <a:srgbClr val="000000">
                <a:alpha val="0"/>
              </a:srgbClr>
            </a:lnRef>
            <a:fillRef idx="1">
              <a:srgbClr val="FFFFFF"/>
            </a:fillRef>
            <a:effectRef idx="0">
              <a:scrgbClr r="0" g="0" b="0"/>
            </a:effectRef>
            <a:fontRef idx="none"/>
          </p:style>
          <p:txBody>
            <a:bodyPr/>
            <a:lstStyle/>
            <a:p>
              <a:endParaRPr lang="sv-SE"/>
            </a:p>
          </p:txBody>
        </p:sp>
        <p:sp>
          <p:nvSpPr>
            <p:cNvPr id="88" name="Rectangle 10934"/>
            <p:cNvSpPr/>
            <p:nvPr/>
          </p:nvSpPr>
          <p:spPr>
            <a:xfrm>
              <a:off x="2379294" y="239466"/>
              <a:ext cx="149667"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ca</a:t>
              </a:r>
              <a:endParaRPr lang="sv-SE" sz="1100">
                <a:solidFill>
                  <a:srgbClr val="000000"/>
                </a:solidFill>
                <a:effectLst/>
                <a:latin typeface="Calibri" panose="020F0502020204030204" pitchFamily="34" charset="0"/>
                <a:ea typeface="Calibri" panose="020F0502020204030204" pitchFamily="34" charset="0"/>
              </a:endParaRPr>
            </a:p>
          </p:txBody>
        </p:sp>
        <p:sp>
          <p:nvSpPr>
            <p:cNvPr id="89" name="Rectangle 10935"/>
            <p:cNvSpPr/>
            <p:nvPr/>
          </p:nvSpPr>
          <p:spPr>
            <a:xfrm>
              <a:off x="2492070" y="239466"/>
              <a:ext cx="42058"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90" name="Rectangle 115925"/>
            <p:cNvSpPr/>
            <p:nvPr/>
          </p:nvSpPr>
          <p:spPr>
            <a:xfrm>
              <a:off x="2651842" y="239466"/>
              <a:ext cx="173267"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 m</a:t>
              </a:r>
              <a:endParaRPr lang="sv-SE" sz="1100">
                <a:solidFill>
                  <a:srgbClr val="000000"/>
                </a:solidFill>
                <a:effectLst/>
                <a:latin typeface="Calibri" panose="020F0502020204030204" pitchFamily="34" charset="0"/>
                <a:ea typeface="Calibri" panose="020F0502020204030204" pitchFamily="34" charset="0"/>
              </a:endParaRPr>
            </a:p>
          </p:txBody>
        </p:sp>
        <p:sp>
          <p:nvSpPr>
            <p:cNvPr id="91" name="Rectangle 115924"/>
            <p:cNvSpPr/>
            <p:nvPr/>
          </p:nvSpPr>
          <p:spPr>
            <a:xfrm>
              <a:off x="2524074" y="239466"/>
              <a:ext cx="169089"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10</a:t>
              </a:r>
              <a:endParaRPr lang="sv-SE" sz="1100">
                <a:solidFill>
                  <a:srgbClr val="000000"/>
                </a:solidFill>
                <a:effectLst/>
                <a:latin typeface="Calibri" panose="020F0502020204030204" pitchFamily="34" charset="0"/>
                <a:ea typeface="Calibri" panose="020F0502020204030204" pitchFamily="34" charset="0"/>
              </a:endParaRPr>
            </a:p>
          </p:txBody>
        </p:sp>
        <p:sp>
          <p:nvSpPr>
            <p:cNvPr id="92" name="Rectangle 10937"/>
            <p:cNvSpPr/>
            <p:nvPr/>
          </p:nvSpPr>
          <p:spPr>
            <a:xfrm>
              <a:off x="2781884" y="239466"/>
              <a:ext cx="42058"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93" name="Shape 10939"/>
            <p:cNvSpPr/>
            <p:nvPr/>
          </p:nvSpPr>
          <p:spPr>
            <a:xfrm>
              <a:off x="3886911" y="813943"/>
              <a:ext cx="279400" cy="114300"/>
            </a:xfrm>
            <a:custGeom>
              <a:avLst/>
              <a:gdLst/>
              <a:ahLst/>
              <a:cxnLst/>
              <a:rect l="0" t="0" r="0" b="0"/>
              <a:pathLst>
                <a:path w="279400" h="114300">
                  <a:moveTo>
                    <a:pt x="0" y="28575"/>
                  </a:moveTo>
                  <a:lnTo>
                    <a:pt x="209550" y="28575"/>
                  </a:lnTo>
                  <a:lnTo>
                    <a:pt x="209550" y="0"/>
                  </a:lnTo>
                  <a:lnTo>
                    <a:pt x="279400" y="57150"/>
                  </a:lnTo>
                  <a:lnTo>
                    <a:pt x="209550" y="114300"/>
                  </a:lnTo>
                  <a:lnTo>
                    <a:pt x="209550" y="85725"/>
                  </a:lnTo>
                  <a:lnTo>
                    <a:pt x="0" y="85725"/>
                  </a:lnTo>
                  <a:close/>
                </a:path>
              </a:pathLst>
            </a:custGeom>
            <a:ln w="9525" cap="flat">
              <a:miter lim="101600"/>
            </a:ln>
          </p:spPr>
          <p:style>
            <a:lnRef idx="1">
              <a:srgbClr val="000000"/>
            </a:lnRef>
            <a:fillRef idx="0">
              <a:srgbClr val="000000">
                <a:alpha val="0"/>
              </a:srgbClr>
            </a:fillRef>
            <a:effectRef idx="0">
              <a:scrgbClr r="0" g="0" b="0"/>
            </a:effectRef>
            <a:fontRef idx="none"/>
          </p:style>
          <p:txBody>
            <a:bodyPr/>
            <a:lstStyle/>
            <a:p>
              <a:endParaRPr lang="sv-SE"/>
            </a:p>
          </p:txBody>
        </p:sp>
        <p:sp>
          <p:nvSpPr>
            <p:cNvPr id="94" name="Shape 10940"/>
            <p:cNvSpPr/>
            <p:nvPr/>
          </p:nvSpPr>
          <p:spPr>
            <a:xfrm>
              <a:off x="250475" y="682834"/>
              <a:ext cx="162770" cy="500141"/>
            </a:xfrm>
            <a:custGeom>
              <a:avLst/>
              <a:gdLst/>
              <a:ahLst/>
              <a:cxnLst/>
              <a:rect l="0" t="0" r="0" b="0"/>
              <a:pathLst>
                <a:path w="162770" h="500141">
                  <a:moveTo>
                    <a:pt x="19081" y="0"/>
                  </a:moveTo>
                  <a:lnTo>
                    <a:pt x="149113" y="1859"/>
                  </a:lnTo>
                  <a:lnTo>
                    <a:pt x="151921" y="1859"/>
                  </a:lnTo>
                  <a:lnTo>
                    <a:pt x="154534" y="2602"/>
                  </a:lnTo>
                  <a:lnTo>
                    <a:pt x="156406" y="4461"/>
                  </a:lnTo>
                  <a:lnTo>
                    <a:pt x="159026" y="5390"/>
                  </a:lnTo>
                  <a:lnTo>
                    <a:pt x="159962" y="7992"/>
                  </a:lnTo>
                  <a:lnTo>
                    <a:pt x="161834" y="9850"/>
                  </a:lnTo>
                  <a:lnTo>
                    <a:pt x="162770" y="12638"/>
                  </a:lnTo>
                  <a:lnTo>
                    <a:pt x="162770" y="16170"/>
                  </a:lnTo>
                  <a:lnTo>
                    <a:pt x="158277" y="486574"/>
                  </a:lnTo>
                  <a:lnTo>
                    <a:pt x="157342" y="489362"/>
                  </a:lnTo>
                  <a:lnTo>
                    <a:pt x="156406" y="491964"/>
                  </a:lnTo>
                  <a:lnTo>
                    <a:pt x="155470" y="493822"/>
                  </a:lnTo>
                  <a:lnTo>
                    <a:pt x="153598" y="496424"/>
                  </a:lnTo>
                  <a:lnTo>
                    <a:pt x="150985" y="498283"/>
                  </a:lnTo>
                  <a:lnTo>
                    <a:pt x="149113" y="499212"/>
                  </a:lnTo>
                  <a:lnTo>
                    <a:pt x="146493" y="500141"/>
                  </a:lnTo>
                  <a:lnTo>
                    <a:pt x="143685" y="500141"/>
                  </a:lnTo>
                  <a:lnTo>
                    <a:pt x="13661" y="499212"/>
                  </a:lnTo>
                  <a:lnTo>
                    <a:pt x="10853" y="498283"/>
                  </a:lnTo>
                  <a:lnTo>
                    <a:pt x="8232" y="497354"/>
                  </a:lnTo>
                  <a:lnTo>
                    <a:pt x="6360" y="496424"/>
                  </a:lnTo>
                  <a:lnTo>
                    <a:pt x="3555" y="494752"/>
                  </a:lnTo>
                  <a:lnTo>
                    <a:pt x="1871" y="491964"/>
                  </a:lnTo>
                  <a:lnTo>
                    <a:pt x="935" y="490291"/>
                  </a:lnTo>
                  <a:lnTo>
                    <a:pt x="0" y="487503"/>
                  </a:lnTo>
                  <a:lnTo>
                    <a:pt x="0" y="484901"/>
                  </a:lnTo>
                  <a:lnTo>
                    <a:pt x="4490" y="14311"/>
                  </a:lnTo>
                  <a:lnTo>
                    <a:pt x="4490" y="10780"/>
                  </a:lnTo>
                  <a:lnTo>
                    <a:pt x="5425" y="7992"/>
                  </a:lnTo>
                  <a:lnTo>
                    <a:pt x="7296" y="6319"/>
                  </a:lnTo>
                  <a:lnTo>
                    <a:pt x="8981" y="4461"/>
                  </a:lnTo>
                  <a:lnTo>
                    <a:pt x="10853" y="2602"/>
                  </a:lnTo>
                  <a:lnTo>
                    <a:pt x="13661" y="1859"/>
                  </a:lnTo>
                  <a:lnTo>
                    <a:pt x="16274" y="929"/>
                  </a:lnTo>
                  <a:lnTo>
                    <a:pt x="19081"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sv-SE"/>
            </a:p>
          </p:txBody>
        </p:sp>
        <p:sp>
          <p:nvSpPr>
            <p:cNvPr id="95" name="Shape 10941"/>
            <p:cNvSpPr/>
            <p:nvPr/>
          </p:nvSpPr>
          <p:spPr>
            <a:xfrm>
              <a:off x="576760" y="686365"/>
              <a:ext cx="456507" cy="502929"/>
            </a:xfrm>
            <a:custGeom>
              <a:avLst/>
              <a:gdLst/>
              <a:ahLst/>
              <a:cxnLst/>
              <a:rect l="0" t="0" r="0" b="0"/>
              <a:pathLst>
                <a:path w="456507" h="502929">
                  <a:moveTo>
                    <a:pt x="5428" y="0"/>
                  </a:moveTo>
                  <a:lnTo>
                    <a:pt x="456507" y="4461"/>
                  </a:lnTo>
                  <a:lnTo>
                    <a:pt x="451041" y="502929"/>
                  </a:lnTo>
                  <a:lnTo>
                    <a:pt x="0" y="498283"/>
                  </a:lnTo>
                  <a:lnTo>
                    <a:pt x="5428"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sv-SE"/>
            </a:p>
          </p:txBody>
        </p:sp>
        <p:sp>
          <p:nvSpPr>
            <p:cNvPr id="96" name="Shape 10942"/>
            <p:cNvSpPr/>
            <p:nvPr/>
          </p:nvSpPr>
          <p:spPr>
            <a:xfrm>
              <a:off x="990815" y="1155097"/>
              <a:ext cx="186134" cy="45721"/>
            </a:xfrm>
            <a:custGeom>
              <a:avLst/>
              <a:gdLst/>
              <a:ahLst/>
              <a:cxnLst/>
              <a:rect l="0" t="0" r="0" b="0"/>
              <a:pathLst>
                <a:path w="186134" h="45721">
                  <a:moveTo>
                    <a:pt x="0" y="0"/>
                  </a:moveTo>
                  <a:lnTo>
                    <a:pt x="186134" y="1859"/>
                  </a:lnTo>
                  <a:lnTo>
                    <a:pt x="186134" y="45721"/>
                  </a:lnTo>
                  <a:lnTo>
                    <a:pt x="0" y="43119"/>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sv-SE"/>
            </a:p>
          </p:txBody>
        </p:sp>
        <p:sp>
          <p:nvSpPr>
            <p:cNvPr id="97" name="Shape 10943"/>
            <p:cNvSpPr/>
            <p:nvPr/>
          </p:nvSpPr>
          <p:spPr>
            <a:xfrm>
              <a:off x="995307" y="680975"/>
              <a:ext cx="187032" cy="44977"/>
            </a:xfrm>
            <a:custGeom>
              <a:avLst/>
              <a:gdLst/>
              <a:ahLst/>
              <a:cxnLst/>
              <a:rect l="0" t="0" r="0" b="0"/>
              <a:pathLst>
                <a:path w="187032" h="44977">
                  <a:moveTo>
                    <a:pt x="898" y="0"/>
                  </a:moveTo>
                  <a:lnTo>
                    <a:pt x="187032" y="1859"/>
                  </a:lnTo>
                  <a:lnTo>
                    <a:pt x="186134" y="44977"/>
                  </a:lnTo>
                  <a:lnTo>
                    <a:pt x="0" y="43119"/>
                  </a:lnTo>
                  <a:lnTo>
                    <a:pt x="898"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sv-SE"/>
            </a:p>
          </p:txBody>
        </p:sp>
        <p:sp>
          <p:nvSpPr>
            <p:cNvPr id="98" name="Shape 10944"/>
            <p:cNvSpPr/>
            <p:nvPr/>
          </p:nvSpPr>
          <p:spPr>
            <a:xfrm>
              <a:off x="379755" y="1148777"/>
              <a:ext cx="187092" cy="45907"/>
            </a:xfrm>
            <a:custGeom>
              <a:avLst/>
              <a:gdLst/>
              <a:ahLst/>
              <a:cxnLst/>
              <a:rect l="0" t="0" r="0" b="0"/>
              <a:pathLst>
                <a:path w="187092" h="45907">
                  <a:moveTo>
                    <a:pt x="0" y="0"/>
                  </a:moveTo>
                  <a:lnTo>
                    <a:pt x="187092" y="1859"/>
                  </a:lnTo>
                  <a:lnTo>
                    <a:pt x="186156" y="45907"/>
                  </a:lnTo>
                  <a:lnTo>
                    <a:pt x="0" y="43119"/>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sv-SE"/>
            </a:p>
          </p:txBody>
        </p:sp>
        <p:sp>
          <p:nvSpPr>
            <p:cNvPr id="99" name="Shape 10945"/>
            <p:cNvSpPr/>
            <p:nvPr/>
          </p:nvSpPr>
          <p:spPr>
            <a:xfrm>
              <a:off x="384247" y="674656"/>
              <a:ext cx="187085" cy="44977"/>
            </a:xfrm>
            <a:custGeom>
              <a:avLst/>
              <a:gdLst/>
              <a:ahLst/>
              <a:cxnLst/>
              <a:rect l="0" t="0" r="0" b="0"/>
              <a:pathLst>
                <a:path w="187085" h="44977">
                  <a:moveTo>
                    <a:pt x="936" y="0"/>
                  </a:moveTo>
                  <a:lnTo>
                    <a:pt x="187085" y="1858"/>
                  </a:lnTo>
                  <a:lnTo>
                    <a:pt x="187085" y="44977"/>
                  </a:lnTo>
                  <a:lnTo>
                    <a:pt x="0" y="43119"/>
                  </a:lnTo>
                  <a:lnTo>
                    <a:pt x="936"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sv-SE"/>
            </a:p>
          </p:txBody>
        </p:sp>
        <p:sp>
          <p:nvSpPr>
            <p:cNvPr id="100" name="Shape 10946"/>
            <p:cNvSpPr/>
            <p:nvPr/>
          </p:nvSpPr>
          <p:spPr>
            <a:xfrm>
              <a:off x="1163322" y="683763"/>
              <a:ext cx="166293" cy="513523"/>
            </a:xfrm>
            <a:custGeom>
              <a:avLst/>
              <a:gdLst/>
              <a:ahLst/>
              <a:cxnLst/>
              <a:rect l="0" t="0" r="0" b="0"/>
              <a:pathLst>
                <a:path w="166293" h="513523">
                  <a:moveTo>
                    <a:pt x="35340" y="0"/>
                  </a:moveTo>
                  <a:lnTo>
                    <a:pt x="102127" y="929"/>
                  </a:lnTo>
                  <a:lnTo>
                    <a:pt x="110363" y="2602"/>
                  </a:lnTo>
                  <a:lnTo>
                    <a:pt x="117476" y="7063"/>
                  </a:lnTo>
                  <a:lnTo>
                    <a:pt x="124738" y="13382"/>
                  </a:lnTo>
                  <a:lnTo>
                    <a:pt x="131102" y="23232"/>
                  </a:lnTo>
                  <a:lnTo>
                    <a:pt x="136568" y="34941"/>
                  </a:lnTo>
                  <a:lnTo>
                    <a:pt x="141959" y="48508"/>
                  </a:lnTo>
                  <a:lnTo>
                    <a:pt x="147425" y="64678"/>
                  </a:lnTo>
                  <a:lnTo>
                    <a:pt x="150944" y="81591"/>
                  </a:lnTo>
                  <a:lnTo>
                    <a:pt x="154537" y="100549"/>
                  </a:lnTo>
                  <a:lnTo>
                    <a:pt x="158281" y="120249"/>
                  </a:lnTo>
                  <a:lnTo>
                    <a:pt x="160827" y="141809"/>
                  </a:lnTo>
                  <a:lnTo>
                    <a:pt x="162699" y="163368"/>
                  </a:lnTo>
                  <a:lnTo>
                    <a:pt x="164421" y="186786"/>
                  </a:lnTo>
                  <a:lnTo>
                    <a:pt x="165319" y="210018"/>
                  </a:lnTo>
                  <a:lnTo>
                    <a:pt x="166293" y="234366"/>
                  </a:lnTo>
                  <a:lnTo>
                    <a:pt x="166293" y="257598"/>
                  </a:lnTo>
                  <a:lnTo>
                    <a:pt x="165319" y="281945"/>
                  </a:lnTo>
                  <a:lnTo>
                    <a:pt x="164421" y="306107"/>
                  </a:lnTo>
                  <a:lnTo>
                    <a:pt x="163672" y="329524"/>
                  </a:lnTo>
                  <a:lnTo>
                    <a:pt x="160827" y="352013"/>
                  </a:lnTo>
                  <a:lnTo>
                    <a:pt x="159180" y="374316"/>
                  </a:lnTo>
                  <a:lnTo>
                    <a:pt x="155436" y="394946"/>
                  </a:lnTo>
                  <a:lnTo>
                    <a:pt x="151917" y="415762"/>
                  </a:lnTo>
                  <a:lnTo>
                    <a:pt x="148323" y="433605"/>
                  </a:lnTo>
                  <a:lnTo>
                    <a:pt x="143681" y="451633"/>
                  </a:lnTo>
                  <a:lnTo>
                    <a:pt x="138215" y="466873"/>
                  </a:lnTo>
                  <a:lnTo>
                    <a:pt x="132824" y="480255"/>
                  </a:lnTo>
                  <a:lnTo>
                    <a:pt x="126610" y="491964"/>
                  </a:lnTo>
                  <a:lnTo>
                    <a:pt x="120246" y="500885"/>
                  </a:lnTo>
                  <a:lnTo>
                    <a:pt x="112983" y="508133"/>
                  </a:lnTo>
                  <a:lnTo>
                    <a:pt x="104897" y="512594"/>
                  </a:lnTo>
                  <a:lnTo>
                    <a:pt x="96661" y="513523"/>
                  </a:lnTo>
                  <a:lnTo>
                    <a:pt x="29874" y="512594"/>
                  </a:lnTo>
                  <a:lnTo>
                    <a:pt x="23510" y="512594"/>
                  </a:lnTo>
                  <a:lnTo>
                    <a:pt x="18119" y="510921"/>
                  </a:lnTo>
                  <a:lnTo>
                    <a:pt x="13627" y="509063"/>
                  </a:lnTo>
                  <a:lnTo>
                    <a:pt x="9135" y="506275"/>
                  </a:lnTo>
                  <a:lnTo>
                    <a:pt x="5391" y="503673"/>
                  </a:lnTo>
                  <a:lnTo>
                    <a:pt x="2770" y="500141"/>
                  </a:lnTo>
                  <a:lnTo>
                    <a:pt x="899" y="495495"/>
                  </a:lnTo>
                  <a:lnTo>
                    <a:pt x="0" y="491034"/>
                  </a:lnTo>
                  <a:lnTo>
                    <a:pt x="5391" y="21559"/>
                  </a:lnTo>
                  <a:lnTo>
                    <a:pt x="5391" y="17099"/>
                  </a:lnTo>
                  <a:lnTo>
                    <a:pt x="7263" y="13382"/>
                  </a:lnTo>
                  <a:lnTo>
                    <a:pt x="10782" y="9850"/>
                  </a:lnTo>
                  <a:lnTo>
                    <a:pt x="13627" y="6319"/>
                  </a:lnTo>
                  <a:lnTo>
                    <a:pt x="19018" y="3531"/>
                  </a:lnTo>
                  <a:lnTo>
                    <a:pt x="23510" y="1673"/>
                  </a:lnTo>
                  <a:lnTo>
                    <a:pt x="28976" y="929"/>
                  </a:lnTo>
                  <a:lnTo>
                    <a:pt x="3534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sv-SE"/>
            </a:p>
          </p:txBody>
        </p:sp>
        <p:sp>
          <p:nvSpPr>
            <p:cNvPr id="101" name="Shape 10947"/>
            <p:cNvSpPr/>
            <p:nvPr/>
          </p:nvSpPr>
          <p:spPr>
            <a:xfrm>
              <a:off x="267872" y="688410"/>
              <a:ext cx="1039280" cy="505345"/>
            </a:xfrm>
            <a:custGeom>
              <a:avLst/>
              <a:gdLst/>
              <a:ahLst/>
              <a:cxnLst/>
              <a:rect l="0" t="0" r="0" b="0"/>
              <a:pathLst>
                <a:path w="1039280" h="505345">
                  <a:moveTo>
                    <a:pt x="103841" y="0"/>
                  </a:moveTo>
                  <a:lnTo>
                    <a:pt x="108326" y="0"/>
                  </a:lnTo>
                  <a:lnTo>
                    <a:pt x="325353" y="1673"/>
                  </a:lnTo>
                  <a:lnTo>
                    <a:pt x="327973" y="1673"/>
                  </a:lnTo>
                  <a:lnTo>
                    <a:pt x="329845" y="2602"/>
                  </a:lnTo>
                  <a:lnTo>
                    <a:pt x="332458" y="3531"/>
                  </a:lnTo>
                  <a:lnTo>
                    <a:pt x="333394" y="4461"/>
                  </a:lnTo>
                  <a:lnTo>
                    <a:pt x="335266" y="6133"/>
                  </a:lnTo>
                  <a:lnTo>
                    <a:pt x="336202" y="7992"/>
                  </a:lnTo>
                  <a:lnTo>
                    <a:pt x="337137" y="9850"/>
                  </a:lnTo>
                  <a:lnTo>
                    <a:pt x="337137" y="13382"/>
                  </a:lnTo>
                  <a:lnTo>
                    <a:pt x="704000" y="16913"/>
                  </a:lnTo>
                  <a:lnTo>
                    <a:pt x="704000" y="13382"/>
                  </a:lnTo>
                  <a:lnTo>
                    <a:pt x="704973" y="11523"/>
                  </a:lnTo>
                  <a:lnTo>
                    <a:pt x="705722" y="9850"/>
                  </a:lnTo>
                  <a:lnTo>
                    <a:pt x="707594" y="8921"/>
                  </a:lnTo>
                  <a:lnTo>
                    <a:pt x="709465" y="7063"/>
                  </a:lnTo>
                  <a:lnTo>
                    <a:pt x="712086" y="6133"/>
                  </a:lnTo>
                  <a:lnTo>
                    <a:pt x="716578" y="6133"/>
                  </a:lnTo>
                  <a:lnTo>
                    <a:pt x="932661" y="7992"/>
                  </a:lnTo>
                  <a:lnTo>
                    <a:pt x="935432" y="7992"/>
                  </a:lnTo>
                  <a:lnTo>
                    <a:pt x="938052" y="8921"/>
                  </a:lnTo>
                  <a:lnTo>
                    <a:pt x="939924" y="9850"/>
                  </a:lnTo>
                  <a:lnTo>
                    <a:pt x="941646" y="10780"/>
                  </a:lnTo>
                  <a:lnTo>
                    <a:pt x="943518" y="12452"/>
                  </a:lnTo>
                  <a:lnTo>
                    <a:pt x="944416" y="14311"/>
                  </a:lnTo>
                  <a:lnTo>
                    <a:pt x="945390" y="16170"/>
                  </a:lnTo>
                  <a:lnTo>
                    <a:pt x="945390" y="19701"/>
                  </a:lnTo>
                  <a:lnTo>
                    <a:pt x="995854" y="20630"/>
                  </a:lnTo>
                  <a:lnTo>
                    <a:pt x="1001320" y="21559"/>
                  </a:lnTo>
                  <a:lnTo>
                    <a:pt x="1006711" y="26020"/>
                  </a:lnTo>
                  <a:lnTo>
                    <a:pt x="1011203" y="32339"/>
                  </a:lnTo>
                  <a:lnTo>
                    <a:pt x="1015695" y="41260"/>
                  </a:lnTo>
                  <a:lnTo>
                    <a:pt x="1019439" y="52040"/>
                  </a:lnTo>
                  <a:lnTo>
                    <a:pt x="1023033" y="64492"/>
                  </a:lnTo>
                  <a:lnTo>
                    <a:pt x="1026552" y="78989"/>
                  </a:lnTo>
                  <a:lnTo>
                    <a:pt x="1029397" y="95159"/>
                  </a:lnTo>
                  <a:lnTo>
                    <a:pt x="1032018" y="112072"/>
                  </a:lnTo>
                  <a:lnTo>
                    <a:pt x="1033890" y="130100"/>
                  </a:lnTo>
                  <a:lnTo>
                    <a:pt x="1035761" y="149801"/>
                  </a:lnTo>
                  <a:lnTo>
                    <a:pt x="1036660" y="170431"/>
                  </a:lnTo>
                  <a:lnTo>
                    <a:pt x="1038382" y="191247"/>
                  </a:lnTo>
                  <a:lnTo>
                    <a:pt x="1038382" y="212806"/>
                  </a:lnTo>
                  <a:lnTo>
                    <a:pt x="1039280" y="235109"/>
                  </a:lnTo>
                  <a:lnTo>
                    <a:pt x="1039280" y="279157"/>
                  </a:lnTo>
                  <a:lnTo>
                    <a:pt x="1038382" y="301646"/>
                  </a:lnTo>
                  <a:lnTo>
                    <a:pt x="1036660" y="323205"/>
                  </a:lnTo>
                  <a:lnTo>
                    <a:pt x="1035761" y="343836"/>
                  </a:lnTo>
                  <a:lnTo>
                    <a:pt x="1033890" y="364466"/>
                  </a:lnTo>
                  <a:lnTo>
                    <a:pt x="1032018" y="384166"/>
                  </a:lnTo>
                  <a:lnTo>
                    <a:pt x="1029397" y="402195"/>
                  </a:lnTo>
                  <a:lnTo>
                    <a:pt x="1025803" y="419293"/>
                  </a:lnTo>
                  <a:lnTo>
                    <a:pt x="1023033" y="435463"/>
                  </a:lnTo>
                  <a:lnTo>
                    <a:pt x="1019439" y="449774"/>
                  </a:lnTo>
                  <a:lnTo>
                    <a:pt x="1015695" y="462412"/>
                  </a:lnTo>
                  <a:lnTo>
                    <a:pt x="1011203" y="473192"/>
                  </a:lnTo>
                  <a:lnTo>
                    <a:pt x="1006711" y="482113"/>
                  </a:lnTo>
                  <a:lnTo>
                    <a:pt x="1002218" y="488432"/>
                  </a:lnTo>
                  <a:lnTo>
                    <a:pt x="996827" y="491964"/>
                  </a:lnTo>
                  <a:lnTo>
                    <a:pt x="991362" y="492893"/>
                  </a:lnTo>
                  <a:lnTo>
                    <a:pt x="939924" y="492893"/>
                  </a:lnTo>
                  <a:lnTo>
                    <a:pt x="939924" y="498283"/>
                  </a:lnTo>
                  <a:lnTo>
                    <a:pt x="939026" y="499956"/>
                  </a:lnTo>
                  <a:lnTo>
                    <a:pt x="938052" y="501814"/>
                  </a:lnTo>
                  <a:lnTo>
                    <a:pt x="936180" y="502743"/>
                  </a:lnTo>
                  <a:lnTo>
                    <a:pt x="934533" y="504602"/>
                  </a:lnTo>
                  <a:lnTo>
                    <a:pt x="932661" y="505345"/>
                  </a:lnTo>
                  <a:lnTo>
                    <a:pt x="927196" y="505345"/>
                  </a:lnTo>
                  <a:lnTo>
                    <a:pt x="711113" y="503673"/>
                  </a:lnTo>
                  <a:lnTo>
                    <a:pt x="708492" y="503673"/>
                  </a:lnTo>
                  <a:lnTo>
                    <a:pt x="706620" y="502743"/>
                  </a:lnTo>
                  <a:lnTo>
                    <a:pt x="704000" y="501814"/>
                  </a:lnTo>
                  <a:lnTo>
                    <a:pt x="702128" y="500885"/>
                  </a:lnTo>
                  <a:lnTo>
                    <a:pt x="700481" y="499212"/>
                  </a:lnTo>
                  <a:lnTo>
                    <a:pt x="699507" y="497353"/>
                  </a:lnTo>
                  <a:lnTo>
                    <a:pt x="699507" y="495495"/>
                  </a:lnTo>
                  <a:lnTo>
                    <a:pt x="698609" y="493822"/>
                  </a:lnTo>
                  <a:lnTo>
                    <a:pt x="699507" y="490105"/>
                  </a:lnTo>
                  <a:lnTo>
                    <a:pt x="332458" y="486574"/>
                  </a:lnTo>
                  <a:lnTo>
                    <a:pt x="332458" y="490105"/>
                  </a:lnTo>
                  <a:lnTo>
                    <a:pt x="331717" y="491964"/>
                  </a:lnTo>
                  <a:lnTo>
                    <a:pt x="331717" y="493822"/>
                  </a:lnTo>
                  <a:lnTo>
                    <a:pt x="330781" y="495495"/>
                  </a:lnTo>
                  <a:lnTo>
                    <a:pt x="328909" y="496424"/>
                  </a:lnTo>
                  <a:lnTo>
                    <a:pt x="327037" y="497353"/>
                  </a:lnTo>
                  <a:lnTo>
                    <a:pt x="324417" y="498283"/>
                  </a:lnTo>
                  <a:lnTo>
                    <a:pt x="322545" y="499212"/>
                  </a:lnTo>
                  <a:lnTo>
                    <a:pt x="319924" y="499212"/>
                  </a:lnTo>
                  <a:lnTo>
                    <a:pt x="103841" y="497353"/>
                  </a:lnTo>
                  <a:lnTo>
                    <a:pt x="101221" y="497353"/>
                  </a:lnTo>
                  <a:lnTo>
                    <a:pt x="98413" y="496424"/>
                  </a:lnTo>
                  <a:lnTo>
                    <a:pt x="96728" y="495495"/>
                  </a:lnTo>
                  <a:lnTo>
                    <a:pt x="94856" y="494566"/>
                  </a:lnTo>
                  <a:lnTo>
                    <a:pt x="92985" y="492893"/>
                  </a:lnTo>
                  <a:lnTo>
                    <a:pt x="92049" y="491034"/>
                  </a:lnTo>
                  <a:lnTo>
                    <a:pt x="91300" y="489176"/>
                  </a:lnTo>
                  <a:lnTo>
                    <a:pt x="91300" y="483786"/>
                  </a:lnTo>
                  <a:lnTo>
                    <a:pt x="19834" y="483042"/>
                  </a:lnTo>
                  <a:lnTo>
                    <a:pt x="16277" y="483042"/>
                  </a:lnTo>
                  <a:lnTo>
                    <a:pt x="11605" y="481184"/>
                  </a:lnTo>
                  <a:lnTo>
                    <a:pt x="8985" y="479325"/>
                  </a:lnTo>
                  <a:lnTo>
                    <a:pt x="5428" y="477653"/>
                  </a:lnTo>
                  <a:lnTo>
                    <a:pt x="2620" y="473935"/>
                  </a:lnTo>
                  <a:lnTo>
                    <a:pt x="749" y="470404"/>
                  </a:lnTo>
                  <a:lnTo>
                    <a:pt x="0" y="466873"/>
                  </a:lnTo>
                  <a:lnTo>
                    <a:pt x="0" y="463156"/>
                  </a:lnTo>
                  <a:lnTo>
                    <a:pt x="4492" y="29551"/>
                  </a:lnTo>
                  <a:lnTo>
                    <a:pt x="5428" y="26020"/>
                  </a:lnTo>
                  <a:lnTo>
                    <a:pt x="6177" y="22303"/>
                  </a:lnTo>
                  <a:lnTo>
                    <a:pt x="8049" y="18772"/>
                  </a:lnTo>
                  <a:lnTo>
                    <a:pt x="10857" y="16170"/>
                  </a:lnTo>
                  <a:lnTo>
                    <a:pt x="13470" y="13382"/>
                  </a:lnTo>
                  <a:lnTo>
                    <a:pt x="17026" y="11523"/>
                  </a:lnTo>
                  <a:lnTo>
                    <a:pt x="20770" y="10780"/>
                  </a:lnTo>
                  <a:lnTo>
                    <a:pt x="96728" y="10780"/>
                  </a:lnTo>
                  <a:lnTo>
                    <a:pt x="96728" y="7063"/>
                  </a:lnTo>
                  <a:lnTo>
                    <a:pt x="97477" y="5390"/>
                  </a:lnTo>
                  <a:lnTo>
                    <a:pt x="98413" y="3531"/>
                  </a:lnTo>
                  <a:lnTo>
                    <a:pt x="100285" y="2602"/>
                  </a:lnTo>
                  <a:lnTo>
                    <a:pt x="101969" y="743"/>
                  </a:lnTo>
                  <a:lnTo>
                    <a:pt x="103841" y="0"/>
                  </a:lnTo>
                  <a:close/>
                </a:path>
              </a:pathLst>
            </a:custGeom>
            <a:ln w="1041" cap="flat">
              <a:round/>
            </a:ln>
          </p:spPr>
          <p:style>
            <a:lnRef idx="1">
              <a:srgbClr val="000000"/>
            </a:lnRef>
            <a:fillRef idx="1">
              <a:srgbClr val="000000"/>
            </a:fillRef>
            <a:effectRef idx="0">
              <a:scrgbClr r="0" g="0" b="0"/>
            </a:effectRef>
            <a:fontRef idx="none"/>
          </p:style>
          <p:txBody>
            <a:bodyPr/>
            <a:lstStyle/>
            <a:p>
              <a:endParaRPr lang="sv-SE"/>
            </a:p>
          </p:txBody>
        </p:sp>
        <p:sp>
          <p:nvSpPr>
            <p:cNvPr id="102" name="Shape 10948"/>
            <p:cNvSpPr/>
            <p:nvPr/>
          </p:nvSpPr>
          <p:spPr>
            <a:xfrm>
              <a:off x="1284541" y="825572"/>
              <a:ext cx="28826" cy="221727"/>
            </a:xfrm>
            <a:custGeom>
              <a:avLst/>
              <a:gdLst/>
              <a:ahLst/>
              <a:cxnLst/>
              <a:rect l="0" t="0" r="0" b="0"/>
              <a:pathLst>
                <a:path w="28826" h="221727">
                  <a:moveTo>
                    <a:pt x="12504" y="0"/>
                  </a:moveTo>
                  <a:lnTo>
                    <a:pt x="17969" y="0"/>
                  </a:lnTo>
                  <a:lnTo>
                    <a:pt x="20740" y="929"/>
                  </a:lnTo>
                  <a:lnTo>
                    <a:pt x="22462" y="1858"/>
                  </a:lnTo>
                  <a:lnTo>
                    <a:pt x="25232" y="3531"/>
                  </a:lnTo>
                  <a:lnTo>
                    <a:pt x="26206" y="6319"/>
                  </a:lnTo>
                  <a:lnTo>
                    <a:pt x="27853" y="8178"/>
                  </a:lnTo>
                  <a:lnTo>
                    <a:pt x="28826" y="11709"/>
                  </a:lnTo>
                  <a:lnTo>
                    <a:pt x="28826" y="14311"/>
                  </a:lnTo>
                  <a:lnTo>
                    <a:pt x="27104" y="208346"/>
                  </a:lnTo>
                  <a:lnTo>
                    <a:pt x="26206" y="210948"/>
                  </a:lnTo>
                  <a:lnTo>
                    <a:pt x="26206" y="213736"/>
                  </a:lnTo>
                  <a:lnTo>
                    <a:pt x="24334" y="215408"/>
                  </a:lnTo>
                  <a:lnTo>
                    <a:pt x="22462" y="218196"/>
                  </a:lnTo>
                  <a:lnTo>
                    <a:pt x="20740" y="220055"/>
                  </a:lnTo>
                  <a:lnTo>
                    <a:pt x="17969" y="220798"/>
                  </a:lnTo>
                  <a:lnTo>
                    <a:pt x="15349" y="221727"/>
                  </a:lnTo>
                  <a:lnTo>
                    <a:pt x="10857" y="221727"/>
                  </a:lnTo>
                  <a:lnTo>
                    <a:pt x="8012" y="220798"/>
                  </a:lnTo>
                  <a:lnTo>
                    <a:pt x="5391" y="220055"/>
                  </a:lnTo>
                  <a:lnTo>
                    <a:pt x="3519" y="218196"/>
                  </a:lnTo>
                  <a:lnTo>
                    <a:pt x="1647" y="215408"/>
                  </a:lnTo>
                  <a:lnTo>
                    <a:pt x="749" y="212806"/>
                  </a:lnTo>
                  <a:lnTo>
                    <a:pt x="0" y="210948"/>
                  </a:lnTo>
                  <a:lnTo>
                    <a:pt x="0" y="207416"/>
                  </a:lnTo>
                  <a:lnTo>
                    <a:pt x="1647" y="14311"/>
                  </a:lnTo>
                  <a:lnTo>
                    <a:pt x="1647" y="10780"/>
                  </a:lnTo>
                  <a:lnTo>
                    <a:pt x="2621" y="8178"/>
                  </a:lnTo>
                  <a:lnTo>
                    <a:pt x="4493" y="5390"/>
                  </a:lnTo>
                  <a:lnTo>
                    <a:pt x="5391" y="3531"/>
                  </a:lnTo>
                  <a:lnTo>
                    <a:pt x="8012" y="1858"/>
                  </a:lnTo>
                  <a:lnTo>
                    <a:pt x="9883" y="929"/>
                  </a:lnTo>
                  <a:lnTo>
                    <a:pt x="12504" y="0"/>
                  </a:lnTo>
                  <a:close/>
                </a:path>
              </a:pathLst>
            </a:custGeom>
            <a:ln w="0" cap="flat">
              <a:round/>
            </a:ln>
          </p:spPr>
          <p:style>
            <a:lnRef idx="0">
              <a:srgbClr val="000000">
                <a:alpha val="0"/>
              </a:srgbClr>
            </a:lnRef>
            <a:fillRef idx="1">
              <a:srgbClr val="000000"/>
            </a:fillRef>
            <a:effectRef idx="0">
              <a:scrgbClr r="0" g="0" b="0"/>
            </a:effectRef>
            <a:fontRef idx="none"/>
          </p:style>
          <p:txBody>
            <a:bodyPr/>
            <a:lstStyle/>
            <a:p>
              <a:endParaRPr lang="sv-SE"/>
            </a:p>
          </p:txBody>
        </p:sp>
        <p:sp>
          <p:nvSpPr>
            <p:cNvPr id="103" name="Shape 10949"/>
            <p:cNvSpPr/>
            <p:nvPr/>
          </p:nvSpPr>
          <p:spPr>
            <a:xfrm>
              <a:off x="1219402" y="1151565"/>
              <a:ext cx="63417" cy="28808"/>
            </a:xfrm>
            <a:custGeom>
              <a:avLst/>
              <a:gdLst/>
              <a:ahLst/>
              <a:cxnLst/>
              <a:rect l="0" t="0" r="0" b="0"/>
              <a:pathLst>
                <a:path w="63417" h="28808">
                  <a:moveTo>
                    <a:pt x="41704" y="0"/>
                  </a:moveTo>
                  <a:lnTo>
                    <a:pt x="63417" y="0"/>
                  </a:lnTo>
                  <a:lnTo>
                    <a:pt x="59673" y="9107"/>
                  </a:lnTo>
                  <a:lnTo>
                    <a:pt x="56155" y="16170"/>
                  </a:lnTo>
                  <a:lnTo>
                    <a:pt x="53309" y="21559"/>
                  </a:lnTo>
                  <a:lnTo>
                    <a:pt x="49790" y="24347"/>
                  </a:lnTo>
                  <a:lnTo>
                    <a:pt x="47170" y="26949"/>
                  </a:lnTo>
                  <a:lnTo>
                    <a:pt x="43426" y="27879"/>
                  </a:lnTo>
                  <a:lnTo>
                    <a:pt x="38934" y="28808"/>
                  </a:lnTo>
                  <a:lnTo>
                    <a:pt x="34441" y="28808"/>
                  </a:lnTo>
                  <a:lnTo>
                    <a:pt x="0" y="27879"/>
                  </a:lnTo>
                  <a:lnTo>
                    <a:pt x="13702" y="8178"/>
                  </a:lnTo>
                  <a:lnTo>
                    <a:pt x="36313" y="9107"/>
                  </a:lnTo>
                  <a:lnTo>
                    <a:pt x="37212" y="7248"/>
                  </a:lnTo>
                  <a:lnTo>
                    <a:pt x="37960" y="6319"/>
                  </a:lnTo>
                  <a:lnTo>
                    <a:pt x="38934" y="5390"/>
                  </a:lnTo>
                  <a:lnTo>
                    <a:pt x="38934" y="4646"/>
                  </a:lnTo>
                  <a:lnTo>
                    <a:pt x="39832" y="3717"/>
                  </a:lnTo>
                  <a:lnTo>
                    <a:pt x="39832" y="2788"/>
                  </a:lnTo>
                  <a:lnTo>
                    <a:pt x="40806" y="929"/>
                  </a:lnTo>
                  <a:lnTo>
                    <a:pt x="41704" y="0"/>
                  </a:lnTo>
                  <a:close/>
                </a:path>
              </a:pathLst>
            </a:custGeom>
            <a:ln w="1041" cap="flat">
              <a:round/>
            </a:ln>
          </p:spPr>
          <p:style>
            <a:lnRef idx="1">
              <a:srgbClr val="000000"/>
            </a:lnRef>
            <a:fillRef idx="1">
              <a:srgbClr val="FF992A"/>
            </a:fillRef>
            <a:effectRef idx="0">
              <a:scrgbClr r="0" g="0" b="0"/>
            </a:effectRef>
            <a:fontRef idx="none"/>
          </p:style>
          <p:txBody>
            <a:bodyPr/>
            <a:lstStyle/>
            <a:p>
              <a:endParaRPr lang="sv-SE"/>
            </a:p>
          </p:txBody>
        </p:sp>
        <p:sp>
          <p:nvSpPr>
            <p:cNvPr id="104" name="Shape 10950"/>
            <p:cNvSpPr/>
            <p:nvPr/>
          </p:nvSpPr>
          <p:spPr>
            <a:xfrm>
              <a:off x="1224867" y="705322"/>
              <a:ext cx="62444" cy="28808"/>
            </a:xfrm>
            <a:custGeom>
              <a:avLst/>
              <a:gdLst/>
              <a:ahLst/>
              <a:cxnLst/>
              <a:rect l="0" t="0" r="0" b="0"/>
              <a:pathLst>
                <a:path w="62444" h="28808">
                  <a:moveTo>
                    <a:pt x="0" y="0"/>
                  </a:moveTo>
                  <a:lnTo>
                    <a:pt x="38859" y="0"/>
                  </a:lnTo>
                  <a:lnTo>
                    <a:pt x="43352" y="929"/>
                  </a:lnTo>
                  <a:lnTo>
                    <a:pt x="47095" y="2788"/>
                  </a:lnTo>
                  <a:lnTo>
                    <a:pt x="49716" y="4646"/>
                  </a:lnTo>
                  <a:lnTo>
                    <a:pt x="53310" y="8178"/>
                  </a:lnTo>
                  <a:lnTo>
                    <a:pt x="56080" y="13568"/>
                  </a:lnTo>
                  <a:lnTo>
                    <a:pt x="58700" y="20630"/>
                  </a:lnTo>
                  <a:lnTo>
                    <a:pt x="62444" y="28808"/>
                  </a:lnTo>
                  <a:lnTo>
                    <a:pt x="40731" y="28808"/>
                  </a:lnTo>
                  <a:lnTo>
                    <a:pt x="39832" y="27879"/>
                  </a:lnTo>
                  <a:lnTo>
                    <a:pt x="38859" y="26949"/>
                  </a:lnTo>
                  <a:lnTo>
                    <a:pt x="38859" y="25277"/>
                  </a:lnTo>
                  <a:lnTo>
                    <a:pt x="37961" y="24347"/>
                  </a:lnTo>
                  <a:lnTo>
                    <a:pt x="37961" y="23418"/>
                  </a:lnTo>
                  <a:lnTo>
                    <a:pt x="37212" y="22489"/>
                  </a:lnTo>
                  <a:lnTo>
                    <a:pt x="36238" y="21559"/>
                  </a:lnTo>
                  <a:lnTo>
                    <a:pt x="36238" y="20630"/>
                  </a:lnTo>
                  <a:lnTo>
                    <a:pt x="12728" y="19887"/>
                  </a:lnTo>
                  <a:lnTo>
                    <a:pt x="0" y="0"/>
                  </a:lnTo>
                  <a:close/>
                </a:path>
              </a:pathLst>
            </a:custGeom>
            <a:ln w="1041" cap="flat">
              <a:round/>
            </a:ln>
          </p:spPr>
          <p:style>
            <a:lnRef idx="1">
              <a:srgbClr val="000000"/>
            </a:lnRef>
            <a:fillRef idx="1">
              <a:srgbClr val="FF992A"/>
            </a:fillRef>
            <a:effectRef idx="0">
              <a:scrgbClr r="0" g="0" b="0"/>
            </a:effectRef>
            <a:fontRef idx="none"/>
          </p:style>
          <p:txBody>
            <a:bodyPr/>
            <a:lstStyle/>
            <a:p>
              <a:endParaRPr lang="sv-SE"/>
            </a:p>
          </p:txBody>
        </p:sp>
        <p:sp>
          <p:nvSpPr>
            <p:cNvPr id="105" name="Shape 10951"/>
            <p:cNvSpPr/>
            <p:nvPr/>
          </p:nvSpPr>
          <p:spPr>
            <a:xfrm>
              <a:off x="1260207" y="1046556"/>
              <a:ext cx="42453" cy="105938"/>
            </a:xfrm>
            <a:custGeom>
              <a:avLst/>
              <a:gdLst/>
              <a:ahLst/>
              <a:cxnLst/>
              <a:rect l="0" t="0" r="0" b="0"/>
              <a:pathLst>
                <a:path w="42453" h="105938">
                  <a:moveTo>
                    <a:pt x="16247" y="0"/>
                  </a:moveTo>
                  <a:lnTo>
                    <a:pt x="42453" y="0"/>
                  </a:lnTo>
                  <a:lnTo>
                    <a:pt x="42453" y="6319"/>
                  </a:lnTo>
                  <a:lnTo>
                    <a:pt x="41554" y="13568"/>
                  </a:lnTo>
                  <a:lnTo>
                    <a:pt x="40581" y="19701"/>
                  </a:lnTo>
                  <a:lnTo>
                    <a:pt x="39682" y="26020"/>
                  </a:lnTo>
                  <a:lnTo>
                    <a:pt x="39682" y="33268"/>
                  </a:lnTo>
                  <a:lnTo>
                    <a:pt x="37960" y="39588"/>
                  </a:lnTo>
                  <a:lnTo>
                    <a:pt x="37062" y="46650"/>
                  </a:lnTo>
                  <a:lnTo>
                    <a:pt x="36089" y="52969"/>
                  </a:lnTo>
                  <a:lnTo>
                    <a:pt x="35190" y="60218"/>
                  </a:lnTo>
                  <a:lnTo>
                    <a:pt x="33468" y="66537"/>
                  </a:lnTo>
                  <a:lnTo>
                    <a:pt x="32570" y="72670"/>
                  </a:lnTo>
                  <a:lnTo>
                    <a:pt x="30698" y="79919"/>
                  </a:lnTo>
                  <a:lnTo>
                    <a:pt x="28826" y="86238"/>
                  </a:lnTo>
                  <a:lnTo>
                    <a:pt x="27104" y="92557"/>
                  </a:lnTo>
                  <a:lnTo>
                    <a:pt x="25232" y="99619"/>
                  </a:lnTo>
                  <a:lnTo>
                    <a:pt x="23360" y="105938"/>
                  </a:lnTo>
                  <a:lnTo>
                    <a:pt x="0" y="105938"/>
                  </a:lnTo>
                  <a:lnTo>
                    <a:pt x="1872" y="98876"/>
                  </a:lnTo>
                  <a:lnTo>
                    <a:pt x="3519" y="91628"/>
                  </a:lnTo>
                  <a:lnTo>
                    <a:pt x="4492" y="85308"/>
                  </a:lnTo>
                  <a:lnTo>
                    <a:pt x="6364" y="78989"/>
                  </a:lnTo>
                  <a:lnTo>
                    <a:pt x="7263" y="71927"/>
                  </a:lnTo>
                  <a:lnTo>
                    <a:pt x="8012" y="64678"/>
                  </a:lnTo>
                  <a:lnTo>
                    <a:pt x="9883" y="58359"/>
                  </a:lnTo>
                  <a:lnTo>
                    <a:pt x="10857" y="52040"/>
                  </a:lnTo>
                  <a:lnTo>
                    <a:pt x="11755" y="44977"/>
                  </a:lnTo>
                  <a:lnTo>
                    <a:pt x="12504" y="38658"/>
                  </a:lnTo>
                  <a:lnTo>
                    <a:pt x="13477" y="32339"/>
                  </a:lnTo>
                  <a:lnTo>
                    <a:pt x="14375" y="26020"/>
                  </a:lnTo>
                  <a:lnTo>
                    <a:pt x="15349" y="18957"/>
                  </a:lnTo>
                  <a:lnTo>
                    <a:pt x="16247" y="12638"/>
                  </a:lnTo>
                  <a:lnTo>
                    <a:pt x="16247" y="0"/>
                  </a:lnTo>
                  <a:close/>
                </a:path>
              </a:pathLst>
            </a:custGeom>
            <a:ln w="1041" cap="flat">
              <a:round/>
            </a:ln>
          </p:spPr>
          <p:style>
            <a:lnRef idx="1">
              <a:srgbClr val="000000"/>
            </a:lnRef>
            <a:fillRef idx="1">
              <a:srgbClr val="E6E6E6"/>
            </a:fillRef>
            <a:effectRef idx="0">
              <a:scrgbClr r="0" g="0" b="0"/>
            </a:effectRef>
            <a:fontRef idx="none"/>
          </p:style>
          <p:txBody>
            <a:bodyPr/>
            <a:lstStyle/>
            <a:p>
              <a:endParaRPr lang="sv-SE"/>
            </a:p>
          </p:txBody>
        </p:sp>
        <p:sp>
          <p:nvSpPr>
            <p:cNvPr id="106" name="Shape 10952"/>
            <p:cNvSpPr/>
            <p:nvPr/>
          </p:nvSpPr>
          <p:spPr>
            <a:xfrm>
              <a:off x="1264700" y="735060"/>
              <a:ext cx="40581" cy="105938"/>
            </a:xfrm>
            <a:custGeom>
              <a:avLst/>
              <a:gdLst/>
              <a:ahLst/>
              <a:cxnLst/>
              <a:rect l="0" t="0" r="0" b="0"/>
              <a:pathLst>
                <a:path w="40581" h="105938">
                  <a:moveTo>
                    <a:pt x="0" y="0"/>
                  </a:moveTo>
                  <a:lnTo>
                    <a:pt x="23585" y="0"/>
                  </a:lnTo>
                  <a:lnTo>
                    <a:pt x="25232" y="6319"/>
                  </a:lnTo>
                  <a:lnTo>
                    <a:pt x="27104" y="13382"/>
                  </a:lnTo>
                  <a:lnTo>
                    <a:pt x="28976" y="19701"/>
                  </a:lnTo>
                  <a:lnTo>
                    <a:pt x="29725" y="26020"/>
                  </a:lnTo>
                  <a:lnTo>
                    <a:pt x="31596" y="33268"/>
                  </a:lnTo>
                  <a:lnTo>
                    <a:pt x="32570" y="39402"/>
                  </a:lnTo>
                  <a:lnTo>
                    <a:pt x="34441" y="46650"/>
                  </a:lnTo>
                  <a:lnTo>
                    <a:pt x="35190" y="52969"/>
                  </a:lnTo>
                  <a:lnTo>
                    <a:pt x="36089" y="60032"/>
                  </a:lnTo>
                  <a:lnTo>
                    <a:pt x="37062" y="66351"/>
                  </a:lnTo>
                  <a:lnTo>
                    <a:pt x="37960" y="72670"/>
                  </a:lnTo>
                  <a:lnTo>
                    <a:pt x="38934" y="79919"/>
                  </a:lnTo>
                  <a:lnTo>
                    <a:pt x="38934" y="86238"/>
                  </a:lnTo>
                  <a:lnTo>
                    <a:pt x="39832" y="92371"/>
                  </a:lnTo>
                  <a:lnTo>
                    <a:pt x="40581" y="99619"/>
                  </a:lnTo>
                  <a:lnTo>
                    <a:pt x="40581" y="105938"/>
                  </a:lnTo>
                  <a:lnTo>
                    <a:pt x="14375" y="105938"/>
                  </a:lnTo>
                  <a:lnTo>
                    <a:pt x="13477" y="99619"/>
                  </a:lnTo>
                  <a:lnTo>
                    <a:pt x="13477" y="86238"/>
                  </a:lnTo>
                  <a:lnTo>
                    <a:pt x="12728" y="79919"/>
                  </a:lnTo>
                  <a:lnTo>
                    <a:pt x="11755" y="73599"/>
                  </a:lnTo>
                  <a:lnTo>
                    <a:pt x="10857" y="67280"/>
                  </a:lnTo>
                  <a:lnTo>
                    <a:pt x="10857" y="60032"/>
                  </a:lnTo>
                  <a:lnTo>
                    <a:pt x="9883" y="53898"/>
                  </a:lnTo>
                  <a:lnTo>
                    <a:pt x="8985" y="46650"/>
                  </a:lnTo>
                  <a:lnTo>
                    <a:pt x="7263" y="40331"/>
                  </a:lnTo>
                  <a:lnTo>
                    <a:pt x="6364" y="34012"/>
                  </a:lnTo>
                  <a:lnTo>
                    <a:pt x="5391" y="26949"/>
                  </a:lnTo>
                  <a:lnTo>
                    <a:pt x="4492" y="19701"/>
                  </a:lnTo>
                  <a:lnTo>
                    <a:pt x="2770" y="13382"/>
                  </a:lnTo>
                  <a:lnTo>
                    <a:pt x="1872" y="6319"/>
                  </a:lnTo>
                  <a:lnTo>
                    <a:pt x="0" y="0"/>
                  </a:lnTo>
                  <a:close/>
                </a:path>
              </a:pathLst>
            </a:custGeom>
            <a:ln w="1041" cap="flat">
              <a:round/>
            </a:ln>
          </p:spPr>
          <p:style>
            <a:lnRef idx="1">
              <a:srgbClr val="000000"/>
            </a:lnRef>
            <a:fillRef idx="1">
              <a:srgbClr val="E6E6E6"/>
            </a:fillRef>
            <a:effectRef idx="0">
              <a:scrgbClr r="0" g="0" b="0"/>
            </a:effectRef>
            <a:fontRef idx="none"/>
          </p:style>
          <p:txBody>
            <a:bodyPr/>
            <a:lstStyle/>
            <a:p>
              <a:endParaRPr lang="sv-SE"/>
            </a:p>
          </p:txBody>
        </p:sp>
        <p:sp>
          <p:nvSpPr>
            <p:cNvPr id="107" name="Shape 10953"/>
            <p:cNvSpPr/>
            <p:nvPr/>
          </p:nvSpPr>
          <p:spPr>
            <a:xfrm>
              <a:off x="988194" y="1171452"/>
              <a:ext cx="37960" cy="8921"/>
            </a:xfrm>
            <a:custGeom>
              <a:avLst/>
              <a:gdLst/>
              <a:ahLst/>
              <a:cxnLst/>
              <a:rect l="0" t="0" r="0" b="0"/>
              <a:pathLst>
                <a:path w="37960" h="8921">
                  <a:moveTo>
                    <a:pt x="0" y="0"/>
                  </a:moveTo>
                  <a:lnTo>
                    <a:pt x="37960" y="0"/>
                  </a:lnTo>
                  <a:lnTo>
                    <a:pt x="37960" y="8921"/>
                  </a:lnTo>
                  <a:lnTo>
                    <a:pt x="0" y="7992"/>
                  </a:lnTo>
                  <a:lnTo>
                    <a:pt x="0" y="0"/>
                  </a:lnTo>
                  <a:close/>
                </a:path>
              </a:pathLst>
            </a:custGeom>
            <a:ln w="1041" cap="flat">
              <a:round/>
            </a:ln>
          </p:spPr>
          <p:style>
            <a:lnRef idx="1">
              <a:srgbClr val="000000"/>
            </a:lnRef>
            <a:fillRef idx="1">
              <a:srgbClr val="FF992A"/>
            </a:fillRef>
            <a:effectRef idx="0">
              <a:scrgbClr r="0" g="0" b="0"/>
            </a:effectRef>
            <a:fontRef idx="none"/>
          </p:style>
          <p:txBody>
            <a:bodyPr/>
            <a:lstStyle/>
            <a:p>
              <a:endParaRPr lang="sv-SE"/>
            </a:p>
          </p:txBody>
        </p:sp>
        <p:sp>
          <p:nvSpPr>
            <p:cNvPr id="108" name="Shape 140572"/>
            <p:cNvSpPr/>
            <p:nvPr/>
          </p:nvSpPr>
          <p:spPr>
            <a:xfrm>
              <a:off x="989841" y="699933"/>
              <a:ext cx="30683" cy="9144"/>
            </a:xfrm>
            <a:custGeom>
              <a:avLst/>
              <a:gdLst/>
              <a:ahLst/>
              <a:cxnLst/>
              <a:rect l="0" t="0" r="0" b="0"/>
              <a:pathLst>
                <a:path w="30683" h="9144">
                  <a:moveTo>
                    <a:pt x="0" y="0"/>
                  </a:moveTo>
                  <a:lnTo>
                    <a:pt x="30683" y="0"/>
                  </a:lnTo>
                  <a:lnTo>
                    <a:pt x="30683" y="9144"/>
                  </a:lnTo>
                  <a:lnTo>
                    <a:pt x="0" y="9144"/>
                  </a:lnTo>
                  <a:lnTo>
                    <a:pt x="0" y="0"/>
                  </a:lnTo>
                </a:path>
              </a:pathLst>
            </a:custGeom>
            <a:ln w="1041" cap="flat">
              <a:round/>
            </a:ln>
          </p:spPr>
          <p:style>
            <a:lnRef idx="1">
              <a:srgbClr val="000000"/>
            </a:lnRef>
            <a:fillRef idx="1">
              <a:srgbClr val="FF992A"/>
            </a:fillRef>
            <a:effectRef idx="0">
              <a:scrgbClr r="0" g="0" b="0"/>
            </a:effectRef>
            <a:fontRef idx="none"/>
          </p:style>
          <p:txBody>
            <a:bodyPr/>
            <a:lstStyle/>
            <a:p>
              <a:endParaRPr lang="sv-SE"/>
            </a:p>
          </p:txBody>
        </p:sp>
        <p:sp>
          <p:nvSpPr>
            <p:cNvPr id="109" name="Shape 10955"/>
            <p:cNvSpPr/>
            <p:nvPr/>
          </p:nvSpPr>
          <p:spPr>
            <a:xfrm>
              <a:off x="799956" y="717775"/>
              <a:ext cx="204336" cy="434720"/>
            </a:xfrm>
            <a:custGeom>
              <a:avLst/>
              <a:gdLst/>
              <a:ahLst/>
              <a:cxnLst/>
              <a:rect l="0" t="0" r="0" b="0"/>
              <a:pathLst>
                <a:path w="204336" h="434720">
                  <a:moveTo>
                    <a:pt x="159187" y="0"/>
                  </a:moveTo>
                  <a:lnTo>
                    <a:pt x="162781" y="5390"/>
                  </a:lnTo>
                  <a:lnTo>
                    <a:pt x="165402" y="11709"/>
                  </a:lnTo>
                  <a:lnTo>
                    <a:pt x="168172" y="18028"/>
                  </a:lnTo>
                  <a:lnTo>
                    <a:pt x="171766" y="24347"/>
                  </a:lnTo>
                  <a:lnTo>
                    <a:pt x="174536" y="30667"/>
                  </a:lnTo>
                  <a:lnTo>
                    <a:pt x="176258" y="36800"/>
                  </a:lnTo>
                  <a:lnTo>
                    <a:pt x="179028" y="44048"/>
                  </a:lnTo>
                  <a:lnTo>
                    <a:pt x="181649" y="50367"/>
                  </a:lnTo>
                  <a:lnTo>
                    <a:pt x="183521" y="56686"/>
                  </a:lnTo>
                  <a:lnTo>
                    <a:pt x="185393" y="63006"/>
                  </a:lnTo>
                  <a:lnTo>
                    <a:pt x="187115" y="70068"/>
                  </a:lnTo>
                  <a:lnTo>
                    <a:pt x="189885" y="76387"/>
                  </a:lnTo>
                  <a:lnTo>
                    <a:pt x="190858" y="82707"/>
                  </a:lnTo>
                  <a:lnTo>
                    <a:pt x="192506" y="89769"/>
                  </a:lnTo>
                  <a:lnTo>
                    <a:pt x="194377" y="96088"/>
                  </a:lnTo>
                  <a:lnTo>
                    <a:pt x="195351" y="103337"/>
                  </a:lnTo>
                  <a:lnTo>
                    <a:pt x="196998" y="110585"/>
                  </a:lnTo>
                  <a:lnTo>
                    <a:pt x="197971" y="117648"/>
                  </a:lnTo>
                  <a:lnTo>
                    <a:pt x="198870" y="123967"/>
                  </a:lnTo>
                  <a:lnTo>
                    <a:pt x="199843" y="131215"/>
                  </a:lnTo>
                  <a:lnTo>
                    <a:pt x="200742" y="138278"/>
                  </a:lnTo>
                  <a:lnTo>
                    <a:pt x="201715" y="145526"/>
                  </a:lnTo>
                  <a:lnTo>
                    <a:pt x="201715" y="151845"/>
                  </a:lnTo>
                  <a:lnTo>
                    <a:pt x="202464" y="159837"/>
                  </a:lnTo>
                  <a:lnTo>
                    <a:pt x="203362" y="166156"/>
                  </a:lnTo>
                  <a:lnTo>
                    <a:pt x="203362" y="181397"/>
                  </a:lnTo>
                  <a:lnTo>
                    <a:pt x="204336" y="188645"/>
                  </a:lnTo>
                  <a:lnTo>
                    <a:pt x="204336" y="217267"/>
                  </a:lnTo>
                  <a:lnTo>
                    <a:pt x="203362" y="225445"/>
                  </a:lnTo>
                  <a:lnTo>
                    <a:pt x="203362" y="254253"/>
                  </a:lnTo>
                  <a:lnTo>
                    <a:pt x="202464" y="261315"/>
                  </a:lnTo>
                  <a:lnTo>
                    <a:pt x="202464" y="268563"/>
                  </a:lnTo>
                  <a:lnTo>
                    <a:pt x="201715" y="275626"/>
                  </a:lnTo>
                  <a:lnTo>
                    <a:pt x="200742" y="282875"/>
                  </a:lnTo>
                  <a:lnTo>
                    <a:pt x="199843" y="290123"/>
                  </a:lnTo>
                  <a:lnTo>
                    <a:pt x="198870" y="297186"/>
                  </a:lnTo>
                  <a:lnTo>
                    <a:pt x="197971" y="304434"/>
                  </a:lnTo>
                  <a:lnTo>
                    <a:pt x="196998" y="310753"/>
                  </a:lnTo>
                  <a:lnTo>
                    <a:pt x="196249" y="318002"/>
                  </a:lnTo>
                  <a:lnTo>
                    <a:pt x="194377" y="325064"/>
                  </a:lnTo>
                  <a:lnTo>
                    <a:pt x="193479" y="332312"/>
                  </a:lnTo>
                  <a:lnTo>
                    <a:pt x="191607" y="338632"/>
                  </a:lnTo>
                  <a:lnTo>
                    <a:pt x="189885" y="345694"/>
                  </a:lnTo>
                  <a:lnTo>
                    <a:pt x="188013" y="352013"/>
                  </a:lnTo>
                  <a:lnTo>
                    <a:pt x="186141" y="358333"/>
                  </a:lnTo>
                  <a:lnTo>
                    <a:pt x="184494" y="365581"/>
                  </a:lnTo>
                  <a:lnTo>
                    <a:pt x="182622" y="371714"/>
                  </a:lnTo>
                  <a:lnTo>
                    <a:pt x="180002" y="378033"/>
                  </a:lnTo>
                  <a:lnTo>
                    <a:pt x="178130" y="385282"/>
                  </a:lnTo>
                  <a:lnTo>
                    <a:pt x="175285" y="391601"/>
                  </a:lnTo>
                  <a:lnTo>
                    <a:pt x="172664" y="397734"/>
                  </a:lnTo>
                  <a:lnTo>
                    <a:pt x="169894" y="404053"/>
                  </a:lnTo>
                  <a:lnTo>
                    <a:pt x="167274" y="410372"/>
                  </a:lnTo>
                  <a:lnTo>
                    <a:pt x="164653" y="416692"/>
                  </a:lnTo>
                  <a:lnTo>
                    <a:pt x="160909" y="422081"/>
                  </a:lnTo>
                  <a:lnTo>
                    <a:pt x="158289" y="428401"/>
                  </a:lnTo>
                  <a:lnTo>
                    <a:pt x="154545" y="434720"/>
                  </a:lnTo>
                  <a:lnTo>
                    <a:pt x="0" y="375431"/>
                  </a:lnTo>
                  <a:lnTo>
                    <a:pt x="936" y="364652"/>
                  </a:lnTo>
                  <a:lnTo>
                    <a:pt x="1872" y="354801"/>
                  </a:lnTo>
                  <a:lnTo>
                    <a:pt x="2808" y="344765"/>
                  </a:lnTo>
                  <a:lnTo>
                    <a:pt x="3744" y="334914"/>
                  </a:lnTo>
                  <a:lnTo>
                    <a:pt x="4492" y="325064"/>
                  </a:lnTo>
                  <a:lnTo>
                    <a:pt x="5428" y="315214"/>
                  </a:lnTo>
                  <a:lnTo>
                    <a:pt x="6364" y="305363"/>
                  </a:lnTo>
                  <a:lnTo>
                    <a:pt x="7300" y="295513"/>
                  </a:lnTo>
                  <a:lnTo>
                    <a:pt x="7300" y="285662"/>
                  </a:lnTo>
                  <a:lnTo>
                    <a:pt x="8236" y="275626"/>
                  </a:lnTo>
                  <a:lnTo>
                    <a:pt x="8236" y="264846"/>
                  </a:lnTo>
                  <a:lnTo>
                    <a:pt x="9172" y="254996"/>
                  </a:lnTo>
                  <a:lnTo>
                    <a:pt x="9172" y="235295"/>
                  </a:lnTo>
                  <a:lnTo>
                    <a:pt x="9921" y="225445"/>
                  </a:lnTo>
                  <a:lnTo>
                    <a:pt x="9921" y="175077"/>
                  </a:lnTo>
                  <a:lnTo>
                    <a:pt x="9172" y="166156"/>
                  </a:lnTo>
                  <a:lnTo>
                    <a:pt x="9172" y="145526"/>
                  </a:lnTo>
                  <a:lnTo>
                    <a:pt x="8236" y="135676"/>
                  </a:lnTo>
                  <a:lnTo>
                    <a:pt x="8236" y="115975"/>
                  </a:lnTo>
                  <a:lnTo>
                    <a:pt x="7300" y="105938"/>
                  </a:lnTo>
                  <a:lnTo>
                    <a:pt x="6364" y="96088"/>
                  </a:lnTo>
                  <a:lnTo>
                    <a:pt x="5428" y="86238"/>
                  </a:lnTo>
                  <a:lnTo>
                    <a:pt x="5428" y="76387"/>
                  </a:lnTo>
                  <a:lnTo>
                    <a:pt x="4492" y="66537"/>
                  </a:lnTo>
                  <a:lnTo>
                    <a:pt x="3744" y="55757"/>
                  </a:lnTo>
                  <a:lnTo>
                    <a:pt x="159187" y="0"/>
                  </a:lnTo>
                  <a:close/>
                </a:path>
              </a:pathLst>
            </a:custGeom>
            <a:ln w="0" cap="flat">
              <a:round/>
            </a:ln>
          </p:spPr>
          <p:style>
            <a:lnRef idx="0">
              <a:srgbClr val="000000">
                <a:alpha val="0"/>
              </a:srgbClr>
            </a:lnRef>
            <a:fillRef idx="1">
              <a:srgbClr val="FFFFFF"/>
            </a:fillRef>
            <a:effectRef idx="0">
              <a:scrgbClr r="0" g="0" b="0"/>
            </a:effectRef>
            <a:fontRef idx="none"/>
          </p:style>
          <p:txBody>
            <a:bodyPr/>
            <a:lstStyle/>
            <a:p>
              <a:endParaRPr lang="sv-SE"/>
            </a:p>
          </p:txBody>
        </p:sp>
        <p:sp>
          <p:nvSpPr>
            <p:cNvPr id="110" name="Shape 10956"/>
            <p:cNvSpPr/>
            <p:nvPr/>
          </p:nvSpPr>
          <p:spPr>
            <a:xfrm>
              <a:off x="305668" y="735803"/>
              <a:ext cx="97657" cy="385096"/>
            </a:xfrm>
            <a:custGeom>
              <a:avLst/>
              <a:gdLst/>
              <a:ahLst/>
              <a:cxnLst/>
              <a:rect l="0" t="0" r="0" b="0"/>
              <a:pathLst>
                <a:path w="97657" h="385096">
                  <a:moveTo>
                    <a:pt x="15341" y="0"/>
                  </a:moveTo>
                  <a:lnTo>
                    <a:pt x="97657" y="30480"/>
                  </a:lnTo>
                  <a:lnTo>
                    <a:pt x="97657" y="40331"/>
                  </a:lnTo>
                  <a:lnTo>
                    <a:pt x="96728" y="51111"/>
                  </a:lnTo>
                  <a:lnTo>
                    <a:pt x="96728" y="60961"/>
                  </a:lnTo>
                  <a:lnTo>
                    <a:pt x="95792" y="70997"/>
                  </a:lnTo>
                  <a:lnTo>
                    <a:pt x="95792" y="81777"/>
                  </a:lnTo>
                  <a:lnTo>
                    <a:pt x="94856" y="91627"/>
                  </a:lnTo>
                  <a:lnTo>
                    <a:pt x="94856" y="101478"/>
                  </a:lnTo>
                  <a:lnTo>
                    <a:pt x="93920" y="111328"/>
                  </a:lnTo>
                  <a:lnTo>
                    <a:pt x="93920" y="141809"/>
                  </a:lnTo>
                  <a:lnTo>
                    <a:pt x="92985" y="151659"/>
                  </a:lnTo>
                  <a:lnTo>
                    <a:pt x="92985" y="202026"/>
                  </a:lnTo>
                  <a:lnTo>
                    <a:pt x="92236" y="211877"/>
                  </a:lnTo>
                  <a:lnTo>
                    <a:pt x="92236" y="252208"/>
                  </a:lnTo>
                  <a:lnTo>
                    <a:pt x="92985" y="262988"/>
                  </a:lnTo>
                  <a:lnTo>
                    <a:pt x="92985" y="313355"/>
                  </a:lnTo>
                  <a:lnTo>
                    <a:pt x="93920" y="323205"/>
                  </a:lnTo>
                  <a:lnTo>
                    <a:pt x="93920" y="353686"/>
                  </a:lnTo>
                  <a:lnTo>
                    <a:pt x="10849" y="385096"/>
                  </a:lnTo>
                  <a:lnTo>
                    <a:pt x="9913" y="382494"/>
                  </a:lnTo>
                  <a:lnTo>
                    <a:pt x="8041" y="379706"/>
                  </a:lnTo>
                  <a:lnTo>
                    <a:pt x="6357" y="377104"/>
                  </a:lnTo>
                  <a:lnTo>
                    <a:pt x="4492" y="375245"/>
                  </a:lnTo>
                  <a:lnTo>
                    <a:pt x="2620" y="372643"/>
                  </a:lnTo>
                  <a:lnTo>
                    <a:pt x="936" y="369856"/>
                  </a:lnTo>
                  <a:lnTo>
                    <a:pt x="0" y="368183"/>
                  </a:lnTo>
                  <a:lnTo>
                    <a:pt x="0" y="365395"/>
                  </a:lnTo>
                  <a:lnTo>
                    <a:pt x="3556" y="32339"/>
                  </a:lnTo>
                  <a:lnTo>
                    <a:pt x="3556" y="28808"/>
                  </a:lnTo>
                  <a:lnTo>
                    <a:pt x="4492" y="24161"/>
                  </a:lnTo>
                  <a:lnTo>
                    <a:pt x="6357" y="20630"/>
                  </a:lnTo>
                  <a:lnTo>
                    <a:pt x="7105" y="16169"/>
                  </a:lnTo>
                  <a:lnTo>
                    <a:pt x="8977" y="11709"/>
                  </a:lnTo>
                  <a:lnTo>
                    <a:pt x="11785" y="7992"/>
                  </a:lnTo>
                  <a:lnTo>
                    <a:pt x="13470" y="3531"/>
                  </a:lnTo>
                  <a:lnTo>
                    <a:pt x="15341" y="0"/>
                  </a:lnTo>
                  <a:close/>
                </a:path>
              </a:pathLst>
            </a:custGeom>
            <a:ln w="0" cap="flat">
              <a:round/>
            </a:ln>
          </p:spPr>
          <p:style>
            <a:lnRef idx="0">
              <a:srgbClr val="000000">
                <a:alpha val="0"/>
              </a:srgbClr>
            </a:lnRef>
            <a:fillRef idx="1">
              <a:srgbClr val="FFFFFF"/>
            </a:fillRef>
            <a:effectRef idx="0">
              <a:scrgbClr r="0" g="0" b="0"/>
            </a:effectRef>
            <a:fontRef idx="none"/>
          </p:style>
          <p:txBody>
            <a:bodyPr/>
            <a:lstStyle/>
            <a:p>
              <a:endParaRPr lang="sv-SE"/>
            </a:p>
          </p:txBody>
        </p:sp>
        <p:sp>
          <p:nvSpPr>
            <p:cNvPr id="111" name="Shape 10957"/>
            <p:cNvSpPr/>
            <p:nvPr/>
          </p:nvSpPr>
          <p:spPr>
            <a:xfrm>
              <a:off x="644490" y="1115509"/>
              <a:ext cx="247702" cy="38658"/>
            </a:xfrm>
            <a:custGeom>
              <a:avLst/>
              <a:gdLst/>
              <a:ahLst/>
              <a:cxnLst/>
              <a:rect l="0" t="0" r="0" b="0"/>
              <a:pathLst>
                <a:path w="247702" h="38658">
                  <a:moveTo>
                    <a:pt x="936" y="0"/>
                  </a:moveTo>
                  <a:lnTo>
                    <a:pt x="108506" y="929"/>
                  </a:lnTo>
                  <a:lnTo>
                    <a:pt x="247702" y="38658"/>
                  </a:lnTo>
                  <a:lnTo>
                    <a:pt x="0" y="34198"/>
                  </a:lnTo>
                  <a:lnTo>
                    <a:pt x="936" y="0"/>
                  </a:lnTo>
                  <a:close/>
                </a:path>
              </a:pathLst>
            </a:custGeom>
            <a:ln w="0" cap="flat">
              <a:round/>
            </a:ln>
          </p:spPr>
          <p:style>
            <a:lnRef idx="0">
              <a:srgbClr val="000000">
                <a:alpha val="0"/>
              </a:srgbClr>
            </a:lnRef>
            <a:fillRef idx="1">
              <a:srgbClr val="FFFFFF"/>
            </a:fillRef>
            <a:effectRef idx="0">
              <a:scrgbClr r="0" g="0" b="0"/>
            </a:effectRef>
            <a:fontRef idx="none"/>
          </p:style>
          <p:txBody>
            <a:bodyPr/>
            <a:lstStyle/>
            <a:p>
              <a:endParaRPr lang="sv-SE"/>
            </a:p>
          </p:txBody>
        </p:sp>
        <p:sp>
          <p:nvSpPr>
            <p:cNvPr id="112" name="Shape 10958"/>
            <p:cNvSpPr/>
            <p:nvPr/>
          </p:nvSpPr>
          <p:spPr>
            <a:xfrm>
              <a:off x="649911" y="716102"/>
              <a:ext cx="247709" cy="39402"/>
            </a:xfrm>
            <a:custGeom>
              <a:avLst/>
              <a:gdLst/>
              <a:ahLst/>
              <a:cxnLst/>
              <a:rect l="0" t="0" r="0" b="0"/>
              <a:pathLst>
                <a:path w="247709" h="39402">
                  <a:moveTo>
                    <a:pt x="936" y="0"/>
                  </a:moveTo>
                  <a:lnTo>
                    <a:pt x="247709" y="0"/>
                  </a:lnTo>
                  <a:lnTo>
                    <a:pt x="108513" y="39402"/>
                  </a:lnTo>
                  <a:lnTo>
                    <a:pt x="0" y="38472"/>
                  </a:lnTo>
                  <a:lnTo>
                    <a:pt x="936" y="0"/>
                  </a:lnTo>
                  <a:close/>
                </a:path>
              </a:pathLst>
            </a:custGeom>
            <a:ln w="0" cap="flat">
              <a:round/>
            </a:ln>
          </p:spPr>
          <p:style>
            <a:lnRef idx="0">
              <a:srgbClr val="000000">
                <a:alpha val="0"/>
              </a:srgbClr>
            </a:lnRef>
            <a:fillRef idx="1">
              <a:srgbClr val="FFFFFF"/>
            </a:fillRef>
            <a:effectRef idx="0">
              <a:scrgbClr r="0" g="0" b="0"/>
            </a:effectRef>
            <a:fontRef idx="none"/>
          </p:style>
          <p:txBody>
            <a:bodyPr/>
            <a:lstStyle/>
            <a:p>
              <a:endParaRPr lang="sv-SE"/>
            </a:p>
          </p:txBody>
        </p:sp>
        <p:sp>
          <p:nvSpPr>
            <p:cNvPr id="113" name="Shape 10959"/>
            <p:cNvSpPr/>
            <p:nvPr/>
          </p:nvSpPr>
          <p:spPr>
            <a:xfrm>
              <a:off x="348136" y="715173"/>
              <a:ext cx="288305" cy="38658"/>
            </a:xfrm>
            <a:custGeom>
              <a:avLst/>
              <a:gdLst/>
              <a:ahLst/>
              <a:cxnLst/>
              <a:rect l="0" t="0" r="0" b="0"/>
              <a:pathLst>
                <a:path w="288305" h="38658">
                  <a:moveTo>
                    <a:pt x="288305" y="0"/>
                  </a:moveTo>
                  <a:lnTo>
                    <a:pt x="287370" y="38658"/>
                  </a:lnTo>
                  <a:lnTo>
                    <a:pt x="190649" y="37729"/>
                  </a:lnTo>
                  <a:lnTo>
                    <a:pt x="0" y="6319"/>
                  </a:lnTo>
                  <a:lnTo>
                    <a:pt x="288305" y="0"/>
                  </a:lnTo>
                  <a:close/>
                </a:path>
              </a:pathLst>
            </a:custGeom>
            <a:ln w="0" cap="flat">
              <a:round/>
            </a:ln>
          </p:spPr>
          <p:style>
            <a:lnRef idx="0">
              <a:srgbClr val="000000">
                <a:alpha val="0"/>
              </a:srgbClr>
            </a:lnRef>
            <a:fillRef idx="1">
              <a:srgbClr val="FFFFFF"/>
            </a:fillRef>
            <a:effectRef idx="0">
              <a:scrgbClr r="0" g="0" b="0"/>
            </a:effectRef>
            <a:fontRef idx="none"/>
          </p:style>
          <p:txBody>
            <a:bodyPr/>
            <a:lstStyle/>
            <a:p>
              <a:endParaRPr lang="sv-SE"/>
            </a:p>
          </p:txBody>
        </p:sp>
        <p:sp>
          <p:nvSpPr>
            <p:cNvPr id="114" name="Shape 10960"/>
            <p:cNvSpPr/>
            <p:nvPr/>
          </p:nvSpPr>
          <p:spPr>
            <a:xfrm>
              <a:off x="343643" y="1109376"/>
              <a:ext cx="287370" cy="40331"/>
            </a:xfrm>
            <a:custGeom>
              <a:avLst/>
              <a:gdLst/>
              <a:ahLst/>
              <a:cxnLst/>
              <a:rect l="0" t="0" r="0" b="0"/>
              <a:pathLst>
                <a:path w="287370" h="40331">
                  <a:moveTo>
                    <a:pt x="190649" y="0"/>
                  </a:moveTo>
                  <a:lnTo>
                    <a:pt x="287370" y="743"/>
                  </a:lnTo>
                  <a:lnTo>
                    <a:pt x="287370" y="40331"/>
                  </a:lnTo>
                  <a:lnTo>
                    <a:pt x="0" y="29551"/>
                  </a:lnTo>
                  <a:lnTo>
                    <a:pt x="190649" y="0"/>
                  </a:lnTo>
                  <a:close/>
                </a:path>
              </a:pathLst>
            </a:custGeom>
            <a:ln w="0" cap="flat">
              <a:round/>
            </a:ln>
          </p:spPr>
          <p:style>
            <a:lnRef idx="0">
              <a:srgbClr val="000000">
                <a:alpha val="0"/>
              </a:srgbClr>
            </a:lnRef>
            <a:fillRef idx="1">
              <a:srgbClr val="FFFFFF"/>
            </a:fillRef>
            <a:effectRef idx="0">
              <a:scrgbClr r="0" g="0" b="0"/>
            </a:effectRef>
            <a:fontRef idx="none"/>
          </p:style>
          <p:txBody>
            <a:bodyPr/>
            <a:lstStyle/>
            <a:p>
              <a:endParaRPr lang="sv-SE"/>
            </a:p>
          </p:txBody>
        </p:sp>
        <p:sp>
          <p:nvSpPr>
            <p:cNvPr id="115" name="Shape 10961"/>
            <p:cNvSpPr/>
            <p:nvPr/>
          </p:nvSpPr>
          <p:spPr>
            <a:xfrm>
              <a:off x="886771" y="1155097"/>
              <a:ext cx="37040" cy="61890"/>
            </a:xfrm>
            <a:custGeom>
              <a:avLst/>
              <a:gdLst/>
              <a:ahLst/>
              <a:cxnLst/>
              <a:rect l="0" t="0" r="0" b="0"/>
              <a:pathLst>
                <a:path w="37040" h="61890">
                  <a:moveTo>
                    <a:pt x="2800" y="0"/>
                  </a:moveTo>
                  <a:lnTo>
                    <a:pt x="34419" y="0"/>
                  </a:lnTo>
                  <a:lnTo>
                    <a:pt x="36104" y="929"/>
                  </a:lnTo>
                  <a:lnTo>
                    <a:pt x="37040" y="2788"/>
                  </a:lnTo>
                  <a:lnTo>
                    <a:pt x="37040" y="4461"/>
                  </a:lnTo>
                  <a:lnTo>
                    <a:pt x="26190" y="57429"/>
                  </a:lnTo>
                  <a:lnTo>
                    <a:pt x="26190" y="59288"/>
                  </a:lnTo>
                  <a:lnTo>
                    <a:pt x="25254" y="61146"/>
                  </a:lnTo>
                  <a:lnTo>
                    <a:pt x="23570" y="61890"/>
                  </a:lnTo>
                  <a:lnTo>
                    <a:pt x="4485" y="61890"/>
                  </a:lnTo>
                  <a:lnTo>
                    <a:pt x="2800" y="61146"/>
                  </a:lnTo>
                  <a:lnTo>
                    <a:pt x="936" y="60217"/>
                  </a:lnTo>
                  <a:lnTo>
                    <a:pt x="0" y="59288"/>
                  </a:lnTo>
                  <a:lnTo>
                    <a:pt x="0" y="57429"/>
                  </a:lnTo>
                  <a:lnTo>
                    <a:pt x="936" y="3531"/>
                  </a:lnTo>
                  <a:lnTo>
                    <a:pt x="936" y="2788"/>
                  </a:lnTo>
                  <a:lnTo>
                    <a:pt x="1872" y="929"/>
                  </a:lnTo>
                  <a:lnTo>
                    <a:pt x="2800" y="0"/>
                  </a:lnTo>
                  <a:close/>
                </a:path>
              </a:pathLst>
            </a:custGeom>
            <a:ln w="0" cap="flat">
              <a:round/>
            </a:ln>
          </p:spPr>
          <p:style>
            <a:lnRef idx="0">
              <a:srgbClr val="000000">
                <a:alpha val="0"/>
              </a:srgbClr>
            </a:lnRef>
            <a:fillRef idx="1">
              <a:srgbClr val="000000"/>
            </a:fillRef>
            <a:effectRef idx="0">
              <a:scrgbClr r="0" g="0" b="0"/>
            </a:effectRef>
            <a:fontRef idx="none"/>
          </p:style>
          <p:txBody>
            <a:bodyPr/>
            <a:lstStyle/>
            <a:p>
              <a:endParaRPr lang="sv-SE"/>
            </a:p>
          </p:txBody>
        </p:sp>
        <p:sp>
          <p:nvSpPr>
            <p:cNvPr id="116" name="Shape 10962"/>
            <p:cNvSpPr/>
            <p:nvPr/>
          </p:nvSpPr>
          <p:spPr>
            <a:xfrm>
              <a:off x="892192" y="655884"/>
              <a:ext cx="36111" cy="61890"/>
            </a:xfrm>
            <a:custGeom>
              <a:avLst/>
              <a:gdLst/>
              <a:ahLst/>
              <a:cxnLst/>
              <a:rect l="0" t="0" r="0" b="0"/>
              <a:pathLst>
                <a:path w="36111" h="61890">
                  <a:moveTo>
                    <a:pt x="3556" y="0"/>
                  </a:moveTo>
                  <a:lnTo>
                    <a:pt x="23577" y="0"/>
                  </a:lnTo>
                  <a:lnTo>
                    <a:pt x="24326" y="929"/>
                  </a:lnTo>
                  <a:lnTo>
                    <a:pt x="26198" y="1859"/>
                  </a:lnTo>
                  <a:lnTo>
                    <a:pt x="27134" y="2602"/>
                  </a:lnTo>
                  <a:lnTo>
                    <a:pt x="27134" y="4461"/>
                  </a:lnTo>
                  <a:lnTo>
                    <a:pt x="36111" y="57430"/>
                  </a:lnTo>
                  <a:lnTo>
                    <a:pt x="36111" y="59288"/>
                  </a:lnTo>
                  <a:lnTo>
                    <a:pt x="35175" y="60218"/>
                  </a:lnTo>
                  <a:lnTo>
                    <a:pt x="34427" y="61147"/>
                  </a:lnTo>
                  <a:lnTo>
                    <a:pt x="32555" y="61890"/>
                  </a:lnTo>
                  <a:lnTo>
                    <a:pt x="4492" y="61147"/>
                  </a:lnTo>
                  <a:lnTo>
                    <a:pt x="2808" y="61147"/>
                  </a:lnTo>
                  <a:lnTo>
                    <a:pt x="1872" y="60218"/>
                  </a:lnTo>
                  <a:lnTo>
                    <a:pt x="936" y="59288"/>
                  </a:lnTo>
                  <a:lnTo>
                    <a:pt x="0" y="57430"/>
                  </a:lnTo>
                  <a:lnTo>
                    <a:pt x="936" y="4461"/>
                  </a:lnTo>
                  <a:lnTo>
                    <a:pt x="936" y="2602"/>
                  </a:lnTo>
                  <a:lnTo>
                    <a:pt x="1872" y="929"/>
                  </a:lnTo>
                  <a:lnTo>
                    <a:pt x="3556" y="0"/>
                  </a:lnTo>
                  <a:close/>
                </a:path>
              </a:pathLst>
            </a:custGeom>
            <a:ln w="0" cap="flat">
              <a:round/>
            </a:ln>
          </p:spPr>
          <p:style>
            <a:lnRef idx="0">
              <a:srgbClr val="000000">
                <a:alpha val="0"/>
              </a:srgbClr>
            </a:lnRef>
            <a:fillRef idx="1">
              <a:srgbClr val="000000"/>
            </a:fillRef>
            <a:effectRef idx="0">
              <a:scrgbClr r="0" g="0" b="0"/>
            </a:effectRef>
            <a:fontRef idx="none"/>
          </p:style>
          <p:txBody>
            <a:bodyPr/>
            <a:lstStyle/>
            <a:p>
              <a:endParaRPr lang="sv-SE"/>
            </a:p>
          </p:txBody>
        </p:sp>
      </p:grpSp>
      <p:sp>
        <p:nvSpPr>
          <p:cNvPr id="3" name="Platshållare för bildnummer 2"/>
          <p:cNvSpPr>
            <a:spLocks noGrp="1"/>
          </p:cNvSpPr>
          <p:nvPr>
            <p:ph type="sldNum" sz="quarter" idx="12"/>
          </p:nvPr>
        </p:nvSpPr>
        <p:spPr/>
        <p:txBody>
          <a:bodyPr/>
          <a:lstStyle/>
          <a:p>
            <a:fld id="{E9B0AADB-0E5C-4E0B-8493-D07C1A1DF98D}" type="slidenum">
              <a:rPr lang="sv-SE" smtClean="0">
                <a:solidFill>
                  <a:prstClr val="black">
                    <a:tint val="75000"/>
                  </a:prstClr>
                </a:solidFill>
              </a:rPr>
              <a:pPr/>
              <a:t>93</a:t>
            </a:fld>
            <a:endParaRPr lang="sv-SE">
              <a:solidFill>
                <a:prstClr val="black">
                  <a:tint val="75000"/>
                </a:prstClr>
              </a:solidFill>
            </a:endParaRPr>
          </a:p>
        </p:txBody>
      </p:sp>
    </p:spTree>
    <p:extLst>
      <p:ext uri="{BB962C8B-B14F-4D97-AF65-F5344CB8AC3E}">
        <p14:creationId xmlns:p14="http://schemas.microsoft.com/office/powerpoint/2010/main" val="16166568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dirty="0"/>
              <a:t>Mål på specialprov</a:t>
            </a:r>
          </a:p>
        </p:txBody>
      </p:sp>
      <p:grpSp>
        <p:nvGrpSpPr>
          <p:cNvPr id="117" name="Group 117315"/>
          <p:cNvGrpSpPr/>
          <p:nvPr/>
        </p:nvGrpSpPr>
        <p:grpSpPr>
          <a:xfrm>
            <a:off x="2795451" y="2683826"/>
            <a:ext cx="5551879" cy="2410687"/>
            <a:chOff x="0" y="0"/>
            <a:chExt cx="4402814" cy="1536826"/>
          </a:xfrm>
        </p:grpSpPr>
        <p:sp>
          <p:nvSpPr>
            <p:cNvPr id="118" name="Rectangle 10790"/>
            <p:cNvSpPr/>
            <p:nvPr/>
          </p:nvSpPr>
          <p:spPr>
            <a:xfrm>
              <a:off x="0" y="36902"/>
              <a:ext cx="42059"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119" name="Rectangle 10791"/>
            <p:cNvSpPr/>
            <p:nvPr/>
          </p:nvSpPr>
          <p:spPr>
            <a:xfrm>
              <a:off x="0" y="183206"/>
              <a:ext cx="42059"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120" name="Rectangle 10792"/>
            <p:cNvSpPr/>
            <p:nvPr/>
          </p:nvSpPr>
          <p:spPr>
            <a:xfrm>
              <a:off x="0" y="327986"/>
              <a:ext cx="42059"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121" name="Rectangle 10793"/>
            <p:cNvSpPr/>
            <p:nvPr/>
          </p:nvSpPr>
          <p:spPr>
            <a:xfrm>
              <a:off x="0" y="474290"/>
              <a:ext cx="42059"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122" name="Rectangle 10794"/>
            <p:cNvSpPr/>
            <p:nvPr/>
          </p:nvSpPr>
          <p:spPr>
            <a:xfrm>
              <a:off x="0" y="620594"/>
              <a:ext cx="42059"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123" name="Rectangle 10795"/>
            <p:cNvSpPr/>
            <p:nvPr/>
          </p:nvSpPr>
          <p:spPr>
            <a:xfrm>
              <a:off x="0" y="766898"/>
              <a:ext cx="42059"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124" name="Rectangle 10796"/>
            <p:cNvSpPr/>
            <p:nvPr/>
          </p:nvSpPr>
          <p:spPr>
            <a:xfrm>
              <a:off x="0" y="913202"/>
              <a:ext cx="42059"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125" name="Rectangle 10797"/>
            <p:cNvSpPr/>
            <p:nvPr/>
          </p:nvSpPr>
          <p:spPr>
            <a:xfrm>
              <a:off x="0" y="1059506"/>
              <a:ext cx="42059"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126" name="Rectangle 10798"/>
            <p:cNvSpPr/>
            <p:nvPr/>
          </p:nvSpPr>
          <p:spPr>
            <a:xfrm>
              <a:off x="0" y="1204286"/>
              <a:ext cx="42059"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127" name="Rectangle 10799"/>
            <p:cNvSpPr/>
            <p:nvPr/>
          </p:nvSpPr>
          <p:spPr>
            <a:xfrm>
              <a:off x="0" y="1350590"/>
              <a:ext cx="42059"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128" name="Rectangle 10800"/>
            <p:cNvSpPr/>
            <p:nvPr/>
          </p:nvSpPr>
          <p:spPr>
            <a:xfrm>
              <a:off x="1260297" y="1350590"/>
              <a:ext cx="694135"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Stopplinje</a:t>
              </a:r>
              <a:endParaRPr lang="sv-SE" sz="1100">
                <a:solidFill>
                  <a:srgbClr val="000000"/>
                </a:solidFill>
                <a:effectLst/>
                <a:latin typeface="Calibri" panose="020F0502020204030204" pitchFamily="34" charset="0"/>
                <a:ea typeface="Calibri" panose="020F0502020204030204" pitchFamily="34" charset="0"/>
              </a:endParaRPr>
            </a:p>
          </p:txBody>
        </p:sp>
        <p:sp>
          <p:nvSpPr>
            <p:cNvPr id="129" name="Rectangle 10801"/>
            <p:cNvSpPr/>
            <p:nvPr/>
          </p:nvSpPr>
          <p:spPr>
            <a:xfrm>
              <a:off x="1783410" y="1350590"/>
              <a:ext cx="42059"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130" name="Rectangle 10802"/>
            <p:cNvSpPr/>
            <p:nvPr/>
          </p:nvSpPr>
          <p:spPr>
            <a:xfrm>
              <a:off x="3005912" y="1350590"/>
              <a:ext cx="1105636"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Tidtagningslinje</a:t>
              </a:r>
              <a:endParaRPr lang="sv-SE" sz="1100">
                <a:solidFill>
                  <a:srgbClr val="000000"/>
                </a:solidFill>
                <a:effectLst/>
                <a:latin typeface="Calibri" panose="020F0502020204030204" pitchFamily="34" charset="0"/>
                <a:ea typeface="Calibri" panose="020F0502020204030204" pitchFamily="34" charset="0"/>
              </a:endParaRPr>
            </a:p>
          </p:txBody>
        </p:sp>
        <p:sp>
          <p:nvSpPr>
            <p:cNvPr id="131" name="Rectangle 10803"/>
            <p:cNvSpPr/>
            <p:nvPr/>
          </p:nvSpPr>
          <p:spPr>
            <a:xfrm>
              <a:off x="3838016" y="1350590"/>
              <a:ext cx="42058"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132" name="Shape 10873"/>
            <p:cNvSpPr/>
            <p:nvPr/>
          </p:nvSpPr>
          <p:spPr>
            <a:xfrm>
              <a:off x="1550111" y="155575"/>
              <a:ext cx="0" cy="1016000"/>
            </a:xfrm>
            <a:custGeom>
              <a:avLst/>
              <a:gdLst/>
              <a:ahLst/>
              <a:cxnLst/>
              <a:rect l="0" t="0" r="0" b="0"/>
              <a:pathLst>
                <a:path h="1016000">
                  <a:moveTo>
                    <a:pt x="0" y="1016000"/>
                  </a:moveTo>
                  <a:lnTo>
                    <a:pt x="0" y="0"/>
                  </a:lnTo>
                </a:path>
              </a:pathLst>
            </a:custGeom>
            <a:ln w="9525" cap="flat">
              <a:custDash>
                <a:ds d="300000" sp="225000"/>
              </a:custDash>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133" name="Shape 10963"/>
            <p:cNvSpPr/>
            <p:nvPr/>
          </p:nvSpPr>
          <p:spPr>
            <a:xfrm>
              <a:off x="3442411" y="168275"/>
              <a:ext cx="0" cy="1016000"/>
            </a:xfrm>
            <a:custGeom>
              <a:avLst/>
              <a:gdLst/>
              <a:ahLst/>
              <a:cxnLst/>
              <a:rect l="0" t="0" r="0" b="0"/>
              <a:pathLst>
                <a:path h="1016000">
                  <a:moveTo>
                    <a:pt x="0" y="1016000"/>
                  </a:moveTo>
                  <a:lnTo>
                    <a:pt x="0" y="0"/>
                  </a:lnTo>
                </a:path>
              </a:pathLst>
            </a:custGeom>
            <a:ln w="9525" cap="flat">
              <a:custDash>
                <a:ds d="300000" sp="225000"/>
              </a:custDash>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134" name="Shape 10964"/>
            <p:cNvSpPr/>
            <p:nvPr/>
          </p:nvSpPr>
          <p:spPr>
            <a:xfrm>
              <a:off x="496011" y="232410"/>
              <a:ext cx="3733800" cy="0"/>
            </a:xfrm>
            <a:custGeom>
              <a:avLst/>
              <a:gdLst/>
              <a:ahLst/>
              <a:cxnLst/>
              <a:rect l="0" t="0" r="0" b="0"/>
              <a:pathLst>
                <a:path w="3733800">
                  <a:moveTo>
                    <a:pt x="0" y="0"/>
                  </a:moveTo>
                  <a:lnTo>
                    <a:pt x="3733800" y="0"/>
                  </a:lnTo>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135" name="Shape 10965"/>
            <p:cNvSpPr/>
            <p:nvPr/>
          </p:nvSpPr>
          <p:spPr>
            <a:xfrm>
              <a:off x="508711" y="1346073"/>
              <a:ext cx="3721100" cy="0"/>
            </a:xfrm>
            <a:custGeom>
              <a:avLst/>
              <a:gdLst/>
              <a:ahLst/>
              <a:cxnLst/>
              <a:rect l="0" t="0" r="0" b="0"/>
              <a:pathLst>
                <a:path w="3721100">
                  <a:moveTo>
                    <a:pt x="0" y="0"/>
                  </a:moveTo>
                  <a:lnTo>
                    <a:pt x="3721100" y="0"/>
                  </a:lnTo>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136" name="Shape 10966"/>
            <p:cNvSpPr/>
            <p:nvPr/>
          </p:nvSpPr>
          <p:spPr>
            <a:xfrm>
              <a:off x="1448511" y="1159383"/>
              <a:ext cx="190500" cy="190500"/>
            </a:xfrm>
            <a:custGeom>
              <a:avLst/>
              <a:gdLst/>
              <a:ahLst/>
              <a:cxnLst/>
              <a:rect l="0" t="0" r="0" b="0"/>
              <a:pathLst>
                <a:path w="190500" h="190500">
                  <a:moveTo>
                    <a:pt x="95250" y="0"/>
                  </a:moveTo>
                  <a:cubicBezTo>
                    <a:pt x="147828" y="0"/>
                    <a:pt x="190500" y="42672"/>
                    <a:pt x="190500" y="95250"/>
                  </a:cubicBezTo>
                  <a:cubicBezTo>
                    <a:pt x="190500" y="147828"/>
                    <a:pt x="147828" y="190500"/>
                    <a:pt x="95250" y="190500"/>
                  </a:cubicBezTo>
                  <a:cubicBezTo>
                    <a:pt x="42672" y="190500"/>
                    <a:pt x="0" y="147828"/>
                    <a:pt x="0" y="95250"/>
                  </a:cubicBezTo>
                  <a:cubicBezTo>
                    <a:pt x="0" y="42672"/>
                    <a:pt x="42672" y="0"/>
                    <a:pt x="95250"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137" name="Shape 10967"/>
            <p:cNvSpPr/>
            <p:nvPr/>
          </p:nvSpPr>
          <p:spPr>
            <a:xfrm>
              <a:off x="1448511" y="1159383"/>
              <a:ext cx="190500" cy="190500"/>
            </a:xfrm>
            <a:custGeom>
              <a:avLst/>
              <a:gdLst/>
              <a:ahLst/>
              <a:cxnLst/>
              <a:rect l="0" t="0" r="0" b="0"/>
              <a:pathLst>
                <a:path w="190500" h="190500">
                  <a:moveTo>
                    <a:pt x="0" y="95250"/>
                  </a:moveTo>
                  <a:cubicBezTo>
                    <a:pt x="0" y="42672"/>
                    <a:pt x="42672" y="0"/>
                    <a:pt x="95250" y="0"/>
                  </a:cubicBezTo>
                  <a:cubicBezTo>
                    <a:pt x="147828" y="0"/>
                    <a:pt x="190500" y="42672"/>
                    <a:pt x="190500" y="95250"/>
                  </a:cubicBezTo>
                  <a:cubicBezTo>
                    <a:pt x="190500" y="147828"/>
                    <a:pt x="147828" y="190500"/>
                    <a:pt x="95250" y="190500"/>
                  </a:cubicBezTo>
                  <a:cubicBezTo>
                    <a:pt x="42672" y="190500"/>
                    <a:pt x="0" y="147828"/>
                    <a:pt x="0" y="95250"/>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138" name="Shape 10968"/>
            <p:cNvSpPr/>
            <p:nvPr/>
          </p:nvSpPr>
          <p:spPr>
            <a:xfrm>
              <a:off x="1486611" y="1197483"/>
              <a:ext cx="114300" cy="114300"/>
            </a:xfrm>
            <a:custGeom>
              <a:avLst/>
              <a:gdLst/>
              <a:ahLst/>
              <a:cxnLst/>
              <a:rect l="0" t="0" r="0" b="0"/>
              <a:pathLst>
                <a:path w="114300" h="114300">
                  <a:moveTo>
                    <a:pt x="57150" y="0"/>
                  </a:moveTo>
                  <a:cubicBezTo>
                    <a:pt x="88773" y="0"/>
                    <a:pt x="114300" y="25654"/>
                    <a:pt x="114300" y="57150"/>
                  </a:cubicBezTo>
                  <a:cubicBezTo>
                    <a:pt x="114300" y="88773"/>
                    <a:pt x="88773" y="114300"/>
                    <a:pt x="57150" y="114300"/>
                  </a:cubicBezTo>
                  <a:cubicBezTo>
                    <a:pt x="25527" y="114300"/>
                    <a:pt x="0" y="88773"/>
                    <a:pt x="0" y="57150"/>
                  </a:cubicBezTo>
                  <a:cubicBezTo>
                    <a:pt x="0" y="25654"/>
                    <a:pt x="25527" y="0"/>
                    <a:pt x="57150"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139" name="Shape 10969"/>
            <p:cNvSpPr/>
            <p:nvPr/>
          </p:nvSpPr>
          <p:spPr>
            <a:xfrm>
              <a:off x="1486611" y="1197483"/>
              <a:ext cx="114300" cy="114300"/>
            </a:xfrm>
            <a:custGeom>
              <a:avLst/>
              <a:gdLst/>
              <a:ahLst/>
              <a:cxnLst/>
              <a:rect l="0" t="0" r="0" b="0"/>
              <a:pathLst>
                <a:path w="114300" h="114300">
                  <a:moveTo>
                    <a:pt x="0" y="57150"/>
                  </a:moveTo>
                  <a:cubicBezTo>
                    <a:pt x="0" y="25654"/>
                    <a:pt x="25527" y="0"/>
                    <a:pt x="57150" y="0"/>
                  </a:cubicBezTo>
                  <a:cubicBezTo>
                    <a:pt x="88773" y="0"/>
                    <a:pt x="114300" y="25654"/>
                    <a:pt x="114300" y="57150"/>
                  </a:cubicBezTo>
                  <a:cubicBezTo>
                    <a:pt x="114300" y="88773"/>
                    <a:pt x="88773" y="114300"/>
                    <a:pt x="57150" y="114300"/>
                  </a:cubicBezTo>
                  <a:cubicBezTo>
                    <a:pt x="25527" y="114300"/>
                    <a:pt x="0" y="88773"/>
                    <a:pt x="0" y="57150"/>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140" name="Shape 10970"/>
            <p:cNvSpPr/>
            <p:nvPr/>
          </p:nvSpPr>
          <p:spPr>
            <a:xfrm>
              <a:off x="1524711" y="1235583"/>
              <a:ext cx="36195" cy="36195"/>
            </a:xfrm>
            <a:custGeom>
              <a:avLst/>
              <a:gdLst/>
              <a:ahLst/>
              <a:cxnLst/>
              <a:rect l="0" t="0" r="0" b="0"/>
              <a:pathLst>
                <a:path w="36195" h="36195">
                  <a:moveTo>
                    <a:pt x="18161" y="0"/>
                  </a:moveTo>
                  <a:cubicBezTo>
                    <a:pt x="28067" y="0"/>
                    <a:pt x="36195" y="8128"/>
                    <a:pt x="36195" y="18161"/>
                  </a:cubicBezTo>
                  <a:cubicBezTo>
                    <a:pt x="36195" y="28067"/>
                    <a:pt x="28067" y="36195"/>
                    <a:pt x="18161" y="36195"/>
                  </a:cubicBezTo>
                  <a:cubicBezTo>
                    <a:pt x="8128" y="36195"/>
                    <a:pt x="0" y="28067"/>
                    <a:pt x="0" y="18161"/>
                  </a:cubicBezTo>
                  <a:cubicBezTo>
                    <a:pt x="0" y="8128"/>
                    <a:pt x="8128" y="0"/>
                    <a:pt x="18161"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141" name="Shape 10971"/>
            <p:cNvSpPr/>
            <p:nvPr/>
          </p:nvSpPr>
          <p:spPr>
            <a:xfrm>
              <a:off x="1524711" y="1235583"/>
              <a:ext cx="36195" cy="36195"/>
            </a:xfrm>
            <a:custGeom>
              <a:avLst/>
              <a:gdLst/>
              <a:ahLst/>
              <a:cxnLst/>
              <a:rect l="0" t="0" r="0" b="0"/>
              <a:pathLst>
                <a:path w="36195" h="36195">
                  <a:moveTo>
                    <a:pt x="0" y="18161"/>
                  </a:moveTo>
                  <a:cubicBezTo>
                    <a:pt x="0" y="8128"/>
                    <a:pt x="8128" y="0"/>
                    <a:pt x="18161" y="0"/>
                  </a:cubicBezTo>
                  <a:cubicBezTo>
                    <a:pt x="28067" y="0"/>
                    <a:pt x="36195" y="8128"/>
                    <a:pt x="36195" y="18161"/>
                  </a:cubicBezTo>
                  <a:cubicBezTo>
                    <a:pt x="36195" y="28067"/>
                    <a:pt x="28067" y="36195"/>
                    <a:pt x="18161" y="36195"/>
                  </a:cubicBezTo>
                  <a:cubicBezTo>
                    <a:pt x="8128" y="36195"/>
                    <a:pt x="0" y="28067"/>
                    <a:pt x="0" y="18161"/>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142" name="Shape 10972"/>
            <p:cNvSpPr/>
            <p:nvPr/>
          </p:nvSpPr>
          <p:spPr>
            <a:xfrm>
              <a:off x="3340811" y="245110"/>
              <a:ext cx="190500" cy="190500"/>
            </a:xfrm>
            <a:custGeom>
              <a:avLst/>
              <a:gdLst/>
              <a:ahLst/>
              <a:cxnLst/>
              <a:rect l="0" t="0" r="0" b="0"/>
              <a:pathLst>
                <a:path w="190500" h="190500">
                  <a:moveTo>
                    <a:pt x="95250" y="0"/>
                  </a:moveTo>
                  <a:cubicBezTo>
                    <a:pt x="147828" y="0"/>
                    <a:pt x="190500" y="42672"/>
                    <a:pt x="190500" y="95250"/>
                  </a:cubicBezTo>
                  <a:cubicBezTo>
                    <a:pt x="190500" y="147828"/>
                    <a:pt x="147828" y="190500"/>
                    <a:pt x="95250" y="190500"/>
                  </a:cubicBezTo>
                  <a:cubicBezTo>
                    <a:pt x="42672" y="190500"/>
                    <a:pt x="0" y="147828"/>
                    <a:pt x="0" y="95250"/>
                  </a:cubicBezTo>
                  <a:cubicBezTo>
                    <a:pt x="0" y="42672"/>
                    <a:pt x="42672" y="0"/>
                    <a:pt x="95250"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143" name="Shape 10973"/>
            <p:cNvSpPr/>
            <p:nvPr/>
          </p:nvSpPr>
          <p:spPr>
            <a:xfrm>
              <a:off x="3340811" y="245110"/>
              <a:ext cx="190500" cy="190500"/>
            </a:xfrm>
            <a:custGeom>
              <a:avLst/>
              <a:gdLst/>
              <a:ahLst/>
              <a:cxnLst/>
              <a:rect l="0" t="0" r="0" b="0"/>
              <a:pathLst>
                <a:path w="190500" h="190500">
                  <a:moveTo>
                    <a:pt x="0" y="95250"/>
                  </a:moveTo>
                  <a:cubicBezTo>
                    <a:pt x="0" y="42672"/>
                    <a:pt x="42672" y="0"/>
                    <a:pt x="95250" y="0"/>
                  </a:cubicBezTo>
                  <a:cubicBezTo>
                    <a:pt x="147828" y="0"/>
                    <a:pt x="190500" y="42672"/>
                    <a:pt x="190500" y="95250"/>
                  </a:cubicBezTo>
                  <a:cubicBezTo>
                    <a:pt x="190500" y="147828"/>
                    <a:pt x="147828" y="190500"/>
                    <a:pt x="95250" y="190500"/>
                  </a:cubicBezTo>
                  <a:cubicBezTo>
                    <a:pt x="42672" y="190500"/>
                    <a:pt x="0" y="147828"/>
                    <a:pt x="0" y="95250"/>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144" name="Shape 10974"/>
            <p:cNvSpPr/>
            <p:nvPr/>
          </p:nvSpPr>
          <p:spPr>
            <a:xfrm>
              <a:off x="3378911" y="283210"/>
              <a:ext cx="114300" cy="114300"/>
            </a:xfrm>
            <a:custGeom>
              <a:avLst/>
              <a:gdLst/>
              <a:ahLst/>
              <a:cxnLst/>
              <a:rect l="0" t="0" r="0" b="0"/>
              <a:pathLst>
                <a:path w="114300" h="114300">
                  <a:moveTo>
                    <a:pt x="57150" y="0"/>
                  </a:moveTo>
                  <a:cubicBezTo>
                    <a:pt x="88773" y="0"/>
                    <a:pt x="114300" y="25527"/>
                    <a:pt x="114300" y="57150"/>
                  </a:cubicBezTo>
                  <a:cubicBezTo>
                    <a:pt x="114300" y="88646"/>
                    <a:pt x="88773" y="114300"/>
                    <a:pt x="57150" y="114300"/>
                  </a:cubicBezTo>
                  <a:cubicBezTo>
                    <a:pt x="25527" y="114300"/>
                    <a:pt x="0" y="88646"/>
                    <a:pt x="0" y="57150"/>
                  </a:cubicBezTo>
                  <a:cubicBezTo>
                    <a:pt x="0" y="25527"/>
                    <a:pt x="25527" y="0"/>
                    <a:pt x="57150"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145" name="Shape 10975"/>
            <p:cNvSpPr/>
            <p:nvPr/>
          </p:nvSpPr>
          <p:spPr>
            <a:xfrm>
              <a:off x="3378911" y="283210"/>
              <a:ext cx="114300" cy="114300"/>
            </a:xfrm>
            <a:custGeom>
              <a:avLst/>
              <a:gdLst/>
              <a:ahLst/>
              <a:cxnLst/>
              <a:rect l="0" t="0" r="0" b="0"/>
              <a:pathLst>
                <a:path w="114300" h="114300">
                  <a:moveTo>
                    <a:pt x="0" y="57150"/>
                  </a:moveTo>
                  <a:cubicBezTo>
                    <a:pt x="0" y="25527"/>
                    <a:pt x="25527" y="0"/>
                    <a:pt x="57150" y="0"/>
                  </a:cubicBezTo>
                  <a:cubicBezTo>
                    <a:pt x="88773" y="0"/>
                    <a:pt x="114300" y="25527"/>
                    <a:pt x="114300" y="57150"/>
                  </a:cubicBezTo>
                  <a:cubicBezTo>
                    <a:pt x="114300" y="88646"/>
                    <a:pt x="88773" y="114300"/>
                    <a:pt x="57150" y="114300"/>
                  </a:cubicBezTo>
                  <a:cubicBezTo>
                    <a:pt x="25527" y="114300"/>
                    <a:pt x="0" y="88646"/>
                    <a:pt x="0" y="57150"/>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146" name="Shape 10976"/>
            <p:cNvSpPr/>
            <p:nvPr/>
          </p:nvSpPr>
          <p:spPr>
            <a:xfrm>
              <a:off x="3417011" y="321310"/>
              <a:ext cx="36195" cy="36195"/>
            </a:xfrm>
            <a:custGeom>
              <a:avLst/>
              <a:gdLst/>
              <a:ahLst/>
              <a:cxnLst/>
              <a:rect l="0" t="0" r="0" b="0"/>
              <a:pathLst>
                <a:path w="36195" h="36195">
                  <a:moveTo>
                    <a:pt x="18161" y="0"/>
                  </a:moveTo>
                  <a:cubicBezTo>
                    <a:pt x="28067" y="0"/>
                    <a:pt x="36195" y="8128"/>
                    <a:pt x="36195" y="18034"/>
                  </a:cubicBezTo>
                  <a:cubicBezTo>
                    <a:pt x="36195" y="28067"/>
                    <a:pt x="28067" y="36195"/>
                    <a:pt x="18161" y="36195"/>
                  </a:cubicBezTo>
                  <a:cubicBezTo>
                    <a:pt x="8128" y="36195"/>
                    <a:pt x="0" y="28067"/>
                    <a:pt x="0" y="18034"/>
                  </a:cubicBezTo>
                  <a:cubicBezTo>
                    <a:pt x="0" y="8128"/>
                    <a:pt x="8128" y="0"/>
                    <a:pt x="18161"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147" name="Shape 10977"/>
            <p:cNvSpPr/>
            <p:nvPr/>
          </p:nvSpPr>
          <p:spPr>
            <a:xfrm>
              <a:off x="3417011" y="321310"/>
              <a:ext cx="36195" cy="36195"/>
            </a:xfrm>
            <a:custGeom>
              <a:avLst/>
              <a:gdLst/>
              <a:ahLst/>
              <a:cxnLst/>
              <a:rect l="0" t="0" r="0" b="0"/>
              <a:pathLst>
                <a:path w="36195" h="36195">
                  <a:moveTo>
                    <a:pt x="0" y="18034"/>
                  </a:moveTo>
                  <a:cubicBezTo>
                    <a:pt x="0" y="8128"/>
                    <a:pt x="8128" y="0"/>
                    <a:pt x="18161" y="0"/>
                  </a:cubicBezTo>
                  <a:cubicBezTo>
                    <a:pt x="28067" y="0"/>
                    <a:pt x="36195" y="8128"/>
                    <a:pt x="36195" y="18034"/>
                  </a:cubicBezTo>
                  <a:cubicBezTo>
                    <a:pt x="36195" y="28067"/>
                    <a:pt x="28067" y="36195"/>
                    <a:pt x="18161" y="36195"/>
                  </a:cubicBezTo>
                  <a:cubicBezTo>
                    <a:pt x="8128" y="36195"/>
                    <a:pt x="0" y="28067"/>
                    <a:pt x="0" y="18034"/>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148" name="Shape 10978"/>
            <p:cNvSpPr/>
            <p:nvPr/>
          </p:nvSpPr>
          <p:spPr>
            <a:xfrm>
              <a:off x="2731211" y="245110"/>
              <a:ext cx="190500" cy="190500"/>
            </a:xfrm>
            <a:custGeom>
              <a:avLst/>
              <a:gdLst/>
              <a:ahLst/>
              <a:cxnLst/>
              <a:rect l="0" t="0" r="0" b="0"/>
              <a:pathLst>
                <a:path w="190500" h="190500">
                  <a:moveTo>
                    <a:pt x="95250" y="0"/>
                  </a:moveTo>
                  <a:cubicBezTo>
                    <a:pt x="147828" y="0"/>
                    <a:pt x="190500" y="42672"/>
                    <a:pt x="190500" y="95250"/>
                  </a:cubicBezTo>
                  <a:cubicBezTo>
                    <a:pt x="190500" y="147828"/>
                    <a:pt x="147828" y="190500"/>
                    <a:pt x="95250" y="190500"/>
                  </a:cubicBezTo>
                  <a:cubicBezTo>
                    <a:pt x="42672" y="190500"/>
                    <a:pt x="0" y="147828"/>
                    <a:pt x="0" y="95250"/>
                  </a:cubicBezTo>
                  <a:cubicBezTo>
                    <a:pt x="0" y="42672"/>
                    <a:pt x="42672" y="0"/>
                    <a:pt x="95250"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149" name="Shape 10979"/>
            <p:cNvSpPr/>
            <p:nvPr/>
          </p:nvSpPr>
          <p:spPr>
            <a:xfrm>
              <a:off x="2731211" y="245110"/>
              <a:ext cx="190500" cy="190500"/>
            </a:xfrm>
            <a:custGeom>
              <a:avLst/>
              <a:gdLst/>
              <a:ahLst/>
              <a:cxnLst/>
              <a:rect l="0" t="0" r="0" b="0"/>
              <a:pathLst>
                <a:path w="190500" h="190500">
                  <a:moveTo>
                    <a:pt x="0" y="95250"/>
                  </a:moveTo>
                  <a:cubicBezTo>
                    <a:pt x="0" y="42672"/>
                    <a:pt x="42672" y="0"/>
                    <a:pt x="95250" y="0"/>
                  </a:cubicBezTo>
                  <a:cubicBezTo>
                    <a:pt x="147828" y="0"/>
                    <a:pt x="190500" y="42672"/>
                    <a:pt x="190500" y="95250"/>
                  </a:cubicBezTo>
                  <a:cubicBezTo>
                    <a:pt x="190500" y="147828"/>
                    <a:pt x="147828" y="190500"/>
                    <a:pt x="95250" y="190500"/>
                  </a:cubicBezTo>
                  <a:cubicBezTo>
                    <a:pt x="42672" y="190500"/>
                    <a:pt x="0" y="147828"/>
                    <a:pt x="0" y="95250"/>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150" name="Shape 10980"/>
            <p:cNvSpPr/>
            <p:nvPr/>
          </p:nvSpPr>
          <p:spPr>
            <a:xfrm>
              <a:off x="2769311" y="283210"/>
              <a:ext cx="114300" cy="114300"/>
            </a:xfrm>
            <a:custGeom>
              <a:avLst/>
              <a:gdLst/>
              <a:ahLst/>
              <a:cxnLst/>
              <a:rect l="0" t="0" r="0" b="0"/>
              <a:pathLst>
                <a:path w="114300" h="114300">
                  <a:moveTo>
                    <a:pt x="57150" y="0"/>
                  </a:moveTo>
                  <a:cubicBezTo>
                    <a:pt x="88773" y="0"/>
                    <a:pt x="114300" y="25527"/>
                    <a:pt x="114300" y="57150"/>
                  </a:cubicBezTo>
                  <a:cubicBezTo>
                    <a:pt x="114300" y="88646"/>
                    <a:pt x="88773" y="114300"/>
                    <a:pt x="57150" y="114300"/>
                  </a:cubicBezTo>
                  <a:cubicBezTo>
                    <a:pt x="25527" y="114300"/>
                    <a:pt x="0" y="88646"/>
                    <a:pt x="0" y="57150"/>
                  </a:cubicBezTo>
                  <a:cubicBezTo>
                    <a:pt x="0" y="25527"/>
                    <a:pt x="25527" y="0"/>
                    <a:pt x="57150"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151" name="Shape 10981"/>
            <p:cNvSpPr/>
            <p:nvPr/>
          </p:nvSpPr>
          <p:spPr>
            <a:xfrm>
              <a:off x="2769311" y="283210"/>
              <a:ext cx="114300" cy="114300"/>
            </a:xfrm>
            <a:custGeom>
              <a:avLst/>
              <a:gdLst/>
              <a:ahLst/>
              <a:cxnLst/>
              <a:rect l="0" t="0" r="0" b="0"/>
              <a:pathLst>
                <a:path w="114300" h="114300">
                  <a:moveTo>
                    <a:pt x="0" y="57150"/>
                  </a:moveTo>
                  <a:cubicBezTo>
                    <a:pt x="0" y="25527"/>
                    <a:pt x="25527" y="0"/>
                    <a:pt x="57150" y="0"/>
                  </a:cubicBezTo>
                  <a:cubicBezTo>
                    <a:pt x="88773" y="0"/>
                    <a:pt x="114300" y="25527"/>
                    <a:pt x="114300" y="57150"/>
                  </a:cubicBezTo>
                  <a:cubicBezTo>
                    <a:pt x="114300" y="88646"/>
                    <a:pt x="88773" y="114300"/>
                    <a:pt x="57150" y="114300"/>
                  </a:cubicBezTo>
                  <a:cubicBezTo>
                    <a:pt x="25527" y="114300"/>
                    <a:pt x="0" y="88646"/>
                    <a:pt x="0" y="57150"/>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152" name="Shape 10982"/>
            <p:cNvSpPr/>
            <p:nvPr/>
          </p:nvSpPr>
          <p:spPr>
            <a:xfrm>
              <a:off x="2807411" y="321310"/>
              <a:ext cx="36195" cy="36195"/>
            </a:xfrm>
            <a:custGeom>
              <a:avLst/>
              <a:gdLst/>
              <a:ahLst/>
              <a:cxnLst/>
              <a:rect l="0" t="0" r="0" b="0"/>
              <a:pathLst>
                <a:path w="36195" h="36195">
                  <a:moveTo>
                    <a:pt x="18161" y="0"/>
                  </a:moveTo>
                  <a:cubicBezTo>
                    <a:pt x="28067" y="0"/>
                    <a:pt x="36195" y="8128"/>
                    <a:pt x="36195" y="18034"/>
                  </a:cubicBezTo>
                  <a:cubicBezTo>
                    <a:pt x="36195" y="28067"/>
                    <a:pt x="28067" y="36195"/>
                    <a:pt x="18161" y="36195"/>
                  </a:cubicBezTo>
                  <a:cubicBezTo>
                    <a:pt x="8128" y="36195"/>
                    <a:pt x="0" y="28067"/>
                    <a:pt x="0" y="18034"/>
                  </a:cubicBezTo>
                  <a:cubicBezTo>
                    <a:pt x="0" y="8128"/>
                    <a:pt x="8128" y="0"/>
                    <a:pt x="18161"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153" name="Shape 10983"/>
            <p:cNvSpPr/>
            <p:nvPr/>
          </p:nvSpPr>
          <p:spPr>
            <a:xfrm>
              <a:off x="2807411" y="321310"/>
              <a:ext cx="36195" cy="36195"/>
            </a:xfrm>
            <a:custGeom>
              <a:avLst/>
              <a:gdLst/>
              <a:ahLst/>
              <a:cxnLst/>
              <a:rect l="0" t="0" r="0" b="0"/>
              <a:pathLst>
                <a:path w="36195" h="36195">
                  <a:moveTo>
                    <a:pt x="0" y="18034"/>
                  </a:moveTo>
                  <a:cubicBezTo>
                    <a:pt x="0" y="8128"/>
                    <a:pt x="8128" y="0"/>
                    <a:pt x="18161" y="0"/>
                  </a:cubicBezTo>
                  <a:cubicBezTo>
                    <a:pt x="28067" y="0"/>
                    <a:pt x="36195" y="8128"/>
                    <a:pt x="36195" y="18034"/>
                  </a:cubicBezTo>
                  <a:cubicBezTo>
                    <a:pt x="36195" y="28067"/>
                    <a:pt x="28067" y="36195"/>
                    <a:pt x="18161" y="36195"/>
                  </a:cubicBezTo>
                  <a:cubicBezTo>
                    <a:pt x="8128" y="36195"/>
                    <a:pt x="0" y="28067"/>
                    <a:pt x="0" y="18034"/>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154" name="Shape 10984"/>
            <p:cNvSpPr/>
            <p:nvPr/>
          </p:nvSpPr>
          <p:spPr>
            <a:xfrm>
              <a:off x="2108911" y="257810"/>
              <a:ext cx="190500" cy="190500"/>
            </a:xfrm>
            <a:custGeom>
              <a:avLst/>
              <a:gdLst/>
              <a:ahLst/>
              <a:cxnLst/>
              <a:rect l="0" t="0" r="0" b="0"/>
              <a:pathLst>
                <a:path w="190500" h="190500">
                  <a:moveTo>
                    <a:pt x="95250" y="0"/>
                  </a:moveTo>
                  <a:cubicBezTo>
                    <a:pt x="147828" y="0"/>
                    <a:pt x="190500" y="42672"/>
                    <a:pt x="190500" y="95250"/>
                  </a:cubicBezTo>
                  <a:cubicBezTo>
                    <a:pt x="190500" y="147828"/>
                    <a:pt x="147828" y="190500"/>
                    <a:pt x="95250" y="190500"/>
                  </a:cubicBezTo>
                  <a:cubicBezTo>
                    <a:pt x="42672" y="190500"/>
                    <a:pt x="0" y="147828"/>
                    <a:pt x="0" y="95250"/>
                  </a:cubicBezTo>
                  <a:cubicBezTo>
                    <a:pt x="0" y="42672"/>
                    <a:pt x="42672" y="0"/>
                    <a:pt x="95250"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155" name="Shape 10985"/>
            <p:cNvSpPr/>
            <p:nvPr/>
          </p:nvSpPr>
          <p:spPr>
            <a:xfrm>
              <a:off x="2108911" y="257810"/>
              <a:ext cx="190500" cy="190500"/>
            </a:xfrm>
            <a:custGeom>
              <a:avLst/>
              <a:gdLst/>
              <a:ahLst/>
              <a:cxnLst/>
              <a:rect l="0" t="0" r="0" b="0"/>
              <a:pathLst>
                <a:path w="190500" h="190500">
                  <a:moveTo>
                    <a:pt x="0" y="95250"/>
                  </a:moveTo>
                  <a:cubicBezTo>
                    <a:pt x="0" y="42672"/>
                    <a:pt x="42672" y="0"/>
                    <a:pt x="95250" y="0"/>
                  </a:cubicBezTo>
                  <a:cubicBezTo>
                    <a:pt x="147828" y="0"/>
                    <a:pt x="190500" y="42672"/>
                    <a:pt x="190500" y="95250"/>
                  </a:cubicBezTo>
                  <a:cubicBezTo>
                    <a:pt x="190500" y="147828"/>
                    <a:pt x="147828" y="190500"/>
                    <a:pt x="95250" y="190500"/>
                  </a:cubicBezTo>
                  <a:cubicBezTo>
                    <a:pt x="42672" y="190500"/>
                    <a:pt x="0" y="147828"/>
                    <a:pt x="0" y="95250"/>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156" name="Shape 10986"/>
            <p:cNvSpPr/>
            <p:nvPr/>
          </p:nvSpPr>
          <p:spPr>
            <a:xfrm>
              <a:off x="2147011" y="295910"/>
              <a:ext cx="114300" cy="114300"/>
            </a:xfrm>
            <a:custGeom>
              <a:avLst/>
              <a:gdLst/>
              <a:ahLst/>
              <a:cxnLst/>
              <a:rect l="0" t="0" r="0" b="0"/>
              <a:pathLst>
                <a:path w="114300" h="114300">
                  <a:moveTo>
                    <a:pt x="57150" y="0"/>
                  </a:moveTo>
                  <a:cubicBezTo>
                    <a:pt x="88773" y="0"/>
                    <a:pt x="114300" y="25527"/>
                    <a:pt x="114300" y="57150"/>
                  </a:cubicBezTo>
                  <a:cubicBezTo>
                    <a:pt x="114300" y="88646"/>
                    <a:pt x="88773" y="114300"/>
                    <a:pt x="57150" y="114300"/>
                  </a:cubicBezTo>
                  <a:cubicBezTo>
                    <a:pt x="25527" y="114300"/>
                    <a:pt x="0" y="88646"/>
                    <a:pt x="0" y="57150"/>
                  </a:cubicBezTo>
                  <a:cubicBezTo>
                    <a:pt x="0" y="25527"/>
                    <a:pt x="25527" y="0"/>
                    <a:pt x="57150"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157" name="Shape 10987"/>
            <p:cNvSpPr/>
            <p:nvPr/>
          </p:nvSpPr>
          <p:spPr>
            <a:xfrm>
              <a:off x="2147011" y="295910"/>
              <a:ext cx="114300" cy="114300"/>
            </a:xfrm>
            <a:custGeom>
              <a:avLst/>
              <a:gdLst/>
              <a:ahLst/>
              <a:cxnLst/>
              <a:rect l="0" t="0" r="0" b="0"/>
              <a:pathLst>
                <a:path w="114300" h="114300">
                  <a:moveTo>
                    <a:pt x="0" y="57150"/>
                  </a:moveTo>
                  <a:cubicBezTo>
                    <a:pt x="0" y="25527"/>
                    <a:pt x="25527" y="0"/>
                    <a:pt x="57150" y="0"/>
                  </a:cubicBezTo>
                  <a:cubicBezTo>
                    <a:pt x="88773" y="0"/>
                    <a:pt x="114300" y="25527"/>
                    <a:pt x="114300" y="57150"/>
                  </a:cubicBezTo>
                  <a:cubicBezTo>
                    <a:pt x="114300" y="88646"/>
                    <a:pt x="88773" y="114300"/>
                    <a:pt x="57150" y="114300"/>
                  </a:cubicBezTo>
                  <a:cubicBezTo>
                    <a:pt x="25527" y="114300"/>
                    <a:pt x="0" y="88646"/>
                    <a:pt x="0" y="57150"/>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158" name="Shape 10988"/>
            <p:cNvSpPr/>
            <p:nvPr/>
          </p:nvSpPr>
          <p:spPr>
            <a:xfrm>
              <a:off x="2185111" y="334010"/>
              <a:ext cx="36195" cy="36195"/>
            </a:xfrm>
            <a:custGeom>
              <a:avLst/>
              <a:gdLst/>
              <a:ahLst/>
              <a:cxnLst/>
              <a:rect l="0" t="0" r="0" b="0"/>
              <a:pathLst>
                <a:path w="36195" h="36195">
                  <a:moveTo>
                    <a:pt x="18161" y="0"/>
                  </a:moveTo>
                  <a:cubicBezTo>
                    <a:pt x="28067" y="0"/>
                    <a:pt x="36195" y="8128"/>
                    <a:pt x="36195" y="18034"/>
                  </a:cubicBezTo>
                  <a:cubicBezTo>
                    <a:pt x="36195" y="28067"/>
                    <a:pt x="28067" y="36195"/>
                    <a:pt x="18161" y="36195"/>
                  </a:cubicBezTo>
                  <a:cubicBezTo>
                    <a:pt x="8128" y="36195"/>
                    <a:pt x="0" y="28067"/>
                    <a:pt x="0" y="18034"/>
                  </a:cubicBezTo>
                  <a:cubicBezTo>
                    <a:pt x="0" y="8128"/>
                    <a:pt x="8128" y="0"/>
                    <a:pt x="18161"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159" name="Shape 10989"/>
            <p:cNvSpPr/>
            <p:nvPr/>
          </p:nvSpPr>
          <p:spPr>
            <a:xfrm>
              <a:off x="2185111" y="334010"/>
              <a:ext cx="36195" cy="36195"/>
            </a:xfrm>
            <a:custGeom>
              <a:avLst/>
              <a:gdLst/>
              <a:ahLst/>
              <a:cxnLst/>
              <a:rect l="0" t="0" r="0" b="0"/>
              <a:pathLst>
                <a:path w="36195" h="36195">
                  <a:moveTo>
                    <a:pt x="0" y="18034"/>
                  </a:moveTo>
                  <a:cubicBezTo>
                    <a:pt x="0" y="8128"/>
                    <a:pt x="8128" y="0"/>
                    <a:pt x="18161" y="0"/>
                  </a:cubicBezTo>
                  <a:cubicBezTo>
                    <a:pt x="28067" y="0"/>
                    <a:pt x="36195" y="8128"/>
                    <a:pt x="36195" y="18034"/>
                  </a:cubicBezTo>
                  <a:cubicBezTo>
                    <a:pt x="36195" y="28067"/>
                    <a:pt x="28067" y="36195"/>
                    <a:pt x="18161" y="36195"/>
                  </a:cubicBezTo>
                  <a:cubicBezTo>
                    <a:pt x="8128" y="36195"/>
                    <a:pt x="0" y="28067"/>
                    <a:pt x="0" y="18034"/>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160" name="Shape 10990"/>
            <p:cNvSpPr/>
            <p:nvPr/>
          </p:nvSpPr>
          <p:spPr>
            <a:xfrm>
              <a:off x="1461211" y="257810"/>
              <a:ext cx="190500" cy="190500"/>
            </a:xfrm>
            <a:custGeom>
              <a:avLst/>
              <a:gdLst/>
              <a:ahLst/>
              <a:cxnLst/>
              <a:rect l="0" t="0" r="0" b="0"/>
              <a:pathLst>
                <a:path w="190500" h="190500">
                  <a:moveTo>
                    <a:pt x="95250" y="0"/>
                  </a:moveTo>
                  <a:cubicBezTo>
                    <a:pt x="147828" y="0"/>
                    <a:pt x="190500" y="42672"/>
                    <a:pt x="190500" y="95250"/>
                  </a:cubicBezTo>
                  <a:cubicBezTo>
                    <a:pt x="190500" y="147828"/>
                    <a:pt x="147828" y="190500"/>
                    <a:pt x="95250" y="190500"/>
                  </a:cubicBezTo>
                  <a:cubicBezTo>
                    <a:pt x="42672" y="190500"/>
                    <a:pt x="0" y="147828"/>
                    <a:pt x="0" y="95250"/>
                  </a:cubicBezTo>
                  <a:cubicBezTo>
                    <a:pt x="0" y="42672"/>
                    <a:pt x="42672" y="0"/>
                    <a:pt x="95250"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161" name="Shape 10991"/>
            <p:cNvSpPr/>
            <p:nvPr/>
          </p:nvSpPr>
          <p:spPr>
            <a:xfrm>
              <a:off x="1461211" y="257810"/>
              <a:ext cx="190500" cy="190500"/>
            </a:xfrm>
            <a:custGeom>
              <a:avLst/>
              <a:gdLst/>
              <a:ahLst/>
              <a:cxnLst/>
              <a:rect l="0" t="0" r="0" b="0"/>
              <a:pathLst>
                <a:path w="190500" h="190500">
                  <a:moveTo>
                    <a:pt x="0" y="95250"/>
                  </a:moveTo>
                  <a:cubicBezTo>
                    <a:pt x="0" y="42672"/>
                    <a:pt x="42672" y="0"/>
                    <a:pt x="95250" y="0"/>
                  </a:cubicBezTo>
                  <a:cubicBezTo>
                    <a:pt x="147828" y="0"/>
                    <a:pt x="190500" y="42672"/>
                    <a:pt x="190500" y="95250"/>
                  </a:cubicBezTo>
                  <a:cubicBezTo>
                    <a:pt x="190500" y="147828"/>
                    <a:pt x="147828" y="190500"/>
                    <a:pt x="95250" y="190500"/>
                  </a:cubicBezTo>
                  <a:cubicBezTo>
                    <a:pt x="42672" y="190500"/>
                    <a:pt x="0" y="147828"/>
                    <a:pt x="0" y="95250"/>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162" name="Shape 10992"/>
            <p:cNvSpPr/>
            <p:nvPr/>
          </p:nvSpPr>
          <p:spPr>
            <a:xfrm>
              <a:off x="1499311" y="295910"/>
              <a:ext cx="114300" cy="114300"/>
            </a:xfrm>
            <a:custGeom>
              <a:avLst/>
              <a:gdLst/>
              <a:ahLst/>
              <a:cxnLst/>
              <a:rect l="0" t="0" r="0" b="0"/>
              <a:pathLst>
                <a:path w="114300" h="114300">
                  <a:moveTo>
                    <a:pt x="57150" y="0"/>
                  </a:moveTo>
                  <a:cubicBezTo>
                    <a:pt x="88773" y="0"/>
                    <a:pt x="114300" y="25527"/>
                    <a:pt x="114300" y="57150"/>
                  </a:cubicBezTo>
                  <a:cubicBezTo>
                    <a:pt x="114300" y="88646"/>
                    <a:pt x="88773" y="114300"/>
                    <a:pt x="57150" y="114300"/>
                  </a:cubicBezTo>
                  <a:cubicBezTo>
                    <a:pt x="25527" y="114300"/>
                    <a:pt x="0" y="88646"/>
                    <a:pt x="0" y="57150"/>
                  </a:cubicBezTo>
                  <a:cubicBezTo>
                    <a:pt x="0" y="25527"/>
                    <a:pt x="25527" y="0"/>
                    <a:pt x="57150"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163" name="Shape 10993"/>
            <p:cNvSpPr/>
            <p:nvPr/>
          </p:nvSpPr>
          <p:spPr>
            <a:xfrm>
              <a:off x="1499311" y="295910"/>
              <a:ext cx="114300" cy="114300"/>
            </a:xfrm>
            <a:custGeom>
              <a:avLst/>
              <a:gdLst/>
              <a:ahLst/>
              <a:cxnLst/>
              <a:rect l="0" t="0" r="0" b="0"/>
              <a:pathLst>
                <a:path w="114300" h="114300">
                  <a:moveTo>
                    <a:pt x="0" y="57150"/>
                  </a:moveTo>
                  <a:cubicBezTo>
                    <a:pt x="0" y="25527"/>
                    <a:pt x="25527" y="0"/>
                    <a:pt x="57150" y="0"/>
                  </a:cubicBezTo>
                  <a:cubicBezTo>
                    <a:pt x="88773" y="0"/>
                    <a:pt x="114300" y="25527"/>
                    <a:pt x="114300" y="57150"/>
                  </a:cubicBezTo>
                  <a:cubicBezTo>
                    <a:pt x="114300" y="88646"/>
                    <a:pt x="88773" y="114300"/>
                    <a:pt x="57150" y="114300"/>
                  </a:cubicBezTo>
                  <a:cubicBezTo>
                    <a:pt x="25527" y="114300"/>
                    <a:pt x="0" y="88646"/>
                    <a:pt x="0" y="57150"/>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164" name="Shape 10994"/>
            <p:cNvSpPr/>
            <p:nvPr/>
          </p:nvSpPr>
          <p:spPr>
            <a:xfrm>
              <a:off x="1537411" y="334010"/>
              <a:ext cx="36195" cy="36195"/>
            </a:xfrm>
            <a:custGeom>
              <a:avLst/>
              <a:gdLst/>
              <a:ahLst/>
              <a:cxnLst/>
              <a:rect l="0" t="0" r="0" b="0"/>
              <a:pathLst>
                <a:path w="36195" h="36195">
                  <a:moveTo>
                    <a:pt x="18161" y="0"/>
                  </a:moveTo>
                  <a:cubicBezTo>
                    <a:pt x="28067" y="0"/>
                    <a:pt x="36195" y="8128"/>
                    <a:pt x="36195" y="18034"/>
                  </a:cubicBezTo>
                  <a:cubicBezTo>
                    <a:pt x="36195" y="28067"/>
                    <a:pt x="28067" y="36195"/>
                    <a:pt x="18161" y="36195"/>
                  </a:cubicBezTo>
                  <a:cubicBezTo>
                    <a:pt x="8128" y="36195"/>
                    <a:pt x="0" y="28067"/>
                    <a:pt x="0" y="18034"/>
                  </a:cubicBezTo>
                  <a:cubicBezTo>
                    <a:pt x="0" y="8128"/>
                    <a:pt x="8128" y="0"/>
                    <a:pt x="18161"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165" name="Shape 10995"/>
            <p:cNvSpPr/>
            <p:nvPr/>
          </p:nvSpPr>
          <p:spPr>
            <a:xfrm>
              <a:off x="1537411" y="334010"/>
              <a:ext cx="36195" cy="36195"/>
            </a:xfrm>
            <a:custGeom>
              <a:avLst/>
              <a:gdLst/>
              <a:ahLst/>
              <a:cxnLst/>
              <a:rect l="0" t="0" r="0" b="0"/>
              <a:pathLst>
                <a:path w="36195" h="36195">
                  <a:moveTo>
                    <a:pt x="0" y="18034"/>
                  </a:moveTo>
                  <a:cubicBezTo>
                    <a:pt x="0" y="8128"/>
                    <a:pt x="8128" y="0"/>
                    <a:pt x="18161" y="0"/>
                  </a:cubicBezTo>
                  <a:cubicBezTo>
                    <a:pt x="28067" y="0"/>
                    <a:pt x="36195" y="8128"/>
                    <a:pt x="36195" y="18034"/>
                  </a:cubicBezTo>
                  <a:cubicBezTo>
                    <a:pt x="36195" y="28067"/>
                    <a:pt x="28067" y="36195"/>
                    <a:pt x="18161" y="36195"/>
                  </a:cubicBezTo>
                  <a:cubicBezTo>
                    <a:pt x="8128" y="36195"/>
                    <a:pt x="0" y="28067"/>
                    <a:pt x="0" y="18034"/>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166" name="Shape 10996"/>
            <p:cNvSpPr/>
            <p:nvPr/>
          </p:nvSpPr>
          <p:spPr>
            <a:xfrm>
              <a:off x="2108911" y="1184783"/>
              <a:ext cx="190500" cy="190500"/>
            </a:xfrm>
            <a:custGeom>
              <a:avLst/>
              <a:gdLst/>
              <a:ahLst/>
              <a:cxnLst/>
              <a:rect l="0" t="0" r="0" b="0"/>
              <a:pathLst>
                <a:path w="190500" h="190500">
                  <a:moveTo>
                    <a:pt x="95250" y="0"/>
                  </a:moveTo>
                  <a:cubicBezTo>
                    <a:pt x="147828" y="0"/>
                    <a:pt x="190500" y="42672"/>
                    <a:pt x="190500" y="95250"/>
                  </a:cubicBezTo>
                  <a:cubicBezTo>
                    <a:pt x="190500" y="147828"/>
                    <a:pt x="147828" y="190500"/>
                    <a:pt x="95250" y="190500"/>
                  </a:cubicBezTo>
                  <a:cubicBezTo>
                    <a:pt x="42672" y="190500"/>
                    <a:pt x="0" y="147828"/>
                    <a:pt x="0" y="95250"/>
                  </a:cubicBezTo>
                  <a:cubicBezTo>
                    <a:pt x="0" y="42672"/>
                    <a:pt x="42672" y="0"/>
                    <a:pt x="95250"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167" name="Shape 10997"/>
            <p:cNvSpPr/>
            <p:nvPr/>
          </p:nvSpPr>
          <p:spPr>
            <a:xfrm>
              <a:off x="2108911" y="1184783"/>
              <a:ext cx="190500" cy="190500"/>
            </a:xfrm>
            <a:custGeom>
              <a:avLst/>
              <a:gdLst/>
              <a:ahLst/>
              <a:cxnLst/>
              <a:rect l="0" t="0" r="0" b="0"/>
              <a:pathLst>
                <a:path w="190500" h="190500">
                  <a:moveTo>
                    <a:pt x="0" y="95250"/>
                  </a:moveTo>
                  <a:cubicBezTo>
                    <a:pt x="0" y="42672"/>
                    <a:pt x="42672" y="0"/>
                    <a:pt x="95250" y="0"/>
                  </a:cubicBezTo>
                  <a:cubicBezTo>
                    <a:pt x="147828" y="0"/>
                    <a:pt x="190500" y="42672"/>
                    <a:pt x="190500" y="95250"/>
                  </a:cubicBezTo>
                  <a:cubicBezTo>
                    <a:pt x="190500" y="147828"/>
                    <a:pt x="147828" y="190500"/>
                    <a:pt x="95250" y="190500"/>
                  </a:cubicBezTo>
                  <a:cubicBezTo>
                    <a:pt x="42672" y="190500"/>
                    <a:pt x="0" y="147828"/>
                    <a:pt x="0" y="95250"/>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168" name="Shape 10998"/>
            <p:cNvSpPr/>
            <p:nvPr/>
          </p:nvSpPr>
          <p:spPr>
            <a:xfrm>
              <a:off x="2147011" y="1222883"/>
              <a:ext cx="114300" cy="114300"/>
            </a:xfrm>
            <a:custGeom>
              <a:avLst/>
              <a:gdLst/>
              <a:ahLst/>
              <a:cxnLst/>
              <a:rect l="0" t="0" r="0" b="0"/>
              <a:pathLst>
                <a:path w="114300" h="114300">
                  <a:moveTo>
                    <a:pt x="57150" y="0"/>
                  </a:moveTo>
                  <a:cubicBezTo>
                    <a:pt x="88773" y="0"/>
                    <a:pt x="114300" y="25654"/>
                    <a:pt x="114300" y="57150"/>
                  </a:cubicBezTo>
                  <a:cubicBezTo>
                    <a:pt x="114300" y="88773"/>
                    <a:pt x="88773" y="114300"/>
                    <a:pt x="57150" y="114300"/>
                  </a:cubicBezTo>
                  <a:cubicBezTo>
                    <a:pt x="25527" y="114300"/>
                    <a:pt x="0" y="88773"/>
                    <a:pt x="0" y="57150"/>
                  </a:cubicBezTo>
                  <a:cubicBezTo>
                    <a:pt x="0" y="25654"/>
                    <a:pt x="25527" y="0"/>
                    <a:pt x="57150"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169" name="Shape 10999"/>
            <p:cNvSpPr/>
            <p:nvPr/>
          </p:nvSpPr>
          <p:spPr>
            <a:xfrm>
              <a:off x="2147011" y="1222883"/>
              <a:ext cx="114300" cy="114300"/>
            </a:xfrm>
            <a:custGeom>
              <a:avLst/>
              <a:gdLst/>
              <a:ahLst/>
              <a:cxnLst/>
              <a:rect l="0" t="0" r="0" b="0"/>
              <a:pathLst>
                <a:path w="114300" h="114300">
                  <a:moveTo>
                    <a:pt x="0" y="57150"/>
                  </a:moveTo>
                  <a:cubicBezTo>
                    <a:pt x="0" y="25654"/>
                    <a:pt x="25527" y="0"/>
                    <a:pt x="57150" y="0"/>
                  </a:cubicBezTo>
                  <a:cubicBezTo>
                    <a:pt x="88773" y="0"/>
                    <a:pt x="114300" y="25654"/>
                    <a:pt x="114300" y="57150"/>
                  </a:cubicBezTo>
                  <a:cubicBezTo>
                    <a:pt x="114300" y="88773"/>
                    <a:pt x="88773" y="114300"/>
                    <a:pt x="57150" y="114300"/>
                  </a:cubicBezTo>
                  <a:cubicBezTo>
                    <a:pt x="25527" y="114300"/>
                    <a:pt x="0" y="88773"/>
                    <a:pt x="0" y="57150"/>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170" name="Shape 11000"/>
            <p:cNvSpPr/>
            <p:nvPr/>
          </p:nvSpPr>
          <p:spPr>
            <a:xfrm>
              <a:off x="2185111" y="1260983"/>
              <a:ext cx="36195" cy="36195"/>
            </a:xfrm>
            <a:custGeom>
              <a:avLst/>
              <a:gdLst/>
              <a:ahLst/>
              <a:cxnLst/>
              <a:rect l="0" t="0" r="0" b="0"/>
              <a:pathLst>
                <a:path w="36195" h="36195">
                  <a:moveTo>
                    <a:pt x="18161" y="0"/>
                  </a:moveTo>
                  <a:cubicBezTo>
                    <a:pt x="28067" y="0"/>
                    <a:pt x="36195" y="8128"/>
                    <a:pt x="36195" y="18161"/>
                  </a:cubicBezTo>
                  <a:cubicBezTo>
                    <a:pt x="36195" y="28067"/>
                    <a:pt x="28067" y="36195"/>
                    <a:pt x="18161" y="36195"/>
                  </a:cubicBezTo>
                  <a:cubicBezTo>
                    <a:pt x="8128" y="36195"/>
                    <a:pt x="0" y="28067"/>
                    <a:pt x="0" y="18161"/>
                  </a:cubicBezTo>
                  <a:cubicBezTo>
                    <a:pt x="0" y="8128"/>
                    <a:pt x="8128" y="0"/>
                    <a:pt x="18161"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171" name="Shape 11001"/>
            <p:cNvSpPr/>
            <p:nvPr/>
          </p:nvSpPr>
          <p:spPr>
            <a:xfrm>
              <a:off x="2185111" y="1260983"/>
              <a:ext cx="36195" cy="36195"/>
            </a:xfrm>
            <a:custGeom>
              <a:avLst/>
              <a:gdLst/>
              <a:ahLst/>
              <a:cxnLst/>
              <a:rect l="0" t="0" r="0" b="0"/>
              <a:pathLst>
                <a:path w="36195" h="36195">
                  <a:moveTo>
                    <a:pt x="0" y="18161"/>
                  </a:moveTo>
                  <a:cubicBezTo>
                    <a:pt x="0" y="8128"/>
                    <a:pt x="8128" y="0"/>
                    <a:pt x="18161" y="0"/>
                  </a:cubicBezTo>
                  <a:cubicBezTo>
                    <a:pt x="28067" y="0"/>
                    <a:pt x="36195" y="8128"/>
                    <a:pt x="36195" y="18161"/>
                  </a:cubicBezTo>
                  <a:cubicBezTo>
                    <a:pt x="36195" y="28067"/>
                    <a:pt x="28067" y="36195"/>
                    <a:pt x="18161" y="36195"/>
                  </a:cubicBezTo>
                  <a:cubicBezTo>
                    <a:pt x="8128" y="36195"/>
                    <a:pt x="0" y="28067"/>
                    <a:pt x="0" y="18161"/>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172" name="Shape 11002"/>
            <p:cNvSpPr/>
            <p:nvPr/>
          </p:nvSpPr>
          <p:spPr>
            <a:xfrm>
              <a:off x="2743911" y="1172083"/>
              <a:ext cx="190500" cy="190500"/>
            </a:xfrm>
            <a:custGeom>
              <a:avLst/>
              <a:gdLst/>
              <a:ahLst/>
              <a:cxnLst/>
              <a:rect l="0" t="0" r="0" b="0"/>
              <a:pathLst>
                <a:path w="190500" h="190500">
                  <a:moveTo>
                    <a:pt x="95250" y="0"/>
                  </a:moveTo>
                  <a:cubicBezTo>
                    <a:pt x="147828" y="0"/>
                    <a:pt x="190500" y="42672"/>
                    <a:pt x="190500" y="95250"/>
                  </a:cubicBezTo>
                  <a:cubicBezTo>
                    <a:pt x="190500" y="147828"/>
                    <a:pt x="147828" y="190500"/>
                    <a:pt x="95250" y="190500"/>
                  </a:cubicBezTo>
                  <a:cubicBezTo>
                    <a:pt x="42672" y="190500"/>
                    <a:pt x="0" y="147828"/>
                    <a:pt x="0" y="95250"/>
                  </a:cubicBezTo>
                  <a:cubicBezTo>
                    <a:pt x="0" y="42672"/>
                    <a:pt x="42672" y="0"/>
                    <a:pt x="95250"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173" name="Shape 11003"/>
            <p:cNvSpPr/>
            <p:nvPr/>
          </p:nvSpPr>
          <p:spPr>
            <a:xfrm>
              <a:off x="2743911" y="1172083"/>
              <a:ext cx="190500" cy="190500"/>
            </a:xfrm>
            <a:custGeom>
              <a:avLst/>
              <a:gdLst/>
              <a:ahLst/>
              <a:cxnLst/>
              <a:rect l="0" t="0" r="0" b="0"/>
              <a:pathLst>
                <a:path w="190500" h="190500">
                  <a:moveTo>
                    <a:pt x="0" y="95250"/>
                  </a:moveTo>
                  <a:cubicBezTo>
                    <a:pt x="0" y="42672"/>
                    <a:pt x="42672" y="0"/>
                    <a:pt x="95250" y="0"/>
                  </a:cubicBezTo>
                  <a:cubicBezTo>
                    <a:pt x="147828" y="0"/>
                    <a:pt x="190500" y="42672"/>
                    <a:pt x="190500" y="95250"/>
                  </a:cubicBezTo>
                  <a:cubicBezTo>
                    <a:pt x="190500" y="147828"/>
                    <a:pt x="147828" y="190500"/>
                    <a:pt x="95250" y="190500"/>
                  </a:cubicBezTo>
                  <a:cubicBezTo>
                    <a:pt x="42672" y="190500"/>
                    <a:pt x="0" y="147828"/>
                    <a:pt x="0" y="95250"/>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174" name="Shape 11004"/>
            <p:cNvSpPr/>
            <p:nvPr/>
          </p:nvSpPr>
          <p:spPr>
            <a:xfrm>
              <a:off x="2782011" y="1210183"/>
              <a:ext cx="114300" cy="114300"/>
            </a:xfrm>
            <a:custGeom>
              <a:avLst/>
              <a:gdLst/>
              <a:ahLst/>
              <a:cxnLst/>
              <a:rect l="0" t="0" r="0" b="0"/>
              <a:pathLst>
                <a:path w="114300" h="114300">
                  <a:moveTo>
                    <a:pt x="57150" y="0"/>
                  </a:moveTo>
                  <a:cubicBezTo>
                    <a:pt x="88773" y="0"/>
                    <a:pt x="114300" y="25654"/>
                    <a:pt x="114300" y="57150"/>
                  </a:cubicBezTo>
                  <a:cubicBezTo>
                    <a:pt x="114300" y="88773"/>
                    <a:pt x="88773" y="114300"/>
                    <a:pt x="57150" y="114300"/>
                  </a:cubicBezTo>
                  <a:cubicBezTo>
                    <a:pt x="25527" y="114300"/>
                    <a:pt x="0" y="88773"/>
                    <a:pt x="0" y="57150"/>
                  </a:cubicBezTo>
                  <a:cubicBezTo>
                    <a:pt x="0" y="25654"/>
                    <a:pt x="25527" y="0"/>
                    <a:pt x="57150"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175" name="Shape 11005"/>
            <p:cNvSpPr/>
            <p:nvPr/>
          </p:nvSpPr>
          <p:spPr>
            <a:xfrm>
              <a:off x="2782011" y="1210183"/>
              <a:ext cx="114300" cy="114300"/>
            </a:xfrm>
            <a:custGeom>
              <a:avLst/>
              <a:gdLst/>
              <a:ahLst/>
              <a:cxnLst/>
              <a:rect l="0" t="0" r="0" b="0"/>
              <a:pathLst>
                <a:path w="114300" h="114300">
                  <a:moveTo>
                    <a:pt x="0" y="57150"/>
                  </a:moveTo>
                  <a:cubicBezTo>
                    <a:pt x="0" y="25654"/>
                    <a:pt x="25527" y="0"/>
                    <a:pt x="57150" y="0"/>
                  </a:cubicBezTo>
                  <a:cubicBezTo>
                    <a:pt x="88773" y="0"/>
                    <a:pt x="114300" y="25654"/>
                    <a:pt x="114300" y="57150"/>
                  </a:cubicBezTo>
                  <a:cubicBezTo>
                    <a:pt x="114300" y="88773"/>
                    <a:pt x="88773" y="114300"/>
                    <a:pt x="57150" y="114300"/>
                  </a:cubicBezTo>
                  <a:cubicBezTo>
                    <a:pt x="25527" y="114300"/>
                    <a:pt x="0" y="88773"/>
                    <a:pt x="0" y="57150"/>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176" name="Shape 11006"/>
            <p:cNvSpPr/>
            <p:nvPr/>
          </p:nvSpPr>
          <p:spPr>
            <a:xfrm>
              <a:off x="2820111" y="1248283"/>
              <a:ext cx="36195" cy="36195"/>
            </a:xfrm>
            <a:custGeom>
              <a:avLst/>
              <a:gdLst/>
              <a:ahLst/>
              <a:cxnLst/>
              <a:rect l="0" t="0" r="0" b="0"/>
              <a:pathLst>
                <a:path w="36195" h="36195">
                  <a:moveTo>
                    <a:pt x="18161" y="0"/>
                  </a:moveTo>
                  <a:cubicBezTo>
                    <a:pt x="28067" y="0"/>
                    <a:pt x="36195" y="8128"/>
                    <a:pt x="36195" y="18161"/>
                  </a:cubicBezTo>
                  <a:cubicBezTo>
                    <a:pt x="36195" y="28067"/>
                    <a:pt x="28067" y="36195"/>
                    <a:pt x="18161" y="36195"/>
                  </a:cubicBezTo>
                  <a:cubicBezTo>
                    <a:pt x="8128" y="36195"/>
                    <a:pt x="0" y="28067"/>
                    <a:pt x="0" y="18161"/>
                  </a:cubicBezTo>
                  <a:cubicBezTo>
                    <a:pt x="0" y="8128"/>
                    <a:pt x="8128" y="0"/>
                    <a:pt x="18161"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177" name="Shape 11007"/>
            <p:cNvSpPr/>
            <p:nvPr/>
          </p:nvSpPr>
          <p:spPr>
            <a:xfrm>
              <a:off x="2820111" y="1248283"/>
              <a:ext cx="36195" cy="36195"/>
            </a:xfrm>
            <a:custGeom>
              <a:avLst/>
              <a:gdLst/>
              <a:ahLst/>
              <a:cxnLst/>
              <a:rect l="0" t="0" r="0" b="0"/>
              <a:pathLst>
                <a:path w="36195" h="36195">
                  <a:moveTo>
                    <a:pt x="0" y="18161"/>
                  </a:moveTo>
                  <a:cubicBezTo>
                    <a:pt x="0" y="8128"/>
                    <a:pt x="8128" y="0"/>
                    <a:pt x="18161" y="0"/>
                  </a:cubicBezTo>
                  <a:cubicBezTo>
                    <a:pt x="28067" y="0"/>
                    <a:pt x="36195" y="8128"/>
                    <a:pt x="36195" y="18161"/>
                  </a:cubicBezTo>
                  <a:cubicBezTo>
                    <a:pt x="36195" y="28067"/>
                    <a:pt x="28067" y="36195"/>
                    <a:pt x="18161" y="36195"/>
                  </a:cubicBezTo>
                  <a:cubicBezTo>
                    <a:pt x="8128" y="36195"/>
                    <a:pt x="0" y="28067"/>
                    <a:pt x="0" y="18161"/>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178" name="Shape 11008"/>
            <p:cNvSpPr/>
            <p:nvPr/>
          </p:nvSpPr>
          <p:spPr>
            <a:xfrm>
              <a:off x="3340811" y="1172083"/>
              <a:ext cx="190500" cy="190500"/>
            </a:xfrm>
            <a:custGeom>
              <a:avLst/>
              <a:gdLst/>
              <a:ahLst/>
              <a:cxnLst/>
              <a:rect l="0" t="0" r="0" b="0"/>
              <a:pathLst>
                <a:path w="190500" h="190500">
                  <a:moveTo>
                    <a:pt x="95250" y="0"/>
                  </a:moveTo>
                  <a:cubicBezTo>
                    <a:pt x="147828" y="0"/>
                    <a:pt x="190500" y="42672"/>
                    <a:pt x="190500" y="95250"/>
                  </a:cubicBezTo>
                  <a:cubicBezTo>
                    <a:pt x="190500" y="147828"/>
                    <a:pt x="147828" y="190500"/>
                    <a:pt x="95250" y="190500"/>
                  </a:cubicBezTo>
                  <a:cubicBezTo>
                    <a:pt x="42672" y="190500"/>
                    <a:pt x="0" y="147828"/>
                    <a:pt x="0" y="95250"/>
                  </a:cubicBezTo>
                  <a:cubicBezTo>
                    <a:pt x="0" y="42672"/>
                    <a:pt x="42672" y="0"/>
                    <a:pt x="95250"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179" name="Shape 11009"/>
            <p:cNvSpPr/>
            <p:nvPr/>
          </p:nvSpPr>
          <p:spPr>
            <a:xfrm>
              <a:off x="3340811" y="1172083"/>
              <a:ext cx="190500" cy="190500"/>
            </a:xfrm>
            <a:custGeom>
              <a:avLst/>
              <a:gdLst/>
              <a:ahLst/>
              <a:cxnLst/>
              <a:rect l="0" t="0" r="0" b="0"/>
              <a:pathLst>
                <a:path w="190500" h="190500">
                  <a:moveTo>
                    <a:pt x="0" y="95250"/>
                  </a:moveTo>
                  <a:cubicBezTo>
                    <a:pt x="0" y="42672"/>
                    <a:pt x="42672" y="0"/>
                    <a:pt x="95250" y="0"/>
                  </a:cubicBezTo>
                  <a:cubicBezTo>
                    <a:pt x="147828" y="0"/>
                    <a:pt x="190500" y="42672"/>
                    <a:pt x="190500" y="95250"/>
                  </a:cubicBezTo>
                  <a:cubicBezTo>
                    <a:pt x="190500" y="147828"/>
                    <a:pt x="147828" y="190500"/>
                    <a:pt x="95250" y="190500"/>
                  </a:cubicBezTo>
                  <a:cubicBezTo>
                    <a:pt x="42672" y="190500"/>
                    <a:pt x="0" y="147828"/>
                    <a:pt x="0" y="95250"/>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180" name="Shape 11010"/>
            <p:cNvSpPr/>
            <p:nvPr/>
          </p:nvSpPr>
          <p:spPr>
            <a:xfrm>
              <a:off x="3378911" y="1210183"/>
              <a:ext cx="114300" cy="114300"/>
            </a:xfrm>
            <a:custGeom>
              <a:avLst/>
              <a:gdLst/>
              <a:ahLst/>
              <a:cxnLst/>
              <a:rect l="0" t="0" r="0" b="0"/>
              <a:pathLst>
                <a:path w="114300" h="114300">
                  <a:moveTo>
                    <a:pt x="57150" y="0"/>
                  </a:moveTo>
                  <a:cubicBezTo>
                    <a:pt x="88773" y="0"/>
                    <a:pt x="114300" y="25654"/>
                    <a:pt x="114300" y="57150"/>
                  </a:cubicBezTo>
                  <a:cubicBezTo>
                    <a:pt x="114300" y="88773"/>
                    <a:pt x="88773" y="114300"/>
                    <a:pt x="57150" y="114300"/>
                  </a:cubicBezTo>
                  <a:cubicBezTo>
                    <a:pt x="25527" y="114300"/>
                    <a:pt x="0" y="88773"/>
                    <a:pt x="0" y="57150"/>
                  </a:cubicBezTo>
                  <a:cubicBezTo>
                    <a:pt x="0" y="25654"/>
                    <a:pt x="25527" y="0"/>
                    <a:pt x="57150"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181" name="Shape 11011"/>
            <p:cNvSpPr/>
            <p:nvPr/>
          </p:nvSpPr>
          <p:spPr>
            <a:xfrm>
              <a:off x="3378911" y="1210183"/>
              <a:ext cx="114300" cy="114300"/>
            </a:xfrm>
            <a:custGeom>
              <a:avLst/>
              <a:gdLst/>
              <a:ahLst/>
              <a:cxnLst/>
              <a:rect l="0" t="0" r="0" b="0"/>
              <a:pathLst>
                <a:path w="114300" h="114300">
                  <a:moveTo>
                    <a:pt x="0" y="57150"/>
                  </a:moveTo>
                  <a:cubicBezTo>
                    <a:pt x="0" y="25654"/>
                    <a:pt x="25527" y="0"/>
                    <a:pt x="57150" y="0"/>
                  </a:cubicBezTo>
                  <a:cubicBezTo>
                    <a:pt x="88773" y="0"/>
                    <a:pt x="114300" y="25654"/>
                    <a:pt x="114300" y="57150"/>
                  </a:cubicBezTo>
                  <a:cubicBezTo>
                    <a:pt x="114300" y="88773"/>
                    <a:pt x="88773" y="114300"/>
                    <a:pt x="57150" y="114300"/>
                  </a:cubicBezTo>
                  <a:cubicBezTo>
                    <a:pt x="25527" y="114300"/>
                    <a:pt x="0" y="88773"/>
                    <a:pt x="0" y="57150"/>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182" name="Shape 11012"/>
            <p:cNvSpPr/>
            <p:nvPr/>
          </p:nvSpPr>
          <p:spPr>
            <a:xfrm>
              <a:off x="3417011" y="1248283"/>
              <a:ext cx="36195" cy="36195"/>
            </a:xfrm>
            <a:custGeom>
              <a:avLst/>
              <a:gdLst/>
              <a:ahLst/>
              <a:cxnLst/>
              <a:rect l="0" t="0" r="0" b="0"/>
              <a:pathLst>
                <a:path w="36195" h="36195">
                  <a:moveTo>
                    <a:pt x="18161" y="0"/>
                  </a:moveTo>
                  <a:cubicBezTo>
                    <a:pt x="28067" y="0"/>
                    <a:pt x="36195" y="8128"/>
                    <a:pt x="36195" y="18161"/>
                  </a:cubicBezTo>
                  <a:cubicBezTo>
                    <a:pt x="36195" y="28067"/>
                    <a:pt x="28067" y="36195"/>
                    <a:pt x="18161" y="36195"/>
                  </a:cubicBezTo>
                  <a:cubicBezTo>
                    <a:pt x="8128" y="36195"/>
                    <a:pt x="0" y="28067"/>
                    <a:pt x="0" y="18161"/>
                  </a:cubicBezTo>
                  <a:cubicBezTo>
                    <a:pt x="0" y="8128"/>
                    <a:pt x="8128" y="0"/>
                    <a:pt x="18161"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183" name="Shape 11013"/>
            <p:cNvSpPr/>
            <p:nvPr/>
          </p:nvSpPr>
          <p:spPr>
            <a:xfrm>
              <a:off x="3417011" y="1248283"/>
              <a:ext cx="36195" cy="36195"/>
            </a:xfrm>
            <a:custGeom>
              <a:avLst/>
              <a:gdLst/>
              <a:ahLst/>
              <a:cxnLst/>
              <a:rect l="0" t="0" r="0" b="0"/>
              <a:pathLst>
                <a:path w="36195" h="36195">
                  <a:moveTo>
                    <a:pt x="0" y="18161"/>
                  </a:moveTo>
                  <a:cubicBezTo>
                    <a:pt x="0" y="8128"/>
                    <a:pt x="8128" y="0"/>
                    <a:pt x="18161" y="0"/>
                  </a:cubicBezTo>
                  <a:cubicBezTo>
                    <a:pt x="28067" y="0"/>
                    <a:pt x="36195" y="8128"/>
                    <a:pt x="36195" y="18161"/>
                  </a:cubicBezTo>
                  <a:cubicBezTo>
                    <a:pt x="36195" y="28067"/>
                    <a:pt x="28067" y="36195"/>
                    <a:pt x="18161" y="36195"/>
                  </a:cubicBezTo>
                  <a:cubicBezTo>
                    <a:pt x="8128" y="36195"/>
                    <a:pt x="0" y="28067"/>
                    <a:pt x="0" y="18161"/>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184" name="Shape 11014"/>
            <p:cNvSpPr/>
            <p:nvPr/>
          </p:nvSpPr>
          <p:spPr>
            <a:xfrm>
              <a:off x="1550111" y="155575"/>
              <a:ext cx="1892300" cy="76200"/>
            </a:xfrm>
            <a:custGeom>
              <a:avLst/>
              <a:gdLst/>
              <a:ahLst/>
              <a:cxnLst/>
              <a:rect l="0" t="0" r="0" b="0"/>
              <a:pathLst>
                <a:path w="1892300" h="76200">
                  <a:moveTo>
                    <a:pt x="1816100" y="0"/>
                  </a:moveTo>
                  <a:lnTo>
                    <a:pt x="1892300" y="38100"/>
                  </a:lnTo>
                  <a:lnTo>
                    <a:pt x="1816100" y="76200"/>
                  </a:lnTo>
                  <a:lnTo>
                    <a:pt x="1816100" y="42799"/>
                  </a:lnTo>
                  <a:lnTo>
                    <a:pt x="0" y="42799"/>
                  </a:lnTo>
                  <a:lnTo>
                    <a:pt x="0" y="33274"/>
                  </a:lnTo>
                  <a:lnTo>
                    <a:pt x="1816100" y="33274"/>
                  </a:lnTo>
                  <a:lnTo>
                    <a:pt x="1816100" y="0"/>
                  </a:lnTo>
                  <a:close/>
                </a:path>
              </a:pathLst>
            </a:custGeom>
            <a:ln w="0" cap="flat">
              <a:round/>
            </a:ln>
          </p:spPr>
          <p:style>
            <a:lnRef idx="0">
              <a:srgbClr val="000000">
                <a:alpha val="0"/>
              </a:srgbClr>
            </a:lnRef>
            <a:fillRef idx="1">
              <a:srgbClr val="000000"/>
            </a:fillRef>
            <a:effectRef idx="0">
              <a:scrgbClr r="0" g="0" b="0"/>
            </a:effectRef>
            <a:fontRef idx="none"/>
          </p:style>
          <p:txBody>
            <a:bodyPr/>
            <a:lstStyle/>
            <a:p>
              <a:endParaRPr lang="sv-SE"/>
            </a:p>
          </p:txBody>
        </p:sp>
        <p:sp>
          <p:nvSpPr>
            <p:cNvPr id="185" name="Shape 11016"/>
            <p:cNvSpPr/>
            <p:nvPr/>
          </p:nvSpPr>
          <p:spPr>
            <a:xfrm>
              <a:off x="3886911" y="667893"/>
              <a:ext cx="279400" cy="114300"/>
            </a:xfrm>
            <a:custGeom>
              <a:avLst/>
              <a:gdLst/>
              <a:ahLst/>
              <a:cxnLst/>
              <a:rect l="0" t="0" r="0" b="0"/>
              <a:pathLst>
                <a:path w="279400" h="114300">
                  <a:moveTo>
                    <a:pt x="279400" y="28575"/>
                  </a:moveTo>
                  <a:lnTo>
                    <a:pt x="69850" y="28575"/>
                  </a:lnTo>
                  <a:lnTo>
                    <a:pt x="69850" y="0"/>
                  </a:lnTo>
                  <a:lnTo>
                    <a:pt x="0" y="57150"/>
                  </a:lnTo>
                  <a:lnTo>
                    <a:pt x="69850" y="114300"/>
                  </a:lnTo>
                  <a:lnTo>
                    <a:pt x="69850" y="85725"/>
                  </a:lnTo>
                  <a:lnTo>
                    <a:pt x="279400" y="85725"/>
                  </a:lnTo>
                  <a:close/>
                </a:path>
              </a:pathLst>
            </a:custGeom>
            <a:ln w="9525" cap="flat">
              <a:miter lim="101600"/>
            </a:ln>
          </p:spPr>
          <p:style>
            <a:lnRef idx="1">
              <a:srgbClr val="000000"/>
            </a:lnRef>
            <a:fillRef idx="0">
              <a:srgbClr val="000000">
                <a:alpha val="0"/>
              </a:srgbClr>
            </a:fillRef>
            <a:effectRef idx="0">
              <a:scrgbClr r="0" g="0" b="0"/>
            </a:effectRef>
            <a:fontRef idx="none"/>
          </p:style>
          <p:txBody>
            <a:bodyPr/>
            <a:lstStyle/>
            <a:p>
              <a:endParaRPr lang="sv-SE"/>
            </a:p>
          </p:txBody>
        </p:sp>
        <p:sp>
          <p:nvSpPr>
            <p:cNvPr id="186" name="Rectangle 11017"/>
            <p:cNvSpPr/>
            <p:nvPr/>
          </p:nvSpPr>
          <p:spPr>
            <a:xfrm>
              <a:off x="3865448" y="808046"/>
              <a:ext cx="537366"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Från SP</a:t>
              </a:r>
              <a:endParaRPr lang="sv-SE" sz="1100">
                <a:solidFill>
                  <a:srgbClr val="000000"/>
                </a:solidFill>
                <a:effectLst/>
                <a:latin typeface="Calibri" panose="020F0502020204030204" pitchFamily="34" charset="0"/>
                <a:ea typeface="Calibri" panose="020F0502020204030204" pitchFamily="34" charset="0"/>
              </a:endParaRPr>
            </a:p>
          </p:txBody>
        </p:sp>
        <p:sp>
          <p:nvSpPr>
            <p:cNvPr id="187" name="Rectangle 11018"/>
            <p:cNvSpPr/>
            <p:nvPr/>
          </p:nvSpPr>
          <p:spPr>
            <a:xfrm>
              <a:off x="4271214" y="808046"/>
              <a:ext cx="42058" cy="186236"/>
            </a:xfrm>
            <a:prstGeom prst="rect">
              <a:avLst/>
            </a:prstGeom>
            <a:ln>
              <a:noFill/>
            </a:ln>
          </p:spPr>
          <p:txBody>
            <a:bodyPr vert="horz" lIns="0" tIns="0" rIns="0" bIns="0" rtlCol="0">
              <a:noAutofit/>
            </a:bodyPr>
            <a:lstStyle/>
            <a:p>
              <a:pPr>
                <a:lnSpc>
                  <a:spcPct val="107000"/>
                </a:lnSpc>
                <a:spcAft>
                  <a:spcPts val="800"/>
                </a:spcAft>
              </a:pPr>
              <a:r>
                <a:rPr lang="sv-SE" sz="10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188" name="Shape 11019"/>
            <p:cNvSpPr/>
            <p:nvPr/>
          </p:nvSpPr>
          <p:spPr>
            <a:xfrm>
              <a:off x="2921313" y="570138"/>
              <a:ext cx="163672" cy="502980"/>
            </a:xfrm>
            <a:custGeom>
              <a:avLst/>
              <a:gdLst/>
              <a:ahLst/>
              <a:cxnLst/>
              <a:rect l="0" t="0" r="0" b="0"/>
              <a:pathLst>
                <a:path w="163672" h="502980">
                  <a:moveTo>
                    <a:pt x="16247" y="0"/>
                  </a:moveTo>
                  <a:lnTo>
                    <a:pt x="19991" y="0"/>
                  </a:lnTo>
                  <a:lnTo>
                    <a:pt x="149147" y="748"/>
                  </a:lnTo>
                  <a:lnTo>
                    <a:pt x="152890" y="1683"/>
                  </a:lnTo>
                  <a:lnTo>
                    <a:pt x="155436" y="2618"/>
                  </a:lnTo>
                  <a:lnTo>
                    <a:pt x="157308" y="3553"/>
                  </a:lnTo>
                  <a:lnTo>
                    <a:pt x="159030" y="5423"/>
                  </a:lnTo>
                  <a:lnTo>
                    <a:pt x="160902" y="7105"/>
                  </a:lnTo>
                  <a:lnTo>
                    <a:pt x="162774" y="9910"/>
                  </a:lnTo>
                  <a:lnTo>
                    <a:pt x="163672" y="12528"/>
                  </a:lnTo>
                  <a:lnTo>
                    <a:pt x="163672" y="15332"/>
                  </a:lnTo>
                  <a:lnTo>
                    <a:pt x="158281" y="488582"/>
                  </a:lnTo>
                  <a:lnTo>
                    <a:pt x="158281" y="492135"/>
                  </a:lnTo>
                  <a:lnTo>
                    <a:pt x="157308" y="494005"/>
                  </a:lnTo>
                  <a:lnTo>
                    <a:pt x="155436" y="496810"/>
                  </a:lnTo>
                  <a:lnTo>
                    <a:pt x="154537" y="498492"/>
                  </a:lnTo>
                  <a:lnTo>
                    <a:pt x="151917" y="500362"/>
                  </a:lnTo>
                  <a:lnTo>
                    <a:pt x="150046" y="501297"/>
                  </a:lnTo>
                  <a:lnTo>
                    <a:pt x="147425" y="502232"/>
                  </a:lnTo>
                  <a:lnTo>
                    <a:pt x="143681" y="502980"/>
                  </a:lnTo>
                  <a:lnTo>
                    <a:pt x="14600" y="501297"/>
                  </a:lnTo>
                  <a:lnTo>
                    <a:pt x="11755" y="501297"/>
                  </a:lnTo>
                  <a:lnTo>
                    <a:pt x="8236" y="500362"/>
                  </a:lnTo>
                  <a:lnTo>
                    <a:pt x="6364" y="498492"/>
                  </a:lnTo>
                  <a:lnTo>
                    <a:pt x="4492" y="496810"/>
                  </a:lnTo>
                  <a:lnTo>
                    <a:pt x="2770" y="494940"/>
                  </a:lnTo>
                  <a:lnTo>
                    <a:pt x="1872" y="493070"/>
                  </a:lnTo>
                  <a:lnTo>
                    <a:pt x="973" y="490452"/>
                  </a:lnTo>
                  <a:lnTo>
                    <a:pt x="0" y="486713"/>
                  </a:lnTo>
                  <a:lnTo>
                    <a:pt x="5391" y="13463"/>
                  </a:lnTo>
                  <a:lnTo>
                    <a:pt x="5391" y="10845"/>
                  </a:lnTo>
                  <a:lnTo>
                    <a:pt x="6364" y="8040"/>
                  </a:lnTo>
                  <a:lnTo>
                    <a:pt x="8236" y="6171"/>
                  </a:lnTo>
                  <a:lnTo>
                    <a:pt x="9135" y="3553"/>
                  </a:lnTo>
                  <a:lnTo>
                    <a:pt x="11755" y="1683"/>
                  </a:lnTo>
                  <a:lnTo>
                    <a:pt x="13627" y="748"/>
                  </a:lnTo>
                  <a:lnTo>
                    <a:pt x="16247"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sv-SE"/>
            </a:p>
          </p:txBody>
        </p:sp>
        <p:sp>
          <p:nvSpPr>
            <p:cNvPr id="189" name="Shape 11020"/>
            <p:cNvSpPr/>
            <p:nvPr/>
          </p:nvSpPr>
          <p:spPr>
            <a:xfrm>
              <a:off x="2302234" y="563781"/>
              <a:ext cx="456530" cy="505785"/>
            </a:xfrm>
            <a:custGeom>
              <a:avLst/>
              <a:gdLst/>
              <a:ahLst/>
              <a:cxnLst/>
              <a:rect l="0" t="0" r="0" b="0"/>
              <a:pathLst>
                <a:path w="456530" h="505785">
                  <a:moveTo>
                    <a:pt x="5421" y="0"/>
                  </a:moveTo>
                  <a:lnTo>
                    <a:pt x="456530" y="4488"/>
                  </a:lnTo>
                  <a:lnTo>
                    <a:pt x="451064" y="505785"/>
                  </a:lnTo>
                  <a:lnTo>
                    <a:pt x="0" y="501297"/>
                  </a:lnTo>
                  <a:lnTo>
                    <a:pt x="5421"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sv-SE"/>
            </a:p>
          </p:txBody>
        </p:sp>
        <p:sp>
          <p:nvSpPr>
            <p:cNvPr id="190" name="Shape 11021"/>
            <p:cNvSpPr/>
            <p:nvPr/>
          </p:nvSpPr>
          <p:spPr>
            <a:xfrm>
              <a:off x="2156673" y="552936"/>
              <a:ext cx="187092" cy="45062"/>
            </a:xfrm>
            <a:custGeom>
              <a:avLst/>
              <a:gdLst/>
              <a:ahLst/>
              <a:cxnLst/>
              <a:rect l="0" t="0" r="0" b="0"/>
              <a:pathLst>
                <a:path w="187092" h="45062">
                  <a:moveTo>
                    <a:pt x="936" y="0"/>
                  </a:moveTo>
                  <a:lnTo>
                    <a:pt x="187092" y="1683"/>
                  </a:lnTo>
                  <a:lnTo>
                    <a:pt x="187092" y="45062"/>
                  </a:lnTo>
                  <a:lnTo>
                    <a:pt x="0" y="43380"/>
                  </a:lnTo>
                  <a:lnTo>
                    <a:pt x="936"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sv-SE"/>
            </a:p>
          </p:txBody>
        </p:sp>
        <p:sp>
          <p:nvSpPr>
            <p:cNvPr id="191" name="Shape 11022"/>
            <p:cNvSpPr/>
            <p:nvPr/>
          </p:nvSpPr>
          <p:spPr>
            <a:xfrm>
              <a:off x="2152189" y="1029924"/>
              <a:ext cx="187085" cy="45999"/>
            </a:xfrm>
            <a:custGeom>
              <a:avLst/>
              <a:gdLst/>
              <a:ahLst/>
              <a:cxnLst/>
              <a:rect l="0" t="0" r="0" b="0"/>
              <a:pathLst>
                <a:path w="187085" h="45999">
                  <a:moveTo>
                    <a:pt x="936" y="0"/>
                  </a:moveTo>
                  <a:lnTo>
                    <a:pt x="187085" y="1683"/>
                  </a:lnTo>
                  <a:lnTo>
                    <a:pt x="186149" y="45999"/>
                  </a:lnTo>
                  <a:lnTo>
                    <a:pt x="0" y="43194"/>
                  </a:lnTo>
                  <a:lnTo>
                    <a:pt x="936"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sv-SE"/>
            </a:p>
          </p:txBody>
        </p:sp>
        <p:sp>
          <p:nvSpPr>
            <p:cNvPr id="192" name="Shape 11023"/>
            <p:cNvSpPr/>
            <p:nvPr/>
          </p:nvSpPr>
          <p:spPr>
            <a:xfrm>
              <a:off x="2767748" y="559294"/>
              <a:ext cx="187032" cy="45062"/>
            </a:xfrm>
            <a:custGeom>
              <a:avLst/>
              <a:gdLst/>
              <a:ahLst/>
              <a:cxnLst/>
              <a:rect l="0" t="0" r="0" b="0"/>
              <a:pathLst>
                <a:path w="187032" h="45062">
                  <a:moveTo>
                    <a:pt x="898" y="0"/>
                  </a:moveTo>
                  <a:lnTo>
                    <a:pt x="187032" y="1683"/>
                  </a:lnTo>
                  <a:lnTo>
                    <a:pt x="186134" y="45062"/>
                  </a:lnTo>
                  <a:lnTo>
                    <a:pt x="0" y="43193"/>
                  </a:lnTo>
                  <a:lnTo>
                    <a:pt x="898"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sv-SE"/>
            </a:p>
          </p:txBody>
        </p:sp>
        <p:sp>
          <p:nvSpPr>
            <p:cNvPr id="193" name="Shape 11024"/>
            <p:cNvSpPr/>
            <p:nvPr/>
          </p:nvSpPr>
          <p:spPr>
            <a:xfrm>
              <a:off x="2763256" y="1036095"/>
              <a:ext cx="187032" cy="46186"/>
            </a:xfrm>
            <a:custGeom>
              <a:avLst/>
              <a:gdLst/>
              <a:ahLst/>
              <a:cxnLst/>
              <a:rect l="0" t="0" r="0" b="0"/>
              <a:pathLst>
                <a:path w="187032" h="46186">
                  <a:moveTo>
                    <a:pt x="0" y="0"/>
                  </a:moveTo>
                  <a:lnTo>
                    <a:pt x="187032" y="1870"/>
                  </a:lnTo>
                  <a:lnTo>
                    <a:pt x="186134" y="46186"/>
                  </a:lnTo>
                  <a:lnTo>
                    <a:pt x="0" y="43381"/>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sv-SE"/>
            </a:p>
          </p:txBody>
        </p:sp>
        <p:sp>
          <p:nvSpPr>
            <p:cNvPr id="194" name="Shape 11025"/>
            <p:cNvSpPr/>
            <p:nvPr/>
          </p:nvSpPr>
          <p:spPr>
            <a:xfrm>
              <a:off x="2004946" y="555554"/>
              <a:ext cx="166320" cy="516816"/>
            </a:xfrm>
            <a:custGeom>
              <a:avLst/>
              <a:gdLst/>
              <a:ahLst/>
              <a:cxnLst/>
              <a:rect l="0" t="0" r="0" b="0"/>
              <a:pathLst>
                <a:path w="166320" h="516816">
                  <a:moveTo>
                    <a:pt x="69599" y="0"/>
                  </a:moveTo>
                  <a:lnTo>
                    <a:pt x="136385" y="0"/>
                  </a:lnTo>
                  <a:lnTo>
                    <a:pt x="142750" y="935"/>
                  </a:lnTo>
                  <a:lnTo>
                    <a:pt x="148178" y="1870"/>
                  </a:lnTo>
                  <a:lnTo>
                    <a:pt x="153599" y="4488"/>
                  </a:lnTo>
                  <a:lnTo>
                    <a:pt x="158091" y="7292"/>
                  </a:lnTo>
                  <a:lnTo>
                    <a:pt x="160899" y="9910"/>
                  </a:lnTo>
                  <a:lnTo>
                    <a:pt x="164455" y="13650"/>
                  </a:lnTo>
                  <a:lnTo>
                    <a:pt x="166320" y="18137"/>
                  </a:lnTo>
                  <a:lnTo>
                    <a:pt x="166320" y="22625"/>
                  </a:lnTo>
                  <a:lnTo>
                    <a:pt x="160899" y="495126"/>
                  </a:lnTo>
                  <a:lnTo>
                    <a:pt x="160899" y="499614"/>
                  </a:lnTo>
                  <a:lnTo>
                    <a:pt x="159027" y="503167"/>
                  </a:lnTo>
                  <a:lnTo>
                    <a:pt x="156406" y="506719"/>
                  </a:lnTo>
                  <a:lnTo>
                    <a:pt x="152663" y="510459"/>
                  </a:lnTo>
                  <a:lnTo>
                    <a:pt x="148178" y="513077"/>
                  </a:lnTo>
                  <a:lnTo>
                    <a:pt x="142750" y="514946"/>
                  </a:lnTo>
                  <a:lnTo>
                    <a:pt x="137321" y="515881"/>
                  </a:lnTo>
                  <a:lnTo>
                    <a:pt x="130964" y="516816"/>
                  </a:lnTo>
                  <a:lnTo>
                    <a:pt x="64171" y="515881"/>
                  </a:lnTo>
                  <a:lnTo>
                    <a:pt x="55942" y="514012"/>
                  </a:lnTo>
                  <a:lnTo>
                    <a:pt x="48829" y="509524"/>
                  </a:lnTo>
                  <a:lnTo>
                    <a:pt x="41536" y="502232"/>
                  </a:lnTo>
                  <a:lnTo>
                    <a:pt x="35172" y="493257"/>
                  </a:lnTo>
                  <a:lnTo>
                    <a:pt x="29744" y="481475"/>
                  </a:lnTo>
                  <a:lnTo>
                    <a:pt x="24323" y="467078"/>
                  </a:lnTo>
                  <a:lnTo>
                    <a:pt x="19831" y="451746"/>
                  </a:lnTo>
                  <a:lnTo>
                    <a:pt x="15338" y="434543"/>
                  </a:lnTo>
                  <a:lnTo>
                    <a:pt x="11789" y="415658"/>
                  </a:lnTo>
                  <a:lnTo>
                    <a:pt x="8982" y="394716"/>
                  </a:lnTo>
                  <a:lnTo>
                    <a:pt x="5425" y="373962"/>
                  </a:lnTo>
                  <a:lnTo>
                    <a:pt x="3554" y="351524"/>
                  </a:lnTo>
                  <a:lnTo>
                    <a:pt x="1684" y="328899"/>
                  </a:lnTo>
                  <a:lnTo>
                    <a:pt x="935" y="305340"/>
                  </a:lnTo>
                  <a:lnTo>
                    <a:pt x="935" y="281032"/>
                  </a:lnTo>
                  <a:lnTo>
                    <a:pt x="0" y="257473"/>
                  </a:lnTo>
                  <a:lnTo>
                    <a:pt x="935" y="233165"/>
                  </a:lnTo>
                  <a:lnTo>
                    <a:pt x="1684" y="208671"/>
                  </a:lnTo>
                  <a:lnTo>
                    <a:pt x="3554" y="185298"/>
                  </a:lnTo>
                  <a:lnTo>
                    <a:pt x="5425" y="162673"/>
                  </a:lnTo>
                  <a:lnTo>
                    <a:pt x="8046" y="140048"/>
                  </a:lnTo>
                  <a:lnTo>
                    <a:pt x="10854" y="119294"/>
                  </a:lnTo>
                  <a:lnTo>
                    <a:pt x="14402" y="98539"/>
                  </a:lnTo>
                  <a:lnTo>
                    <a:pt x="18895" y="79467"/>
                  </a:lnTo>
                  <a:lnTo>
                    <a:pt x="23387" y="62452"/>
                  </a:lnTo>
                  <a:lnTo>
                    <a:pt x="28067" y="46932"/>
                  </a:lnTo>
                  <a:lnTo>
                    <a:pt x="34236" y="33470"/>
                  </a:lnTo>
                  <a:lnTo>
                    <a:pt x="39665" y="21690"/>
                  </a:lnTo>
                  <a:lnTo>
                    <a:pt x="46957" y="12715"/>
                  </a:lnTo>
                  <a:lnTo>
                    <a:pt x="54257" y="5423"/>
                  </a:lnTo>
                  <a:lnTo>
                    <a:pt x="61363" y="935"/>
                  </a:lnTo>
                  <a:lnTo>
                    <a:pt x="69599"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sv-SE"/>
            </a:p>
          </p:txBody>
        </p:sp>
        <p:sp>
          <p:nvSpPr>
            <p:cNvPr id="195" name="Shape 11026"/>
            <p:cNvSpPr/>
            <p:nvPr/>
          </p:nvSpPr>
          <p:spPr>
            <a:xfrm>
              <a:off x="2034878" y="566586"/>
              <a:ext cx="1039325" cy="509524"/>
            </a:xfrm>
            <a:custGeom>
              <a:avLst/>
              <a:gdLst/>
              <a:ahLst/>
              <a:cxnLst/>
              <a:rect l="0" t="0" r="0" b="0"/>
              <a:pathLst>
                <a:path w="1039325" h="509524">
                  <a:moveTo>
                    <a:pt x="109262" y="0"/>
                  </a:moveTo>
                  <a:lnTo>
                    <a:pt x="112070" y="0"/>
                  </a:lnTo>
                  <a:lnTo>
                    <a:pt x="327973" y="2618"/>
                  </a:lnTo>
                  <a:lnTo>
                    <a:pt x="333394" y="2618"/>
                  </a:lnTo>
                  <a:lnTo>
                    <a:pt x="335266" y="3552"/>
                  </a:lnTo>
                  <a:lnTo>
                    <a:pt x="337138" y="5423"/>
                  </a:lnTo>
                  <a:lnTo>
                    <a:pt x="338822" y="6357"/>
                  </a:lnTo>
                  <a:lnTo>
                    <a:pt x="339758" y="8040"/>
                  </a:lnTo>
                  <a:lnTo>
                    <a:pt x="340694" y="9910"/>
                  </a:lnTo>
                  <a:lnTo>
                    <a:pt x="340694" y="15332"/>
                  </a:lnTo>
                  <a:lnTo>
                    <a:pt x="706815" y="19820"/>
                  </a:lnTo>
                  <a:lnTo>
                    <a:pt x="706815" y="16267"/>
                  </a:lnTo>
                  <a:lnTo>
                    <a:pt x="707564" y="14398"/>
                  </a:lnTo>
                  <a:lnTo>
                    <a:pt x="708537" y="12715"/>
                  </a:lnTo>
                  <a:lnTo>
                    <a:pt x="709435" y="10845"/>
                  </a:lnTo>
                  <a:lnTo>
                    <a:pt x="711307" y="8975"/>
                  </a:lnTo>
                  <a:lnTo>
                    <a:pt x="713030" y="8040"/>
                  </a:lnTo>
                  <a:lnTo>
                    <a:pt x="714901" y="7292"/>
                  </a:lnTo>
                  <a:lnTo>
                    <a:pt x="716773" y="6357"/>
                  </a:lnTo>
                  <a:lnTo>
                    <a:pt x="719394" y="6357"/>
                  </a:lnTo>
                  <a:lnTo>
                    <a:pt x="936375" y="8975"/>
                  </a:lnTo>
                  <a:lnTo>
                    <a:pt x="940868" y="8975"/>
                  </a:lnTo>
                  <a:lnTo>
                    <a:pt x="942590" y="10845"/>
                  </a:lnTo>
                  <a:lnTo>
                    <a:pt x="944461" y="11780"/>
                  </a:lnTo>
                  <a:lnTo>
                    <a:pt x="946333" y="13463"/>
                  </a:lnTo>
                  <a:lnTo>
                    <a:pt x="947232" y="14398"/>
                  </a:lnTo>
                  <a:lnTo>
                    <a:pt x="947980" y="16267"/>
                  </a:lnTo>
                  <a:lnTo>
                    <a:pt x="947980" y="21690"/>
                  </a:lnTo>
                  <a:lnTo>
                    <a:pt x="1019484" y="22625"/>
                  </a:lnTo>
                  <a:lnTo>
                    <a:pt x="1023976" y="23559"/>
                  </a:lnTo>
                  <a:lnTo>
                    <a:pt x="1027720" y="24307"/>
                  </a:lnTo>
                  <a:lnTo>
                    <a:pt x="1031239" y="26177"/>
                  </a:lnTo>
                  <a:lnTo>
                    <a:pt x="1033860" y="28982"/>
                  </a:lnTo>
                  <a:lnTo>
                    <a:pt x="1036705" y="31600"/>
                  </a:lnTo>
                  <a:lnTo>
                    <a:pt x="1038576" y="35153"/>
                  </a:lnTo>
                  <a:lnTo>
                    <a:pt x="1039325" y="38892"/>
                  </a:lnTo>
                  <a:lnTo>
                    <a:pt x="1039325" y="42445"/>
                  </a:lnTo>
                  <a:lnTo>
                    <a:pt x="1034833" y="478671"/>
                  </a:lnTo>
                  <a:lnTo>
                    <a:pt x="1034833" y="483347"/>
                  </a:lnTo>
                  <a:lnTo>
                    <a:pt x="1033860" y="485965"/>
                  </a:lnTo>
                  <a:lnTo>
                    <a:pt x="1032212" y="489517"/>
                  </a:lnTo>
                  <a:lnTo>
                    <a:pt x="1029367" y="493257"/>
                  </a:lnTo>
                  <a:lnTo>
                    <a:pt x="1025848" y="494940"/>
                  </a:lnTo>
                  <a:lnTo>
                    <a:pt x="1022254" y="496809"/>
                  </a:lnTo>
                  <a:lnTo>
                    <a:pt x="1018511" y="497744"/>
                  </a:lnTo>
                  <a:lnTo>
                    <a:pt x="1014992" y="498679"/>
                  </a:lnTo>
                  <a:lnTo>
                    <a:pt x="943488" y="497744"/>
                  </a:lnTo>
                  <a:lnTo>
                    <a:pt x="943488" y="499427"/>
                  </a:lnTo>
                  <a:lnTo>
                    <a:pt x="942590" y="501297"/>
                  </a:lnTo>
                  <a:lnTo>
                    <a:pt x="941841" y="503167"/>
                  </a:lnTo>
                  <a:lnTo>
                    <a:pt x="940868" y="504849"/>
                  </a:lnTo>
                  <a:lnTo>
                    <a:pt x="938996" y="506719"/>
                  </a:lnTo>
                  <a:lnTo>
                    <a:pt x="938097" y="507654"/>
                  </a:lnTo>
                  <a:lnTo>
                    <a:pt x="935476" y="508589"/>
                  </a:lnTo>
                  <a:lnTo>
                    <a:pt x="933605" y="509524"/>
                  </a:lnTo>
                  <a:lnTo>
                    <a:pt x="930984" y="509524"/>
                  </a:lnTo>
                  <a:lnTo>
                    <a:pt x="713928" y="506719"/>
                  </a:lnTo>
                  <a:lnTo>
                    <a:pt x="712281" y="506719"/>
                  </a:lnTo>
                  <a:lnTo>
                    <a:pt x="709435" y="505784"/>
                  </a:lnTo>
                  <a:lnTo>
                    <a:pt x="707564" y="504849"/>
                  </a:lnTo>
                  <a:lnTo>
                    <a:pt x="705916" y="504101"/>
                  </a:lnTo>
                  <a:lnTo>
                    <a:pt x="704044" y="502232"/>
                  </a:lnTo>
                  <a:lnTo>
                    <a:pt x="703071" y="500362"/>
                  </a:lnTo>
                  <a:lnTo>
                    <a:pt x="702173" y="498679"/>
                  </a:lnTo>
                  <a:lnTo>
                    <a:pt x="702173" y="494940"/>
                  </a:lnTo>
                  <a:lnTo>
                    <a:pt x="335266" y="491387"/>
                  </a:lnTo>
                  <a:lnTo>
                    <a:pt x="335266" y="494940"/>
                  </a:lnTo>
                  <a:lnTo>
                    <a:pt x="334330" y="496809"/>
                  </a:lnTo>
                  <a:lnTo>
                    <a:pt x="333394" y="498679"/>
                  </a:lnTo>
                  <a:lnTo>
                    <a:pt x="331717" y="500362"/>
                  </a:lnTo>
                  <a:lnTo>
                    <a:pt x="329845" y="501297"/>
                  </a:lnTo>
                  <a:lnTo>
                    <a:pt x="327973" y="502232"/>
                  </a:lnTo>
                  <a:lnTo>
                    <a:pt x="326288" y="502232"/>
                  </a:lnTo>
                  <a:lnTo>
                    <a:pt x="322732" y="503167"/>
                  </a:lnTo>
                  <a:lnTo>
                    <a:pt x="106641" y="500362"/>
                  </a:lnTo>
                  <a:lnTo>
                    <a:pt x="103841" y="500362"/>
                  </a:lnTo>
                  <a:lnTo>
                    <a:pt x="102157" y="499427"/>
                  </a:lnTo>
                  <a:lnTo>
                    <a:pt x="99349" y="498679"/>
                  </a:lnTo>
                  <a:lnTo>
                    <a:pt x="97664" y="497744"/>
                  </a:lnTo>
                  <a:lnTo>
                    <a:pt x="96728" y="495874"/>
                  </a:lnTo>
                  <a:lnTo>
                    <a:pt x="95792" y="494005"/>
                  </a:lnTo>
                  <a:lnTo>
                    <a:pt x="94856" y="492322"/>
                  </a:lnTo>
                  <a:lnTo>
                    <a:pt x="94856" y="488582"/>
                  </a:lnTo>
                  <a:lnTo>
                    <a:pt x="43411" y="487834"/>
                  </a:lnTo>
                  <a:lnTo>
                    <a:pt x="37983" y="486899"/>
                  </a:lnTo>
                  <a:lnTo>
                    <a:pt x="33491" y="483347"/>
                  </a:lnTo>
                  <a:lnTo>
                    <a:pt x="28070" y="476053"/>
                  </a:lnTo>
                  <a:lnTo>
                    <a:pt x="24326" y="467826"/>
                  </a:lnTo>
                  <a:lnTo>
                    <a:pt x="19834" y="456981"/>
                  </a:lnTo>
                  <a:lnTo>
                    <a:pt x="16277" y="444453"/>
                  </a:lnTo>
                  <a:lnTo>
                    <a:pt x="13477" y="429869"/>
                  </a:lnTo>
                  <a:lnTo>
                    <a:pt x="10857" y="413788"/>
                  </a:lnTo>
                  <a:lnTo>
                    <a:pt x="8049" y="396586"/>
                  </a:lnTo>
                  <a:lnTo>
                    <a:pt x="5428" y="377514"/>
                  </a:lnTo>
                  <a:lnTo>
                    <a:pt x="3556" y="357694"/>
                  </a:lnTo>
                  <a:lnTo>
                    <a:pt x="2621" y="336939"/>
                  </a:lnTo>
                  <a:lnTo>
                    <a:pt x="1872" y="316185"/>
                  </a:lnTo>
                  <a:lnTo>
                    <a:pt x="936" y="294495"/>
                  </a:lnTo>
                  <a:lnTo>
                    <a:pt x="0" y="271870"/>
                  </a:lnTo>
                  <a:lnTo>
                    <a:pt x="936" y="250180"/>
                  </a:lnTo>
                  <a:lnTo>
                    <a:pt x="936" y="227555"/>
                  </a:lnTo>
                  <a:lnTo>
                    <a:pt x="1872" y="205118"/>
                  </a:lnTo>
                  <a:lnTo>
                    <a:pt x="2621" y="184176"/>
                  </a:lnTo>
                  <a:lnTo>
                    <a:pt x="3556" y="162673"/>
                  </a:lnTo>
                  <a:lnTo>
                    <a:pt x="5428" y="141731"/>
                  </a:lnTo>
                  <a:lnTo>
                    <a:pt x="8049" y="121912"/>
                  </a:lnTo>
                  <a:lnTo>
                    <a:pt x="10857" y="103774"/>
                  </a:lnTo>
                  <a:lnTo>
                    <a:pt x="13477" y="86759"/>
                  </a:lnTo>
                  <a:lnTo>
                    <a:pt x="16277" y="70492"/>
                  </a:lnTo>
                  <a:lnTo>
                    <a:pt x="19834" y="55907"/>
                  </a:lnTo>
                  <a:lnTo>
                    <a:pt x="23577" y="43380"/>
                  </a:lnTo>
                  <a:lnTo>
                    <a:pt x="28070" y="32535"/>
                  </a:lnTo>
                  <a:lnTo>
                    <a:pt x="32555" y="24307"/>
                  </a:lnTo>
                  <a:lnTo>
                    <a:pt x="37983" y="18137"/>
                  </a:lnTo>
                  <a:lnTo>
                    <a:pt x="42475" y="13463"/>
                  </a:lnTo>
                  <a:lnTo>
                    <a:pt x="48832" y="12715"/>
                  </a:lnTo>
                  <a:lnTo>
                    <a:pt x="99349" y="12715"/>
                  </a:lnTo>
                  <a:lnTo>
                    <a:pt x="99349" y="8040"/>
                  </a:lnTo>
                  <a:lnTo>
                    <a:pt x="100285" y="6357"/>
                  </a:lnTo>
                  <a:lnTo>
                    <a:pt x="101221" y="4488"/>
                  </a:lnTo>
                  <a:lnTo>
                    <a:pt x="103092" y="2618"/>
                  </a:lnTo>
                  <a:lnTo>
                    <a:pt x="104777" y="1870"/>
                  </a:lnTo>
                  <a:lnTo>
                    <a:pt x="107577" y="935"/>
                  </a:lnTo>
                  <a:lnTo>
                    <a:pt x="109262" y="0"/>
                  </a:lnTo>
                  <a:close/>
                </a:path>
              </a:pathLst>
            </a:custGeom>
            <a:ln w="1047" cap="flat">
              <a:round/>
            </a:ln>
          </p:spPr>
          <p:style>
            <a:lnRef idx="1">
              <a:srgbClr val="000000"/>
            </a:lnRef>
            <a:fillRef idx="1">
              <a:srgbClr val="000000"/>
            </a:fillRef>
            <a:effectRef idx="0">
              <a:scrgbClr r="0" g="0" b="0"/>
            </a:effectRef>
            <a:fontRef idx="none"/>
          </p:style>
          <p:txBody>
            <a:bodyPr/>
            <a:lstStyle/>
            <a:p>
              <a:endParaRPr lang="sv-SE"/>
            </a:p>
          </p:txBody>
        </p:sp>
        <p:sp>
          <p:nvSpPr>
            <p:cNvPr id="196" name="Shape 11027"/>
            <p:cNvSpPr/>
            <p:nvPr/>
          </p:nvSpPr>
          <p:spPr>
            <a:xfrm>
              <a:off x="2021221" y="706448"/>
              <a:ext cx="29747" cy="223068"/>
            </a:xfrm>
            <a:custGeom>
              <a:avLst/>
              <a:gdLst/>
              <a:ahLst/>
              <a:cxnLst/>
              <a:rect l="0" t="0" r="0" b="0"/>
              <a:pathLst>
                <a:path w="29747" h="223068">
                  <a:moveTo>
                    <a:pt x="13470" y="0"/>
                  </a:moveTo>
                  <a:lnTo>
                    <a:pt x="18898" y="0"/>
                  </a:lnTo>
                  <a:lnTo>
                    <a:pt x="21706" y="935"/>
                  </a:lnTo>
                  <a:lnTo>
                    <a:pt x="23390" y="1870"/>
                  </a:lnTo>
                  <a:lnTo>
                    <a:pt x="26198" y="3552"/>
                  </a:lnTo>
                  <a:lnTo>
                    <a:pt x="27134" y="6357"/>
                  </a:lnTo>
                  <a:lnTo>
                    <a:pt x="28811" y="8227"/>
                  </a:lnTo>
                  <a:lnTo>
                    <a:pt x="28811" y="10845"/>
                  </a:lnTo>
                  <a:lnTo>
                    <a:pt x="29747" y="14398"/>
                  </a:lnTo>
                  <a:lnTo>
                    <a:pt x="27134" y="208671"/>
                  </a:lnTo>
                  <a:lnTo>
                    <a:pt x="27134" y="211475"/>
                  </a:lnTo>
                  <a:lnTo>
                    <a:pt x="26198" y="215028"/>
                  </a:lnTo>
                  <a:lnTo>
                    <a:pt x="25262" y="216711"/>
                  </a:lnTo>
                  <a:lnTo>
                    <a:pt x="23390" y="219515"/>
                  </a:lnTo>
                  <a:lnTo>
                    <a:pt x="21706" y="221385"/>
                  </a:lnTo>
                  <a:lnTo>
                    <a:pt x="18898" y="222133"/>
                  </a:lnTo>
                  <a:lnTo>
                    <a:pt x="16277" y="223068"/>
                  </a:lnTo>
                  <a:lnTo>
                    <a:pt x="10857" y="223068"/>
                  </a:lnTo>
                  <a:lnTo>
                    <a:pt x="8049" y="222133"/>
                  </a:lnTo>
                  <a:lnTo>
                    <a:pt x="6364" y="221385"/>
                  </a:lnTo>
                  <a:lnTo>
                    <a:pt x="3556" y="219515"/>
                  </a:lnTo>
                  <a:lnTo>
                    <a:pt x="2620" y="216711"/>
                  </a:lnTo>
                  <a:lnTo>
                    <a:pt x="936" y="214093"/>
                  </a:lnTo>
                  <a:lnTo>
                    <a:pt x="936" y="211475"/>
                  </a:lnTo>
                  <a:lnTo>
                    <a:pt x="0" y="208671"/>
                  </a:lnTo>
                  <a:lnTo>
                    <a:pt x="2620" y="13650"/>
                  </a:lnTo>
                  <a:lnTo>
                    <a:pt x="2620" y="10845"/>
                  </a:lnTo>
                  <a:lnTo>
                    <a:pt x="3556" y="8227"/>
                  </a:lnTo>
                  <a:lnTo>
                    <a:pt x="4492" y="5423"/>
                  </a:lnTo>
                  <a:lnTo>
                    <a:pt x="6364" y="3552"/>
                  </a:lnTo>
                  <a:lnTo>
                    <a:pt x="8049" y="1870"/>
                  </a:lnTo>
                  <a:lnTo>
                    <a:pt x="10857" y="935"/>
                  </a:lnTo>
                  <a:lnTo>
                    <a:pt x="13470" y="0"/>
                  </a:lnTo>
                  <a:close/>
                </a:path>
              </a:pathLst>
            </a:custGeom>
            <a:ln w="0" cap="flat">
              <a:round/>
            </a:ln>
          </p:spPr>
          <p:style>
            <a:lnRef idx="0">
              <a:srgbClr val="000000">
                <a:alpha val="0"/>
              </a:srgbClr>
            </a:lnRef>
            <a:fillRef idx="1">
              <a:srgbClr val="000000"/>
            </a:fillRef>
            <a:effectRef idx="0">
              <a:scrgbClr r="0" g="0" b="0"/>
            </a:effectRef>
            <a:fontRef idx="none"/>
          </p:style>
          <p:txBody>
            <a:bodyPr/>
            <a:lstStyle/>
            <a:p>
              <a:endParaRPr lang="sv-SE"/>
            </a:p>
          </p:txBody>
        </p:sp>
        <p:sp>
          <p:nvSpPr>
            <p:cNvPr id="197" name="Shape 11028"/>
            <p:cNvSpPr/>
            <p:nvPr/>
          </p:nvSpPr>
          <p:spPr>
            <a:xfrm>
              <a:off x="2059204" y="580049"/>
              <a:ext cx="63238" cy="28982"/>
            </a:xfrm>
            <a:custGeom>
              <a:avLst/>
              <a:gdLst/>
              <a:ahLst/>
              <a:cxnLst/>
              <a:rect l="0" t="0" r="0" b="0"/>
              <a:pathLst>
                <a:path w="63238" h="28982">
                  <a:moveTo>
                    <a:pt x="20014" y="0"/>
                  </a:moveTo>
                  <a:lnTo>
                    <a:pt x="28998" y="0"/>
                  </a:lnTo>
                  <a:lnTo>
                    <a:pt x="63238" y="935"/>
                  </a:lnTo>
                  <a:lnTo>
                    <a:pt x="49768" y="20942"/>
                  </a:lnTo>
                  <a:lnTo>
                    <a:pt x="26190" y="20007"/>
                  </a:lnTo>
                  <a:lnTo>
                    <a:pt x="26190" y="20942"/>
                  </a:lnTo>
                  <a:lnTo>
                    <a:pt x="25442" y="22625"/>
                  </a:lnTo>
                  <a:lnTo>
                    <a:pt x="24506" y="23559"/>
                  </a:lnTo>
                  <a:lnTo>
                    <a:pt x="24506" y="24494"/>
                  </a:lnTo>
                  <a:lnTo>
                    <a:pt x="23570" y="25429"/>
                  </a:lnTo>
                  <a:lnTo>
                    <a:pt x="23570" y="26177"/>
                  </a:lnTo>
                  <a:lnTo>
                    <a:pt x="22634" y="27112"/>
                  </a:lnTo>
                  <a:lnTo>
                    <a:pt x="21698" y="28982"/>
                  </a:lnTo>
                  <a:lnTo>
                    <a:pt x="5421" y="28982"/>
                  </a:lnTo>
                  <a:lnTo>
                    <a:pt x="0" y="28047"/>
                  </a:lnTo>
                  <a:lnTo>
                    <a:pt x="3744" y="20007"/>
                  </a:lnTo>
                  <a:lnTo>
                    <a:pt x="6357" y="12714"/>
                  </a:lnTo>
                  <a:lnTo>
                    <a:pt x="9913" y="7292"/>
                  </a:lnTo>
                  <a:lnTo>
                    <a:pt x="12721" y="4675"/>
                  </a:lnTo>
                  <a:lnTo>
                    <a:pt x="16277" y="1870"/>
                  </a:lnTo>
                  <a:lnTo>
                    <a:pt x="20014" y="0"/>
                  </a:lnTo>
                  <a:close/>
                </a:path>
              </a:pathLst>
            </a:custGeom>
            <a:ln w="1047" cap="flat">
              <a:round/>
            </a:ln>
          </p:spPr>
          <p:style>
            <a:lnRef idx="1">
              <a:srgbClr val="000000"/>
            </a:lnRef>
            <a:fillRef idx="1">
              <a:srgbClr val="FF992A"/>
            </a:fillRef>
            <a:effectRef idx="0">
              <a:scrgbClr r="0" g="0" b="0"/>
            </a:effectRef>
            <a:fontRef idx="none"/>
          </p:style>
          <p:txBody>
            <a:bodyPr/>
            <a:lstStyle/>
            <a:p>
              <a:endParaRPr lang="sv-SE"/>
            </a:p>
          </p:txBody>
        </p:sp>
        <p:sp>
          <p:nvSpPr>
            <p:cNvPr id="198" name="Shape 11029"/>
            <p:cNvSpPr/>
            <p:nvPr/>
          </p:nvSpPr>
          <p:spPr>
            <a:xfrm>
              <a:off x="2054711" y="1028242"/>
              <a:ext cx="62489" cy="29732"/>
            </a:xfrm>
            <a:custGeom>
              <a:avLst/>
              <a:gdLst/>
              <a:ahLst/>
              <a:cxnLst/>
              <a:rect l="0" t="0" r="0" b="0"/>
              <a:pathLst>
                <a:path w="62489" h="29732">
                  <a:moveTo>
                    <a:pt x="0" y="0"/>
                  </a:moveTo>
                  <a:lnTo>
                    <a:pt x="5428" y="748"/>
                  </a:lnTo>
                  <a:lnTo>
                    <a:pt x="21706" y="748"/>
                  </a:lnTo>
                  <a:lnTo>
                    <a:pt x="22641" y="1683"/>
                  </a:lnTo>
                  <a:lnTo>
                    <a:pt x="23577" y="2618"/>
                  </a:lnTo>
                  <a:lnTo>
                    <a:pt x="23577" y="3552"/>
                  </a:lnTo>
                  <a:lnTo>
                    <a:pt x="24506" y="5423"/>
                  </a:lnTo>
                  <a:lnTo>
                    <a:pt x="24506" y="6170"/>
                  </a:lnTo>
                  <a:lnTo>
                    <a:pt x="25255" y="7105"/>
                  </a:lnTo>
                  <a:lnTo>
                    <a:pt x="26190" y="8040"/>
                  </a:lnTo>
                  <a:lnTo>
                    <a:pt x="26190" y="8975"/>
                  </a:lnTo>
                  <a:lnTo>
                    <a:pt x="49768" y="9910"/>
                  </a:lnTo>
                  <a:lnTo>
                    <a:pt x="62489" y="29732"/>
                  </a:lnTo>
                  <a:lnTo>
                    <a:pt x="23577" y="29732"/>
                  </a:lnTo>
                  <a:lnTo>
                    <a:pt x="19085" y="28796"/>
                  </a:lnTo>
                  <a:lnTo>
                    <a:pt x="15341" y="26927"/>
                  </a:lnTo>
                  <a:lnTo>
                    <a:pt x="12721" y="25244"/>
                  </a:lnTo>
                  <a:lnTo>
                    <a:pt x="8985" y="21691"/>
                  </a:lnTo>
                  <a:lnTo>
                    <a:pt x="6364" y="16267"/>
                  </a:lnTo>
                  <a:lnTo>
                    <a:pt x="3744" y="8975"/>
                  </a:lnTo>
                  <a:lnTo>
                    <a:pt x="0" y="0"/>
                  </a:lnTo>
                  <a:close/>
                </a:path>
              </a:pathLst>
            </a:custGeom>
            <a:ln w="1047" cap="flat">
              <a:round/>
            </a:ln>
          </p:spPr>
          <p:style>
            <a:lnRef idx="1">
              <a:srgbClr val="000000"/>
            </a:lnRef>
            <a:fillRef idx="1">
              <a:srgbClr val="FF992A"/>
            </a:fillRef>
            <a:effectRef idx="0">
              <a:scrgbClr r="0" g="0" b="0"/>
            </a:effectRef>
            <a:fontRef idx="none"/>
          </p:style>
          <p:txBody>
            <a:bodyPr/>
            <a:lstStyle/>
            <a:p>
              <a:endParaRPr lang="sv-SE"/>
            </a:p>
          </p:txBody>
        </p:sp>
        <p:sp>
          <p:nvSpPr>
            <p:cNvPr id="199" name="Shape 11030"/>
            <p:cNvSpPr/>
            <p:nvPr/>
          </p:nvSpPr>
          <p:spPr>
            <a:xfrm>
              <a:off x="2039370" y="608096"/>
              <a:ext cx="42468" cy="107514"/>
            </a:xfrm>
            <a:custGeom>
              <a:avLst/>
              <a:gdLst/>
              <a:ahLst/>
              <a:cxnLst/>
              <a:rect l="0" t="0" r="0" b="0"/>
              <a:pathLst>
                <a:path w="42468" h="107514">
                  <a:moveTo>
                    <a:pt x="19085" y="0"/>
                  </a:moveTo>
                  <a:lnTo>
                    <a:pt x="25255" y="0"/>
                  </a:lnTo>
                  <a:lnTo>
                    <a:pt x="30683" y="935"/>
                  </a:lnTo>
                  <a:lnTo>
                    <a:pt x="42468" y="935"/>
                  </a:lnTo>
                  <a:lnTo>
                    <a:pt x="40596" y="7292"/>
                  </a:lnTo>
                  <a:lnTo>
                    <a:pt x="39847" y="14397"/>
                  </a:lnTo>
                  <a:lnTo>
                    <a:pt x="37983" y="20755"/>
                  </a:lnTo>
                  <a:lnTo>
                    <a:pt x="37047" y="28047"/>
                  </a:lnTo>
                  <a:lnTo>
                    <a:pt x="35175" y="34404"/>
                  </a:lnTo>
                  <a:lnTo>
                    <a:pt x="34427" y="41509"/>
                  </a:lnTo>
                  <a:lnTo>
                    <a:pt x="33491" y="47867"/>
                  </a:lnTo>
                  <a:lnTo>
                    <a:pt x="31619" y="55159"/>
                  </a:lnTo>
                  <a:lnTo>
                    <a:pt x="30683" y="61516"/>
                  </a:lnTo>
                  <a:lnTo>
                    <a:pt x="29747" y="67687"/>
                  </a:lnTo>
                  <a:lnTo>
                    <a:pt x="28998" y="74979"/>
                  </a:lnTo>
                  <a:lnTo>
                    <a:pt x="28062" y="81337"/>
                  </a:lnTo>
                  <a:lnTo>
                    <a:pt x="28062" y="87694"/>
                  </a:lnTo>
                  <a:lnTo>
                    <a:pt x="27126" y="94051"/>
                  </a:lnTo>
                  <a:lnTo>
                    <a:pt x="27126" y="101156"/>
                  </a:lnTo>
                  <a:lnTo>
                    <a:pt x="26190" y="107514"/>
                  </a:lnTo>
                  <a:lnTo>
                    <a:pt x="0" y="107514"/>
                  </a:lnTo>
                  <a:lnTo>
                    <a:pt x="0" y="100221"/>
                  </a:lnTo>
                  <a:lnTo>
                    <a:pt x="936" y="93116"/>
                  </a:lnTo>
                  <a:lnTo>
                    <a:pt x="1872" y="86759"/>
                  </a:lnTo>
                  <a:lnTo>
                    <a:pt x="2808" y="80402"/>
                  </a:lnTo>
                  <a:lnTo>
                    <a:pt x="3557" y="73109"/>
                  </a:lnTo>
                  <a:lnTo>
                    <a:pt x="4492" y="66939"/>
                  </a:lnTo>
                  <a:lnTo>
                    <a:pt x="5428" y="60582"/>
                  </a:lnTo>
                  <a:lnTo>
                    <a:pt x="6364" y="53289"/>
                  </a:lnTo>
                  <a:lnTo>
                    <a:pt x="8236" y="46932"/>
                  </a:lnTo>
                  <a:lnTo>
                    <a:pt x="8985" y="39827"/>
                  </a:lnTo>
                  <a:lnTo>
                    <a:pt x="10849" y="33469"/>
                  </a:lnTo>
                  <a:lnTo>
                    <a:pt x="12721" y="27112"/>
                  </a:lnTo>
                  <a:lnTo>
                    <a:pt x="13657" y="19820"/>
                  </a:lnTo>
                  <a:lnTo>
                    <a:pt x="15342" y="13650"/>
                  </a:lnTo>
                  <a:lnTo>
                    <a:pt x="17213" y="6357"/>
                  </a:lnTo>
                  <a:lnTo>
                    <a:pt x="19085" y="0"/>
                  </a:lnTo>
                  <a:close/>
                </a:path>
              </a:pathLst>
            </a:custGeom>
            <a:ln w="1047" cap="flat">
              <a:round/>
            </a:ln>
          </p:spPr>
          <p:style>
            <a:lnRef idx="1">
              <a:srgbClr val="000000"/>
            </a:lnRef>
            <a:fillRef idx="1">
              <a:srgbClr val="E6E6E6"/>
            </a:fillRef>
            <a:effectRef idx="0">
              <a:scrgbClr r="0" g="0" b="0"/>
            </a:effectRef>
            <a:fontRef idx="none"/>
          </p:style>
          <p:txBody>
            <a:bodyPr/>
            <a:lstStyle/>
            <a:p>
              <a:endParaRPr lang="sv-SE"/>
            </a:p>
          </p:txBody>
        </p:sp>
        <p:sp>
          <p:nvSpPr>
            <p:cNvPr id="200" name="Shape 11031"/>
            <p:cNvSpPr/>
            <p:nvPr/>
          </p:nvSpPr>
          <p:spPr>
            <a:xfrm>
              <a:off x="2036749" y="921662"/>
              <a:ext cx="40604" cy="107327"/>
            </a:xfrm>
            <a:custGeom>
              <a:avLst/>
              <a:gdLst/>
              <a:ahLst/>
              <a:cxnLst/>
              <a:rect l="0" t="0" r="0" b="0"/>
              <a:pathLst>
                <a:path w="40604" h="107327">
                  <a:moveTo>
                    <a:pt x="0" y="0"/>
                  </a:moveTo>
                  <a:lnTo>
                    <a:pt x="26198" y="0"/>
                  </a:lnTo>
                  <a:lnTo>
                    <a:pt x="26947" y="6171"/>
                  </a:lnTo>
                  <a:lnTo>
                    <a:pt x="26947" y="13463"/>
                  </a:lnTo>
                  <a:lnTo>
                    <a:pt x="27875" y="19820"/>
                  </a:lnTo>
                  <a:lnTo>
                    <a:pt x="27875" y="26177"/>
                  </a:lnTo>
                  <a:lnTo>
                    <a:pt x="28811" y="32348"/>
                  </a:lnTo>
                  <a:lnTo>
                    <a:pt x="29747" y="38705"/>
                  </a:lnTo>
                  <a:lnTo>
                    <a:pt x="30683" y="45997"/>
                  </a:lnTo>
                  <a:lnTo>
                    <a:pt x="31619" y="52355"/>
                  </a:lnTo>
                  <a:lnTo>
                    <a:pt x="32368" y="59460"/>
                  </a:lnTo>
                  <a:lnTo>
                    <a:pt x="33303" y="65817"/>
                  </a:lnTo>
                  <a:lnTo>
                    <a:pt x="34239" y="73109"/>
                  </a:lnTo>
                  <a:lnTo>
                    <a:pt x="35175" y="79467"/>
                  </a:lnTo>
                  <a:lnTo>
                    <a:pt x="37047" y="86572"/>
                  </a:lnTo>
                  <a:lnTo>
                    <a:pt x="37796" y="92930"/>
                  </a:lnTo>
                  <a:lnTo>
                    <a:pt x="38732" y="100222"/>
                  </a:lnTo>
                  <a:lnTo>
                    <a:pt x="40604" y="107327"/>
                  </a:lnTo>
                  <a:lnTo>
                    <a:pt x="28811" y="107327"/>
                  </a:lnTo>
                  <a:lnTo>
                    <a:pt x="23390" y="106579"/>
                  </a:lnTo>
                  <a:lnTo>
                    <a:pt x="17026" y="106579"/>
                  </a:lnTo>
                  <a:lnTo>
                    <a:pt x="15342" y="100222"/>
                  </a:lnTo>
                  <a:lnTo>
                    <a:pt x="13470" y="93864"/>
                  </a:lnTo>
                  <a:lnTo>
                    <a:pt x="12534" y="86572"/>
                  </a:lnTo>
                  <a:lnTo>
                    <a:pt x="10857" y="80215"/>
                  </a:lnTo>
                  <a:lnTo>
                    <a:pt x="9921" y="73109"/>
                  </a:lnTo>
                  <a:lnTo>
                    <a:pt x="8049" y="66752"/>
                  </a:lnTo>
                  <a:lnTo>
                    <a:pt x="7113" y="60395"/>
                  </a:lnTo>
                  <a:lnTo>
                    <a:pt x="6177" y="53289"/>
                  </a:lnTo>
                  <a:lnTo>
                    <a:pt x="4492" y="46932"/>
                  </a:lnTo>
                  <a:lnTo>
                    <a:pt x="3557" y="40575"/>
                  </a:lnTo>
                  <a:lnTo>
                    <a:pt x="3557" y="33282"/>
                  </a:lnTo>
                  <a:lnTo>
                    <a:pt x="2621" y="26925"/>
                  </a:lnTo>
                  <a:lnTo>
                    <a:pt x="1685" y="19820"/>
                  </a:lnTo>
                  <a:lnTo>
                    <a:pt x="749" y="13463"/>
                  </a:lnTo>
                  <a:lnTo>
                    <a:pt x="749" y="6171"/>
                  </a:lnTo>
                  <a:lnTo>
                    <a:pt x="0" y="0"/>
                  </a:lnTo>
                  <a:close/>
                </a:path>
              </a:pathLst>
            </a:custGeom>
            <a:ln w="1047" cap="flat">
              <a:round/>
            </a:ln>
          </p:spPr>
          <p:style>
            <a:lnRef idx="1">
              <a:srgbClr val="000000"/>
            </a:lnRef>
            <a:fillRef idx="1">
              <a:srgbClr val="E6E6E6"/>
            </a:fillRef>
            <a:effectRef idx="0">
              <a:scrgbClr r="0" g="0" b="0"/>
            </a:effectRef>
            <a:fontRef idx="none"/>
          </p:style>
          <p:txBody>
            <a:bodyPr/>
            <a:lstStyle/>
            <a:p>
              <a:endParaRPr lang="sv-SE"/>
            </a:p>
          </p:txBody>
        </p:sp>
        <p:sp>
          <p:nvSpPr>
            <p:cNvPr id="201" name="Shape 11032"/>
            <p:cNvSpPr/>
            <p:nvPr/>
          </p:nvSpPr>
          <p:spPr>
            <a:xfrm>
              <a:off x="2315891" y="580049"/>
              <a:ext cx="37976" cy="9162"/>
            </a:xfrm>
            <a:custGeom>
              <a:avLst/>
              <a:gdLst/>
              <a:ahLst/>
              <a:cxnLst/>
              <a:rect l="0" t="0" r="0" b="0"/>
              <a:pathLst>
                <a:path w="37976" h="9162">
                  <a:moveTo>
                    <a:pt x="0" y="0"/>
                  </a:moveTo>
                  <a:lnTo>
                    <a:pt x="37976" y="935"/>
                  </a:lnTo>
                  <a:lnTo>
                    <a:pt x="37976" y="9162"/>
                  </a:lnTo>
                  <a:lnTo>
                    <a:pt x="0" y="9162"/>
                  </a:lnTo>
                  <a:lnTo>
                    <a:pt x="0" y="0"/>
                  </a:lnTo>
                  <a:close/>
                </a:path>
              </a:pathLst>
            </a:custGeom>
            <a:ln w="1047" cap="flat">
              <a:round/>
            </a:ln>
          </p:spPr>
          <p:style>
            <a:lnRef idx="1">
              <a:srgbClr val="000000"/>
            </a:lnRef>
            <a:fillRef idx="1">
              <a:srgbClr val="FF992A"/>
            </a:fillRef>
            <a:effectRef idx="0">
              <a:scrgbClr r="0" g="0" b="0"/>
            </a:effectRef>
            <a:fontRef idx="none"/>
          </p:style>
          <p:txBody>
            <a:bodyPr/>
            <a:lstStyle/>
            <a:p>
              <a:endParaRPr lang="sv-SE"/>
            </a:p>
          </p:txBody>
        </p:sp>
        <p:sp>
          <p:nvSpPr>
            <p:cNvPr id="202" name="Shape 11033"/>
            <p:cNvSpPr/>
            <p:nvPr/>
          </p:nvSpPr>
          <p:spPr>
            <a:xfrm>
              <a:off x="2311398" y="1051616"/>
              <a:ext cx="37047" cy="8975"/>
            </a:xfrm>
            <a:custGeom>
              <a:avLst/>
              <a:gdLst/>
              <a:ahLst/>
              <a:cxnLst/>
              <a:rect l="0" t="0" r="0" b="0"/>
              <a:pathLst>
                <a:path w="37047" h="8975">
                  <a:moveTo>
                    <a:pt x="0" y="0"/>
                  </a:moveTo>
                  <a:lnTo>
                    <a:pt x="37047" y="0"/>
                  </a:lnTo>
                  <a:lnTo>
                    <a:pt x="37047" y="8975"/>
                  </a:lnTo>
                  <a:lnTo>
                    <a:pt x="0" y="8227"/>
                  </a:lnTo>
                  <a:lnTo>
                    <a:pt x="0" y="0"/>
                  </a:lnTo>
                  <a:close/>
                </a:path>
              </a:pathLst>
            </a:custGeom>
            <a:ln w="1047" cap="flat">
              <a:round/>
            </a:ln>
          </p:spPr>
          <p:style>
            <a:lnRef idx="1">
              <a:srgbClr val="000000"/>
            </a:lnRef>
            <a:fillRef idx="1">
              <a:srgbClr val="FF992A"/>
            </a:fillRef>
            <a:effectRef idx="0">
              <a:scrgbClr r="0" g="0" b="0"/>
            </a:effectRef>
            <a:fontRef idx="none"/>
          </p:style>
          <p:txBody>
            <a:bodyPr/>
            <a:lstStyle/>
            <a:p>
              <a:endParaRPr lang="sv-SE"/>
            </a:p>
          </p:txBody>
        </p:sp>
        <p:sp>
          <p:nvSpPr>
            <p:cNvPr id="203" name="Shape 11034"/>
            <p:cNvSpPr/>
            <p:nvPr/>
          </p:nvSpPr>
          <p:spPr>
            <a:xfrm>
              <a:off x="2330296" y="600804"/>
              <a:ext cx="204306" cy="438096"/>
            </a:xfrm>
            <a:custGeom>
              <a:avLst/>
              <a:gdLst/>
              <a:ahLst/>
              <a:cxnLst/>
              <a:rect l="0" t="0" r="0" b="0"/>
              <a:pathLst>
                <a:path w="204306" h="438096">
                  <a:moveTo>
                    <a:pt x="49768" y="0"/>
                  </a:moveTo>
                  <a:lnTo>
                    <a:pt x="204306" y="60582"/>
                  </a:lnTo>
                  <a:lnTo>
                    <a:pt x="203370" y="70491"/>
                  </a:lnTo>
                  <a:lnTo>
                    <a:pt x="202434" y="80401"/>
                  </a:lnTo>
                  <a:lnTo>
                    <a:pt x="201498" y="90312"/>
                  </a:lnTo>
                  <a:lnTo>
                    <a:pt x="200562" y="100221"/>
                  </a:lnTo>
                  <a:lnTo>
                    <a:pt x="199813" y="110131"/>
                  </a:lnTo>
                  <a:lnTo>
                    <a:pt x="198877" y="120042"/>
                  </a:lnTo>
                  <a:lnTo>
                    <a:pt x="197941" y="129951"/>
                  </a:lnTo>
                  <a:lnTo>
                    <a:pt x="197006" y="140796"/>
                  </a:lnTo>
                  <a:lnTo>
                    <a:pt x="197006" y="150893"/>
                  </a:lnTo>
                  <a:lnTo>
                    <a:pt x="196070" y="160803"/>
                  </a:lnTo>
                  <a:lnTo>
                    <a:pt x="196070" y="170713"/>
                  </a:lnTo>
                  <a:lnTo>
                    <a:pt x="195134" y="180623"/>
                  </a:lnTo>
                  <a:lnTo>
                    <a:pt x="195134" y="200443"/>
                  </a:lnTo>
                  <a:lnTo>
                    <a:pt x="194385" y="210353"/>
                  </a:lnTo>
                  <a:lnTo>
                    <a:pt x="194385" y="270935"/>
                  </a:lnTo>
                  <a:lnTo>
                    <a:pt x="195134" y="280845"/>
                  </a:lnTo>
                  <a:lnTo>
                    <a:pt x="195134" y="290755"/>
                  </a:lnTo>
                  <a:lnTo>
                    <a:pt x="196070" y="300852"/>
                  </a:lnTo>
                  <a:lnTo>
                    <a:pt x="196070" y="320672"/>
                  </a:lnTo>
                  <a:lnTo>
                    <a:pt x="197006" y="330582"/>
                  </a:lnTo>
                  <a:lnTo>
                    <a:pt x="197941" y="341426"/>
                  </a:lnTo>
                  <a:lnTo>
                    <a:pt x="198877" y="351337"/>
                  </a:lnTo>
                  <a:lnTo>
                    <a:pt x="198877" y="361247"/>
                  </a:lnTo>
                  <a:lnTo>
                    <a:pt x="199813" y="371156"/>
                  </a:lnTo>
                  <a:lnTo>
                    <a:pt x="200562" y="381253"/>
                  </a:lnTo>
                  <a:lnTo>
                    <a:pt x="45089" y="438096"/>
                  </a:lnTo>
                  <a:lnTo>
                    <a:pt x="41532" y="431738"/>
                  </a:lnTo>
                  <a:lnTo>
                    <a:pt x="38911" y="425381"/>
                  </a:lnTo>
                  <a:lnTo>
                    <a:pt x="35175" y="419024"/>
                  </a:lnTo>
                  <a:lnTo>
                    <a:pt x="32555" y="412853"/>
                  </a:lnTo>
                  <a:lnTo>
                    <a:pt x="29747" y="406496"/>
                  </a:lnTo>
                  <a:lnTo>
                    <a:pt x="28062" y="400139"/>
                  </a:lnTo>
                  <a:lnTo>
                    <a:pt x="25254" y="393781"/>
                  </a:lnTo>
                  <a:lnTo>
                    <a:pt x="22634" y="387424"/>
                  </a:lnTo>
                  <a:lnTo>
                    <a:pt x="20770" y="380319"/>
                  </a:lnTo>
                  <a:lnTo>
                    <a:pt x="18898" y="373961"/>
                  </a:lnTo>
                  <a:lnTo>
                    <a:pt x="17213" y="367604"/>
                  </a:lnTo>
                  <a:lnTo>
                    <a:pt x="14406" y="360312"/>
                  </a:lnTo>
                  <a:lnTo>
                    <a:pt x="13470" y="354141"/>
                  </a:lnTo>
                  <a:lnTo>
                    <a:pt x="11785" y="347784"/>
                  </a:lnTo>
                  <a:lnTo>
                    <a:pt x="9913" y="340492"/>
                  </a:lnTo>
                  <a:lnTo>
                    <a:pt x="8977" y="333199"/>
                  </a:lnTo>
                  <a:lnTo>
                    <a:pt x="7293" y="327029"/>
                  </a:lnTo>
                  <a:lnTo>
                    <a:pt x="6364" y="319737"/>
                  </a:lnTo>
                  <a:lnTo>
                    <a:pt x="5428" y="312445"/>
                  </a:lnTo>
                  <a:lnTo>
                    <a:pt x="4492" y="305340"/>
                  </a:lnTo>
                  <a:lnTo>
                    <a:pt x="3556" y="298982"/>
                  </a:lnTo>
                  <a:lnTo>
                    <a:pt x="2621" y="291690"/>
                  </a:lnTo>
                  <a:lnTo>
                    <a:pt x="1872" y="284585"/>
                  </a:lnTo>
                  <a:lnTo>
                    <a:pt x="1872" y="277292"/>
                  </a:lnTo>
                  <a:lnTo>
                    <a:pt x="936" y="270000"/>
                  </a:lnTo>
                  <a:lnTo>
                    <a:pt x="936" y="262895"/>
                  </a:lnTo>
                  <a:lnTo>
                    <a:pt x="0" y="255603"/>
                  </a:lnTo>
                  <a:lnTo>
                    <a:pt x="0" y="218580"/>
                  </a:lnTo>
                  <a:lnTo>
                    <a:pt x="0" y="211288"/>
                  </a:lnTo>
                  <a:lnTo>
                    <a:pt x="936" y="204183"/>
                  </a:lnTo>
                  <a:lnTo>
                    <a:pt x="936" y="181558"/>
                  </a:lnTo>
                  <a:lnTo>
                    <a:pt x="1872" y="174266"/>
                  </a:lnTo>
                  <a:lnTo>
                    <a:pt x="1872" y="167161"/>
                  </a:lnTo>
                  <a:lnTo>
                    <a:pt x="2621" y="159868"/>
                  </a:lnTo>
                  <a:lnTo>
                    <a:pt x="3556" y="152576"/>
                  </a:lnTo>
                  <a:lnTo>
                    <a:pt x="4492" y="145471"/>
                  </a:lnTo>
                  <a:lnTo>
                    <a:pt x="5428" y="138178"/>
                  </a:lnTo>
                  <a:lnTo>
                    <a:pt x="6364" y="131821"/>
                  </a:lnTo>
                  <a:lnTo>
                    <a:pt x="7293" y="124716"/>
                  </a:lnTo>
                  <a:lnTo>
                    <a:pt x="8041" y="117424"/>
                  </a:lnTo>
                  <a:lnTo>
                    <a:pt x="9913" y="111066"/>
                  </a:lnTo>
                  <a:lnTo>
                    <a:pt x="10849" y="103774"/>
                  </a:lnTo>
                  <a:lnTo>
                    <a:pt x="12721" y="97604"/>
                  </a:lnTo>
                  <a:lnTo>
                    <a:pt x="14406" y="90312"/>
                  </a:lnTo>
                  <a:lnTo>
                    <a:pt x="16277" y="83019"/>
                  </a:lnTo>
                  <a:lnTo>
                    <a:pt x="18149" y="76662"/>
                  </a:lnTo>
                  <a:lnTo>
                    <a:pt x="19834" y="70491"/>
                  </a:lnTo>
                  <a:lnTo>
                    <a:pt x="21705" y="63199"/>
                  </a:lnTo>
                  <a:lnTo>
                    <a:pt x="24319" y="56842"/>
                  </a:lnTo>
                  <a:lnTo>
                    <a:pt x="26190" y="50485"/>
                  </a:lnTo>
                  <a:lnTo>
                    <a:pt x="28811" y="44314"/>
                  </a:lnTo>
                  <a:lnTo>
                    <a:pt x="31619" y="37957"/>
                  </a:lnTo>
                  <a:lnTo>
                    <a:pt x="34239" y="31600"/>
                  </a:lnTo>
                  <a:lnTo>
                    <a:pt x="37047" y="24307"/>
                  </a:lnTo>
                  <a:lnTo>
                    <a:pt x="39660" y="18885"/>
                  </a:lnTo>
                  <a:lnTo>
                    <a:pt x="43404" y="12528"/>
                  </a:lnTo>
                  <a:lnTo>
                    <a:pt x="46025" y="6357"/>
                  </a:lnTo>
                  <a:lnTo>
                    <a:pt x="49768" y="0"/>
                  </a:lnTo>
                  <a:close/>
                </a:path>
              </a:pathLst>
            </a:custGeom>
            <a:ln w="0" cap="flat">
              <a:round/>
            </a:ln>
          </p:spPr>
          <p:style>
            <a:lnRef idx="0">
              <a:srgbClr val="000000">
                <a:alpha val="0"/>
              </a:srgbClr>
            </a:lnRef>
            <a:fillRef idx="1">
              <a:srgbClr val="FFFFFF"/>
            </a:fillRef>
            <a:effectRef idx="0">
              <a:scrgbClr r="0" g="0" b="0"/>
            </a:effectRef>
            <a:fontRef idx="none"/>
          </p:style>
          <p:txBody>
            <a:bodyPr/>
            <a:lstStyle/>
            <a:p>
              <a:endParaRPr lang="sv-SE"/>
            </a:p>
          </p:txBody>
        </p:sp>
        <p:sp>
          <p:nvSpPr>
            <p:cNvPr id="204" name="Shape 11035"/>
            <p:cNvSpPr/>
            <p:nvPr/>
          </p:nvSpPr>
          <p:spPr>
            <a:xfrm>
              <a:off x="2931196" y="632403"/>
              <a:ext cx="97709" cy="387424"/>
            </a:xfrm>
            <a:custGeom>
              <a:avLst/>
              <a:gdLst/>
              <a:ahLst/>
              <a:cxnLst/>
              <a:rect l="0" t="0" r="0" b="0"/>
              <a:pathLst>
                <a:path w="97709" h="387424">
                  <a:moveTo>
                    <a:pt x="86852" y="0"/>
                  </a:moveTo>
                  <a:lnTo>
                    <a:pt x="87751" y="2618"/>
                  </a:lnTo>
                  <a:lnTo>
                    <a:pt x="89622" y="5422"/>
                  </a:lnTo>
                  <a:lnTo>
                    <a:pt x="91345" y="8040"/>
                  </a:lnTo>
                  <a:lnTo>
                    <a:pt x="93216" y="10845"/>
                  </a:lnTo>
                  <a:lnTo>
                    <a:pt x="95088" y="12715"/>
                  </a:lnTo>
                  <a:lnTo>
                    <a:pt x="96736" y="15332"/>
                  </a:lnTo>
                  <a:lnTo>
                    <a:pt x="97709" y="18137"/>
                  </a:lnTo>
                  <a:lnTo>
                    <a:pt x="97709" y="20755"/>
                  </a:lnTo>
                  <a:lnTo>
                    <a:pt x="94115" y="354889"/>
                  </a:lnTo>
                  <a:lnTo>
                    <a:pt x="94115" y="359564"/>
                  </a:lnTo>
                  <a:lnTo>
                    <a:pt x="93216" y="363117"/>
                  </a:lnTo>
                  <a:lnTo>
                    <a:pt x="91345" y="367604"/>
                  </a:lnTo>
                  <a:lnTo>
                    <a:pt x="90371" y="371157"/>
                  </a:lnTo>
                  <a:lnTo>
                    <a:pt x="88724" y="375831"/>
                  </a:lnTo>
                  <a:lnTo>
                    <a:pt x="85879" y="379384"/>
                  </a:lnTo>
                  <a:lnTo>
                    <a:pt x="84232" y="383872"/>
                  </a:lnTo>
                  <a:lnTo>
                    <a:pt x="82360" y="387424"/>
                  </a:lnTo>
                  <a:lnTo>
                    <a:pt x="0" y="356759"/>
                  </a:lnTo>
                  <a:lnTo>
                    <a:pt x="0" y="346849"/>
                  </a:lnTo>
                  <a:lnTo>
                    <a:pt x="973" y="336939"/>
                  </a:lnTo>
                  <a:lnTo>
                    <a:pt x="973" y="326094"/>
                  </a:lnTo>
                  <a:lnTo>
                    <a:pt x="1872" y="316184"/>
                  </a:lnTo>
                  <a:lnTo>
                    <a:pt x="1872" y="306274"/>
                  </a:lnTo>
                  <a:lnTo>
                    <a:pt x="2845" y="296177"/>
                  </a:lnTo>
                  <a:lnTo>
                    <a:pt x="2845" y="275423"/>
                  </a:lnTo>
                  <a:lnTo>
                    <a:pt x="3743" y="265512"/>
                  </a:lnTo>
                  <a:lnTo>
                    <a:pt x="3743" y="245693"/>
                  </a:lnTo>
                  <a:lnTo>
                    <a:pt x="4717" y="234848"/>
                  </a:lnTo>
                  <a:lnTo>
                    <a:pt x="4717" y="174266"/>
                  </a:lnTo>
                  <a:lnTo>
                    <a:pt x="5466" y="164356"/>
                  </a:lnTo>
                  <a:lnTo>
                    <a:pt x="4717" y="153511"/>
                  </a:lnTo>
                  <a:lnTo>
                    <a:pt x="4717" y="72175"/>
                  </a:lnTo>
                  <a:lnTo>
                    <a:pt x="3743" y="62264"/>
                  </a:lnTo>
                  <a:lnTo>
                    <a:pt x="3743" y="42445"/>
                  </a:lnTo>
                  <a:lnTo>
                    <a:pt x="2845" y="32534"/>
                  </a:lnTo>
                  <a:lnTo>
                    <a:pt x="86852" y="0"/>
                  </a:lnTo>
                  <a:close/>
                </a:path>
              </a:pathLst>
            </a:custGeom>
            <a:ln w="0" cap="flat">
              <a:round/>
            </a:ln>
          </p:spPr>
          <p:style>
            <a:lnRef idx="0">
              <a:srgbClr val="000000">
                <a:alpha val="0"/>
              </a:srgbClr>
            </a:lnRef>
            <a:fillRef idx="1">
              <a:srgbClr val="FFFFFF"/>
            </a:fillRef>
            <a:effectRef idx="0">
              <a:scrgbClr r="0" g="0" b="0"/>
            </a:effectRef>
            <a:fontRef idx="none"/>
          </p:style>
          <p:txBody>
            <a:bodyPr/>
            <a:lstStyle/>
            <a:p>
              <a:endParaRPr lang="sv-SE"/>
            </a:p>
          </p:txBody>
        </p:sp>
        <p:sp>
          <p:nvSpPr>
            <p:cNvPr id="205" name="Shape 11036"/>
            <p:cNvSpPr/>
            <p:nvPr/>
          </p:nvSpPr>
          <p:spPr>
            <a:xfrm>
              <a:off x="2442366" y="598934"/>
              <a:ext cx="247740" cy="38892"/>
            </a:xfrm>
            <a:custGeom>
              <a:avLst/>
              <a:gdLst/>
              <a:ahLst/>
              <a:cxnLst/>
              <a:rect l="0" t="0" r="0" b="0"/>
              <a:pathLst>
                <a:path w="247740" h="38892">
                  <a:moveTo>
                    <a:pt x="0" y="0"/>
                  </a:moveTo>
                  <a:lnTo>
                    <a:pt x="247740" y="4488"/>
                  </a:lnTo>
                  <a:lnTo>
                    <a:pt x="246766" y="38892"/>
                  </a:lnTo>
                  <a:lnTo>
                    <a:pt x="139189" y="37957"/>
                  </a:lnTo>
                  <a:lnTo>
                    <a:pt x="0" y="0"/>
                  </a:lnTo>
                  <a:close/>
                </a:path>
              </a:pathLst>
            </a:custGeom>
            <a:ln w="0" cap="flat">
              <a:round/>
            </a:ln>
          </p:spPr>
          <p:style>
            <a:lnRef idx="0">
              <a:srgbClr val="000000">
                <a:alpha val="0"/>
              </a:srgbClr>
            </a:lnRef>
            <a:fillRef idx="1">
              <a:srgbClr val="FFFFFF"/>
            </a:fillRef>
            <a:effectRef idx="0">
              <a:scrgbClr r="0" g="0" b="0"/>
            </a:effectRef>
            <a:fontRef idx="none"/>
          </p:style>
          <p:txBody>
            <a:bodyPr/>
            <a:lstStyle/>
            <a:p>
              <a:endParaRPr lang="sv-SE"/>
            </a:p>
          </p:txBody>
        </p:sp>
        <p:sp>
          <p:nvSpPr>
            <p:cNvPr id="206" name="Shape 11037"/>
            <p:cNvSpPr/>
            <p:nvPr/>
          </p:nvSpPr>
          <p:spPr>
            <a:xfrm>
              <a:off x="2436937" y="1000942"/>
              <a:ext cx="247702" cy="39827"/>
            </a:xfrm>
            <a:custGeom>
              <a:avLst/>
              <a:gdLst/>
              <a:ahLst/>
              <a:cxnLst/>
              <a:rect l="0" t="0" r="0" b="0"/>
              <a:pathLst>
                <a:path w="247702" h="39827">
                  <a:moveTo>
                    <a:pt x="139196" y="0"/>
                  </a:moveTo>
                  <a:lnTo>
                    <a:pt x="247702" y="935"/>
                  </a:lnTo>
                  <a:lnTo>
                    <a:pt x="246804" y="39827"/>
                  </a:lnTo>
                  <a:lnTo>
                    <a:pt x="0" y="38892"/>
                  </a:lnTo>
                  <a:lnTo>
                    <a:pt x="139196" y="0"/>
                  </a:lnTo>
                  <a:close/>
                </a:path>
              </a:pathLst>
            </a:custGeom>
            <a:ln w="0" cap="flat">
              <a:round/>
            </a:ln>
          </p:spPr>
          <p:style>
            <a:lnRef idx="0">
              <a:srgbClr val="000000">
                <a:alpha val="0"/>
              </a:srgbClr>
            </a:lnRef>
            <a:fillRef idx="1">
              <a:srgbClr val="FFFFFF"/>
            </a:fillRef>
            <a:effectRef idx="0">
              <a:scrgbClr r="0" g="0" b="0"/>
            </a:effectRef>
            <a:fontRef idx="none"/>
          </p:style>
          <p:txBody>
            <a:bodyPr/>
            <a:lstStyle/>
            <a:p>
              <a:endParaRPr lang="sv-SE"/>
            </a:p>
          </p:txBody>
        </p:sp>
        <p:sp>
          <p:nvSpPr>
            <p:cNvPr id="207" name="Shape 11038"/>
            <p:cNvSpPr/>
            <p:nvPr/>
          </p:nvSpPr>
          <p:spPr>
            <a:xfrm>
              <a:off x="2699015" y="1001877"/>
              <a:ext cx="287437" cy="38892"/>
            </a:xfrm>
            <a:custGeom>
              <a:avLst/>
              <a:gdLst/>
              <a:ahLst/>
              <a:cxnLst/>
              <a:rect l="0" t="0" r="0" b="0"/>
              <a:pathLst>
                <a:path w="287437" h="38892">
                  <a:moveTo>
                    <a:pt x="0" y="0"/>
                  </a:moveTo>
                  <a:lnTo>
                    <a:pt x="96736" y="935"/>
                  </a:lnTo>
                  <a:lnTo>
                    <a:pt x="287437" y="32534"/>
                  </a:lnTo>
                  <a:lnTo>
                    <a:pt x="0" y="38892"/>
                  </a:lnTo>
                  <a:lnTo>
                    <a:pt x="0" y="0"/>
                  </a:lnTo>
                  <a:close/>
                </a:path>
              </a:pathLst>
            </a:custGeom>
            <a:ln w="0" cap="flat">
              <a:round/>
            </a:ln>
          </p:spPr>
          <p:style>
            <a:lnRef idx="0">
              <a:srgbClr val="000000">
                <a:alpha val="0"/>
              </a:srgbClr>
            </a:lnRef>
            <a:fillRef idx="1">
              <a:srgbClr val="FFFFFF"/>
            </a:fillRef>
            <a:effectRef idx="0">
              <a:scrgbClr r="0" g="0" b="0"/>
            </a:effectRef>
            <a:fontRef idx="none"/>
          </p:style>
          <p:txBody>
            <a:bodyPr/>
            <a:lstStyle/>
            <a:p>
              <a:endParaRPr lang="sv-SE"/>
            </a:p>
          </p:txBody>
        </p:sp>
        <p:sp>
          <p:nvSpPr>
            <p:cNvPr id="208" name="Shape 11039"/>
            <p:cNvSpPr/>
            <p:nvPr/>
          </p:nvSpPr>
          <p:spPr>
            <a:xfrm>
              <a:off x="2703507" y="603421"/>
              <a:ext cx="288336" cy="40762"/>
            </a:xfrm>
            <a:custGeom>
              <a:avLst/>
              <a:gdLst/>
              <a:ahLst/>
              <a:cxnLst/>
              <a:rect l="0" t="0" r="0" b="0"/>
              <a:pathLst>
                <a:path w="288336" h="40762">
                  <a:moveTo>
                    <a:pt x="0" y="0"/>
                  </a:moveTo>
                  <a:lnTo>
                    <a:pt x="288336" y="10845"/>
                  </a:lnTo>
                  <a:lnTo>
                    <a:pt x="96736" y="40762"/>
                  </a:lnTo>
                  <a:lnTo>
                    <a:pt x="0" y="39827"/>
                  </a:lnTo>
                  <a:lnTo>
                    <a:pt x="0" y="0"/>
                  </a:lnTo>
                  <a:close/>
                </a:path>
              </a:pathLst>
            </a:custGeom>
            <a:ln w="0" cap="flat">
              <a:round/>
            </a:ln>
          </p:spPr>
          <p:style>
            <a:lnRef idx="0">
              <a:srgbClr val="000000">
                <a:alpha val="0"/>
              </a:srgbClr>
            </a:lnRef>
            <a:fillRef idx="1">
              <a:srgbClr val="FFFFFF"/>
            </a:fillRef>
            <a:effectRef idx="0">
              <a:scrgbClr r="0" g="0" b="0"/>
            </a:effectRef>
            <a:fontRef idx="none"/>
          </p:style>
          <p:txBody>
            <a:bodyPr/>
            <a:lstStyle/>
            <a:p>
              <a:endParaRPr lang="sv-SE"/>
            </a:p>
          </p:txBody>
        </p:sp>
        <p:sp>
          <p:nvSpPr>
            <p:cNvPr id="209" name="Shape 11040"/>
            <p:cNvSpPr/>
            <p:nvPr/>
          </p:nvSpPr>
          <p:spPr>
            <a:xfrm>
              <a:off x="2411683" y="535734"/>
              <a:ext cx="36104" cy="62265"/>
            </a:xfrm>
            <a:custGeom>
              <a:avLst/>
              <a:gdLst/>
              <a:ahLst/>
              <a:cxnLst/>
              <a:rect l="0" t="0" r="0" b="0"/>
              <a:pathLst>
                <a:path w="36104" h="62265">
                  <a:moveTo>
                    <a:pt x="12534" y="0"/>
                  </a:moveTo>
                  <a:lnTo>
                    <a:pt x="32547" y="0"/>
                  </a:lnTo>
                  <a:lnTo>
                    <a:pt x="34232" y="935"/>
                  </a:lnTo>
                  <a:lnTo>
                    <a:pt x="35168" y="1870"/>
                  </a:lnTo>
                  <a:lnTo>
                    <a:pt x="36104" y="2618"/>
                  </a:lnTo>
                  <a:lnTo>
                    <a:pt x="36104" y="4488"/>
                  </a:lnTo>
                  <a:lnTo>
                    <a:pt x="36104" y="58712"/>
                  </a:lnTo>
                  <a:lnTo>
                    <a:pt x="35168" y="59647"/>
                  </a:lnTo>
                  <a:lnTo>
                    <a:pt x="34232" y="61517"/>
                  </a:lnTo>
                  <a:lnTo>
                    <a:pt x="33296" y="62265"/>
                  </a:lnTo>
                  <a:lnTo>
                    <a:pt x="1685" y="62265"/>
                  </a:lnTo>
                  <a:lnTo>
                    <a:pt x="936" y="60582"/>
                  </a:lnTo>
                  <a:lnTo>
                    <a:pt x="0" y="59647"/>
                  </a:lnTo>
                  <a:lnTo>
                    <a:pt x="0" y="57777"/>
                  </a:lnTo>
                  <a:lnTo>
                    <a:pt x="9913" y="4488"/>
                  </a:lnTo>
                  <a:lnTo>
                    <a:pt x="10849" y="2618"/>
                  </a:lnTo>
                  <a:lnTo>
                    <a:pt x="10849" y="935"/>
                  </a:lnTo>
                  <a:lnTo>
                    <a:pt x="12534" y="0"/>
                  </a:lnTo>
                  <a:close/>
                </a:path>
              </a:pathLst>
            </a:custGeom>
            <a:ln w="0" cap="flat">
              <a:round/>
            </a:ln>
          </p:spPr>
          <p:style>
            <a:lnRef idx="0">
              <a:srgbClr val="000000">
                <a:alpha val="0"/>
              </a:srgbClr>
            </a:lnRef>
            <a:fillRef idx="1">
              <a:srgbClr val="000000"/>
            </a:fillRef>
            <a:effectRef idx="0">
              <a:scrgbClr r="0" g="0" b="0"/>
            </a:effectRef>
            <a:fontRef idx="none"/>
          </p:style>
          <p:txBody>
            <a:bodyPr/>
            <a:lstStyle/>
            <a:p>
              <a:endParaRPr lang="sv-SE"/>
            </a:p>
          </p:txBody>
        </p:sp>
        <p:sp>
          <p:nvSpPr>
            <p:cNvPr id="210" name="Shape 11041"/>
            <p:cNvSpPr/>
            <p:nvPr/>
          </p:nvSpPr>
          <p:spPr>
            <a:xfrm>
              <a:off x="2406254" y="1038899"/>
              <a:ext cx="36111" cy="61331"/>
            </a:xfrm>
            <a:custGeom>
              <a:avLst/>
              <a:gdLst/>
              <a:ahLst/>
              <a:cxnLst/>
              <a:rect l="0" t="0" r="0" b="0"/>
              <a:pathLst>
                <a:path w="36111" h="61331">
                  <a:moveTo>
                    <a:pt x="2621" y="0"/>
                  </a:moveTo>
                  <a:lnTo>
                    <a:pt x="33304" y="0"/>
                  </a:lnTo>
                  <a:lnTo>
                    <a:pt x="35175" y="935"/>
                  </a:lnTo>
                  <a:lnTo>
                    <a:pt x="36111" y="2618"/>
                  </a:lnTo>
                  <a:lnTo>
                    <a:pt x="36111" y="3552"/>
                  </a:lnTo>
                  <a:lnTo>
                    <a:pt x="35175" y="57779"/>
                  </a:lnTo>
                  <a:lnTo>
                    <a:pt x="35175" y="59648"/>
                  </a:lnTo>
                  <a:lnTo>
                    <a:pt x="34239" y="60583"/>
                  </a:lnTo>
                  <a:lnTo>
                    <a:pt x="33304" y="61331"/>
                  </a:lnTo>
                  <a:lnTo>
                    <a:pt x="11598" y="61331"/>
                  </a:lnTo>
                  <a:lnTo>
                    <a:pt x="9913" y="60583"/>
                  </a:lnTo>
                  <a:lnTo>
                    <a:pt x="9913" y="58713"/>
                  </a:lnTo>
                  <a:lnTo>
                    <a:pt x="8977" y="56843"/>
                  </a:lnTo>
                  <a:lnTo>
                    <a:pt x="0" y="3552"/>
                  </a:lnTo>
                  <a:lnTo>
                    <a:pt x="0" y="2618"/>
                  </a:lnTo>
                  <a:lnTo>
                    <a:pt x="936" y="935"/>
                  </a:lnTo>
                  <a:lnTo>
                    <a:pt x="2621" y="0"/>
                  </a:lnTo>
                  <a:close/>
                </a:path>
              </a:pathLst>
            </a:custGeom>
            <a:ln w="0" cap="flat">
              <a:round/>
            </a:ln>
          </p:spPr>
          <p:style>
            <a:lnRef idx="0">
              <a:srgbClr val="000000">
                <a:alpha val="0"/>
              </a:srgbClr>
            </a:lnRef>
            <a:fillRef idx="1">
              <a:srgbClr val="000000"/>
            </a:fillRef>
            <a:effectRef idx="0">
              <a:scrgbClr r="0" g="0" b="0"/>
            </a:effectRef>
            <a:fontRef idx="none"/>
          </p:style>
          <p:txBody>
            <a:bodyPr/>
            <a:lstStyle/>
            <a:p>
              <a:endParaRPr lang="sv-SE"/>
            </a:p>
          </p:txBody>
        </p:sp>
        <p:sp>
          <p:nvSpPr>
            <p:cNvPr id="211" name="Shape 11067"/>
            <p:cNvSpPr/>
            <p:nvPr/>
          </p:nvSpPr>
          <p:spPr>
            <a:xfrm>
              <a:off x="1448511" y="614553"/>
              <a:ext cx="190500" cy="190500"/>
            </a:xfrm>
            <a:custGeom>
              <a:avLst/>
              <a:gdLst/>
              <a:ahLst/>
              <a:cxnLst/>
              <a:rect l="0" t="0" r="0" b="0"/>
              <a:pathLst>
                <a:path w="190500" h="190500">
                  <a:moveTo>
                    <a:pt x="95250" y="0"/>
                  </a:moveTo>
                  <a:cubicBezTo>
                    <a:pt x="147828" y="0"/>
                    <a:pt x="190500" y="42672"/>
                    <a:pt x="190500" y="95250"/>
                  </a:cubicBezTo>
                  <a:cubicBezTo>
                    <a:pt x="190500" y="147955"/>
                    <a:pt x="147828" y="190500"/>
                    <a:pt x="95250" y="190500"/>
                  </a:cubicBezTo>
                  <a:cubicBezTo>
                    <a:pt x="42672" y="190500"/>
                    <a:pt x="0" y="147955"/>
                    <a:pt x="0" y="95250"/>
                  </a:cubicBezTo>
                  <a:cubicBezTo>
                    <a:pt x="0" y="42672"/>
                    <a:pt x="42672" y="0"/>
                    <a:pt x="95250" y="0"/>
                  </a:cubicBez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sv-SE"/>
            </a:p>
          </p:txBody>
        </p:sp>
        <p:sp>
          <p:nvSpPr>
            <p:cNvPr id="212" name="Shape 11068"/>
            <p:cNvSpPr/>
            <p:nvPr/>
          </p:nvSpPr>
          <p:spPr>
            <a:xfrm>
              <a:off x="1448511" y="614553"/>
              <a:ext cx="190500" cy="190500"/>
            </a:xfrm>
            <a:custGeom>
              <a:avLst/>
              <a:gdLst/>
              <a:ahLst/>
              <a:cxnLst/>
              <a:rect l="0" t="0" r="0" b="0"/>
              <a:pathLst>
                <a:path w="190500" h="190500">
                  <a:moveTo>
                    <a:pt x="0" y="95250"/>
                  </a:moveTo>
                  <a:cubicBezTo>
                    <a:pt x="0" y="42672"/>
                    <a:pt x="42672" y="0"/>
                    <a:pt x="95250" y="0"/>
                  </a:cubicBezTo>
                  <a:cubicBezTo>
                    <a:pt x="147828" y="0"/>
                    <a:pt x="190500" y="42672"/>
                    <a:pt x="190500" y="95250"/>
                  </a:cubicBezTo>
                  <a:cubicBezTo>
                    <a:pt x="190500" y="147955"/>
                    <a:pt x="147828" y="190500"/>
                    <a:pt x="95250" y="190500"/>
                  </a:cubicBezTo>
                  <a:cubicBezTo>
                    <a:pt x="42672" y="190500"/>
                    <a:pt x="0" y="147955"/>
                    <a:pt x="0" y="95250"/>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213" name="Shape 11069"/>
            <p:cNvSpPr/>
            <p:nvPr/>
          </p:nvSpPr>
          <p:spPr>
            <a:xfrm>
              <a:off x="1486611" y="652653"/>
              <a:ext cx="114300" cy="114300"/>
            </a:xfrm>
            <a:custGeom>
              <a:avLst/>
              <a:gdLst/>
              <a:ahLst/>
              <a:cxnLst/>
              <a:rect l="0" t="0" r="0" b="0"/>
              <a:pathLst>
                <a:path w="114300" h="114300">
                  <a:moveTo>
                    <a:pt x="57150" y="0"/>
                  </a:moveTo>
                  <a:cubicBezTo>
                    <a:pt x="88773" y="0"/>
                    <a:pt x="114300" y="25654"/>
                    <a:pt x="114300" y="57150"/>
                  </a:cubicBezTo>
                  <a:cubicBezTo>
                    <a:pt x="114300" y="88773"/>
                    <a:pt x="88773" y="114300"/>
                    <a:pt x="57150" y="114300"/>
                  </a:cubicBezTo>
                  <a:cubicBezTo>
                    <a:pt x="25527" y="114300"/>
                    <a:pt x="0" y="88773"/>
                    <a:pt x="0" y="57150"/>
                  </a:cubicBezTo>
                  <a:cubicBezTo>
                    <a:pt x="0" y="25654"/>
                    <a:pt x="25527" y="0"/>
                    <a:pt x="57150"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214" name="Shape 11070"/>
            <p:cNvSpPr/>
            <p:nvPr/>
          </p:nvSpPr>
          <p:spPr>
            <a:xfrm>
              <a:off x="1486611" y="652653"/>
              <a:ext cx="114300" cy="114300"/>
            </a:xfrm>
            <a:custGeom>
              <a:avLst/>
              <a:gdLst/>
              <a:ahLst/>
              <a:cxnLst/>
              <a:rect l="0" t="0" r="0" b="0"/>
              <a:pathLst>
                <a:path w="114300" h="114300">
                  <a:moveTo>
                    <a:pt x="0" y="57150"/>
                  </a:moveTo>
                  <a:cubicBezTo>
                    <a:pt x="0" y="25654"/>
                    <a:pt x="25527" y="0"/>
                    <a:pt x="57150" y="0"/>
                  </a:cubicBezTo>
                  <a:cubicBezTo>
                    <a:pt x="88773" y="0"/>
                    <a:pt x="114300" y="25654"/>
                    <a:pt x="114300" y="57150"/>
                  </a:cubicBezTo>
                  <a:cubicBezTo>
                    <a:pt x="114300" y="88773"/>
                    <a:pt x="88773" y="114300"/>
                    <a:pt x="57150" y="114300"/>
                  </a:cubicBezTo>
                  <a:cubicBezTo>
                    <a:pt x="25527" y="114300"/>
                    <a:pt x="0" y="88773"/>
                    <a:pt x="0" y="57150"/>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215" name="Shape 11071"/>
            <p:cNvSpPr/>
            <p:nvPr/>
          </p:nvSpPr>
          <p:spPr>
            <a:xfrm>
              <a:off x="1524711" y="690753"/>
              <a:ext cx="36195" cy="36195"/>
            </a:xfrm>
            <a:custGeom>
              <a:avLst/>
              <a:gdLst/>
              <a:ahLst/>
              <a:cxnLst/>
              <a:rect l="0" t="0" r="0" b="0"/>
              <a:pathLst>
                <a:path w="36195" h="36195">
                  <a:moveTo>
                    <a:pt x="18161" y="0"/>
                  </a:moveTo>
                  <a:cubicBezTo>
                    <a:pt x="28067" y="0"/>
                    <a:pt x="36195" y="8128"/>
                    <a:pt x="36195" y="18161"/>
                  </a:cubicBezTo>
                  <a:cubicBezTo>
                    <a:pt x="36195" y="28194"/>
                    <a:pt x="28067" y="36195"/>
                    <a:pt x="18161" y="36195"/>
                  </a:cubicBezTo>
                  <a:cubicBezTo>
                    <a:pt x="8128" y="36195"/>
                    <a:pt x="0" y="28194"/>
                    <a:pt x="0" y="18161"/>
                  </a:cubicBezTo>
                  <a:cubicBezTo>
                    <a:pt x="0" y="8128"/>
                    <a:pt x="8128" y="0"/>
                    <a:pt x="18161"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216" name="Shape 11072"/>
            <p:cNvSpPr/>
            <p:nvPr/>
          </p:nvSpPr>
          <p:spPr>
            <a:xfrm>
              <a:off x="1524711" y="690753"/>
              <a:ext cx="36195" cy="36195"/>
            </a:xfrm>
            <a:custGeom>
              <a:avLst/>
              <a:gdLst/>
              <a:ahLst/>
              <a:cxnLst/>
              <a:rect l="0" t="0" r="0" b="0"/>
              <a:pathLst>
                <a:path w="36195" h="36195">
                  <a:moveTo>
                    <a:pt x="0" y="18161"/>
                  </a:moveTo>
                  <a:cubicBezTo>
                    <a:pt x="0" y="8128"/>
                    <a:pt x="8128" y="0"/>
                    <a:pt x="18161" y="0"/>
                  </a:cubicBezTo>
                  <a:cubicBezTo>
                    <a:pt x="28067" y="0"/>
                    <a:pt x="36195" y="8128"/>
                    <a:pt x="36195" y="18161"/>
                  </a:cubicBezTo>
                  <a:cubicBezTo>
                    <a:pt x="36195" y="28194"/>
                    <a:pt x="28067" y="36195"/>
                    <a:pt x="18161" y="36195"/>
                  </a:cubicBezTo>
                  <a:cubicBezTo>
                    <a:pt x="8128" y="36195"/>
                    <a:pt x="0" y="28194"/>
                    <a:pt x="0" y="18161"/>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217" name="Shape 11073"/>
            <p:cNvSpPr/>
            <p:nvPr/>
          </p:nvSpPr>
          <p:spPr>
            <a:xfrm>
              <a:off x="3413836" y="0"/>
              <a:ext cx="190500" cy="190500"/>
            </a:xfrm>
            <a:custGeom>
              <a:avLst/>
              <a:gdLst/>
              <a:ahLst/>
              <a:cxnLst/>
              <a:rect l="0" t="0" r="0" b="0"/>
              <a:pathLst>
                <a:path w="190500" h="190500">
                  <a:moveTo>
                    <a:pt x="95250" y="0"/>
                  </a:moveTo>
                  <a:cubicBezTo>
                    <a:pt x="147828" y="0"/>
                    <a:pt x="190500" y="42672"/>
                    <a:pt x="190500" y="95250"/>
                  </a:cubicBezTo>
                  <a:cubicBezTo>
                    <a:pt x="190500" y="147828"/>
                    <a:pt x="147828" y="190500"/>
                    <a:pt x="95250" y="190500"/>
                  </a:cubicBezTo>
                  <a:cubicBezTo>
                    <a:pt x="42672" y="190500"/>
                    <a:pt x="0" y="147828"/>
                    <a:pt x="0" y="95250"/>
                  </a:cubicBezTo>
                  <a:cubicBezTo>
                    <a:pt x="0" y="42672"/>
                    <a:pt x="42672" y="0"/>
                    <a:pt x="95250"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218" name="Shape 11074"/>
            <p:cNvSpPr/>
            <p:nvPr/>
          </p:nvSpPr>
          <p:spPr>
            <a:xfrm>
              <a:off x="3413836" y="0"/>
              <a:ext cx="190500" cy="190500"/>
            </a:xfrm>
            <a:custGeom>
              <a:avLst/>
              <a:gdLst/>
              <a:ahLst/>
              <a:cxnLst/>
              <a:rect l="0" t="0" r="0" b="0"/>
              <a:pathLst>
                <a:path w="190500" h="190500">
                  <a:moveTo>
                    <a:pt x="0" y="95250"/>
                  </a:moveTo>
                  <a:cubicBezTo>
                    <a:pt x="0" y="42672"/>
                    <a:pt x="42672" y="0"/>
                    <a:pt x="95250" y="0"/>
                  </a:cubicBezTo>
                  <a:cubicBezTo>
                    <a:pt x="147828" y="0"/>
                    <a:pt x="190500" y="42672"/>
                    <a:pt x="190500" y="95250"/>
                  </a:cubicBezTo>
                  <a:cubicBezTo>
                    <a:pt x="190500" y="147828"/>
                    <a:pt x="147828" y="190500"/>
                    <a:pt x="95250" y="190500"/>
                  </a:cubicBezTo>
                  <a:cubicBezTo>
                    <a:pt x="42672" y="190500"/>
                    <a:pt x="0" y="147828"/>
                    <a:pt x="0" y="95250"/>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219" name="Shape 11075"/>
            <p:cNvSpPr/>
            <p:nvPr/>
          </p:nvSpPr>
          <p:spPr>
            <a:xfrm>
              <a:off x="3451936" y="38100"/>
              <a:ext cx="114300" cy="114300"/>
            </a:xfrm>
            <a:custGeom>
              <a:avLst/>
              <a:gdLst/>
              <a:ahLst/>
              <a:cxnLst/>
              <a:rect l="0" t="0" r="0" b="0"/>
              <a:pathLst>
                <a:path w="114300" h="114300">
                  <a:moveTo>
                    <a:pt x="57150" y="0"/>
                  </a:moveTo>
                  <a:cubicBezTo>
                    <a:pt x="88773" y="0"/>
                    <a:pt x="114300" y="25527"/>
                    <a:pt x="114300" y="57150"/>
                  </a:cubicBezTo>
                  <a:cubicBezTo>
                    <a:pt x="114300" y="88773"/>
                    <a:pt x="88773" y="114300"/>
                    <a:pt x="57150" y="114300"/>
                  </a:cubicBezTo>
                  <a:cubicBezTo>
                    <a:pt x="25527" y="114300"/>
                    <a:pt x="0" y="88773"/>
                    <a:pt x="0" y="57150"/>
                  </a:cubicBezTo>
                  <a:cubicBezTo>
                    <a:pt x="0" y="25527"/>
                    <a:pt x="25527" y="0"/>
                    <a:pt x="57150"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220" name="Shape 11076"/>
            <p:cNvSpPr/>
            <p:nvPr/>
          </p:nvSpPr>
          <p:spPr>
            <a:xfrm>
              <a:off x="3451936" y="38100"/>
              <a:ext cx="114300" cy="114300"/>
            </a:xfrm>
            <a:custGeom>
              <a:avLst/>
              <a:gdLst/>
              <a:ahLst/>
              <a:cxnLst/>
              <a:rect l="0" t="0" r="0" b="0"/>
              <a:pathLst>
                <a:path w="114300" h="114300">
                  <a:moveTo>
                    <a:pt x="0" y="57150"/>
                  </a:moveTo>
                  <a:cubicBezTo>
                    <a:pt x="0" y="25527"/>
                    <a:pt x="25527" y="0"/>
                    <a:pt x="57150" y="0"/>
                  </a:cubicBezTo>
                  <a:cubicBezTo>
                    <a:pt x="88773" y="0"/>
                    <a:pt x="114300" y="25527"/>
                    <a:pt x="114300" y="57150"/>
                  </a:cubicBezTo>
                  <a:cubicBezTo>
                    <a:pt x="114300" y="88773"/>
                    <a:pt x="88773" y="114300"/>
                    <a:pt x="57150" y="114300"/>
                  </a:cubicBezTo>
                  <a:cubicBezTo>
                    <a:pt x="25527" y="114300"/>
                    <a:pt x="0" y="88773"/>
                    <a:pt x="0" y="57150"/>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221" name="Shape 11077"/>
            <p:cNvSpPr/>
            <p:nvPr/>
          </p:nvSpPr>
          <p:spPr>
            <a:xfrm>
              <a:off x="3490036" y="76200"/>
              <a:ext cx="36195" cy="36195"/>
            </a:xfrm>
            <a:custGeom>
              <a:avLst/>
              <a:gdLst/>
              <a:ahLst/>
              <a:cxnLst/>
              <a:rect l="0" t="0" r="0" b="0"/>
              <a:pathLst>
                <a:path w="36195" h="36195">
                  <a:moveTo>
                    <a:pt x="18161" y="0"/>
                  </a:moveTo>
                  <a:cubicBezTo>
                    <a:pt x="28067" y="0"/>
                    <a:pt x="36195" y="8128"/>
                    <a:pt x="36195" y="18161"/>
                  </a:cubicBezTo>
                  <a:cubicBezTo>
                    <a:pt x="36195" y="28067"/>
                    <a:pt x="28067" y="36195"/>
                    <a:pt x="18161" y="36195"/>
                  </a:cubicBezTo>
                  <a:cubicBezTo>
                    <a:pt x="8128" y="36195"/>
                    <a:pt x="0" y="28067"/>
                    <a:pt x="0" y="18161"/>
                  </a:cubicBezTo>
                  <a:cubicBezTo>
                    <a:pt x="0" y="8128"/>
                    <a:pt x="8128" y="0"/>
                    <a:pt x="18161" y="0"/>
                  </a:cubicBez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sv-SE"/>
            </a:p>
          </p:txBody>
        </p:sp>
        <p:sp>
          <p:nvSpPr>
            <p:cNvPr id="222" name="Shape 11078"/>
            <p:cNvSpPr/>
            <p:nvPr/>
          </p:nvSpPr>
          <p:spPr>
            <a:xfrm>
              <a:off x="3490036" y="76200"/>
              <a:ext cx="36195" cy="36195"/>
            </a:xfrm>
            <a:custGeom>
              <a:avLst/>
              <a:gdLst/>
              <a:ahLst/>
              <a:cxnLst/>
              <a:rect l="0" t="0" r="0" b="0"/>
              <a:pathLst>
                <a:path w="36195" h="36195">
                  <a:moveTo>
                    <a:pt x="0" y="18161"/>
                  </a:moveTo>
                  <a:cubicBezTo>
                    <a:pt x="0" y="8128"/>
                    <a:pt x="8128" y="0"/>
                    <a:pt x="18161" y="0"/>
                  </a:cubicBezTo>
                  <a:cubicBezTo>
                    <a:pt x="28067" y="0"/>
                    <a:pt x="36195" y="8128"/>
                    <a:pt x="36195" y="18161"/>
                  </a:cubicBezTo>
                  <a:cubicBezTo>
                    <a:pt x="36195" y="28067"/>
                    <a:pt x="28067" y="36195"/>
                    <a:pt x="18161" y="36195"/>
                  </a:cubicBezTo>
                  <a:cubicBezTo>
                    <a:pt x="8128" y="36195"/>
                    <a:pt x="0" y="28067"/>
                    <a:pt x="0" y="18161"/>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grpSp>
      <p:sp>
        <p:nvSpPr>
          <p:cNvPr id="3" name="Platshållare för bildnummer 2"/>
          <p:cNvSpPr>
            <a:spLocks noGrp="1"/>
          </p:cNvSpPr>
          <p:nvPr>
            <p:ph type="sldNum" sz="quarter" idx="12"/>
          </p:nvPr>
        </p:nvSpPr>
        <p:spPr/>
        <p:txBody>
          <a:bodyPr/>
          <a:lstStyle/>
          <a:p>
            <a:fld id="{E9B0AADB-0E5C-4E0B-8493-D07C1A1DF98D}" type="slidenum">
              <a:rPr lang="sv-SE" smtClean="0">
                <a:solidFill>
                  <a:prstClr val="black">
                    <a:tint val="75000"/>
                  </a:prstClr>
                </a:solidFill>
              </a:rPr>
              <a:pPr/>
              <a:t>94</a:t>
            </a:fld>
            <a:endParaRPr lang="sv-SE">
              <a:solidFill>
                <a:prstClr val="black">
                  <a:tint val="75000"/>
                </a:prstClr>
              </a:solidFill>
            </a:endParaRPr>
          </a:p>
        </p:txBody>
      </p:sp>
    </p:spTree>
    <p:extLst>
      <p:ext uri="{BB962C8B-B14F-4D97-AF65-F5344CB8AC3E}">
        <p14:creationId xmlns:p14="http://schemas.microsoft.com/office/powerpoint/2010/main" val="687579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dirty="0"/>
              <a:t>Specialprov, vändpunkt</a:t>
            </a:r>
          </a:p>
        </p:txBody>
      </p:sp>
      <p:sp>
        <p:nvSpPr>
          <p:cNvPr id="3" name="Platshållare för innehåll 2"/>
          <p:cNvSpPr>
            <a:spLocks noGrp="1"/>
          </p:cNvSpPr>
          <p:nvPr>
            <p:ph idx="4294967295"/>
          </p:nvPr>
        </p:nvSpPr>
        <p:spPr>
          <a:xfrm>
            <a:off x="0" y="1825625"/>
            <a:ext cx="10515600" cy="4351338"/>
          </a:xfrm>
        </p:spPr>
        <p:txBody>
          <a:bodyPr/>
          <a:lstStyle/>
          <a:p>
            <a:pPr marL="0" indent="0">
              <a:buNone/>
            </a:pPr>
            <a:r>
              <a:rPr lang="sv-SE" dirty="0"/>
              <a:t>När det i specialprov ingår vändplats, ska denna vara markerad med skyltar ”vändpunkt” en på var sida om vägen. Hela bilen ska passera den tänkta linjen mellan skyltarna. Förvarningsskylt ska uppsättas före vändplats. Samband skall alltid finnas mellan vändpunkt och start och målplats.</a:t>
            </a:r>
          </a:p>
          <a:p>
            <a:pPr marL="0" indent="0">
              <a:buNone/>
            </a:pPr>
            <a:endParaRPr lang="sv-SE" dirty="0"/>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95</a:t>
            </a:fld>
            <a:endParaRPr lang="sv-SE">
              <a:solidFill>
                <a:prstClr val="black">
                  <a:tint val="75000"/>
                </a:prstClr>
              </a:solidFill>
            </a:endParaRPr>
          </a:p>
        </p:txBody>
      </p:sp>
    </p:spTree>
    <p:extLst>
      <p:ext uri="{BB962C8B-B14F-4D97-AF65-F5344CB8AC3E}">
        <p14:creationId xmlns:p14="http://schemas.microsoft.com/office/powerpoint/2010/main" val="36516507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dirty="0"/>
              <a:t>Specialprov vändpunkt</a:t>
            </a:r>
          </a:p>
        </p:txBody>
      </p:sp>
      <p:grpSp>
        <p:nvGrpSpPr>
          <p:cNvPr id="4" name="Group 117313"/>
          <p:cNvGrpSpPr/>
          <p:nvPr/>
        </p:nvGrpSpPr>
        <p:grpSpPr>
          <a:xfrm>
            <a:off x="1593669" y="2519680"/>
            <a:ext cx="2730137" cy="3058160"/>
            <a:chOff x="0" y="0"/>
            <a:chExt cx="1787278" cy="1819148"/>
          </a:xfrm>
        </p:grpSpPr>
        <p:sp>
          <p:nvSpPr>
            <p:cNvPr id="5" name="Rectangle 10822"/>
            <p:cNvSpPr/>
            <p:nvPr/>
          </p:nvSpPr>
          <p:spPr>
            <a:xfrm>
              <a:off x="1219454" y="875894"/>
              <a:ext cx="50673" cy="224380"/>
            </a:xfrm>
            <a:prstGeom prst="rect">
              <a:avLst/>
            </a:prstGeom>
            <a:ln>
              <a:noFill/>
            </a:ln>
          </p:spPr>
          <p:txBody>
            <a:bodyPr vert="horz" lIns="0" tIns="0" rIns="0" bIns="0" rtlCol="0">
              <a:noAutofit/>
            </a:bodyPr>
            <a:lstStyle/>
            <a:p>
              <a:pPr>
                <a:lnSpc>
                  <a:spcPct val="107000"/>
                </a:lnSpc>
                <a:spcAft>
                  <a:spcPts val="800"/>
                </a:spcAft>
              </a:pPr>
              <a:r>
                <a:rPr lang="sv-SE" sz="12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6" name="Rectangle 10828"/>
            <p:cNvSpPr/>
            <p:nvPr/>
          </p:nvSpPr>
          <p:spPr>
            <a:xfrm>
              <a:off x="1219454" y="1048106"/>
              <a:ext cx="50673" cy="224380"/>
            </a:xfrm>
            <a:prstGeom prst="rect">
              <a:avLst/>
            </a:prstGeom>
            <a:ln>
              <a:noFill/>
            </a:ln>
          </p:spPr>
          <p:txBody>
            <a:bodyPr vert="horz" lIns="0" tIns="0" rIns="0" bIns="0" rtlCol="0">
              <a:noAutofit/>
            </a:bodyPr>
            <a:lstStyle/>
            <a:p>
              <a:pPr>
                <a:lnSpc>
                  <a:spcPct val="107000"/>
                </a:lnSpc>
                <a:spcAft>
                  <a:spcPts val="800"/>
                </a:spcAft>
              </a:pPr>
              <a:r>
                <a:rPr lang="sv-SE" sz="12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7" name="Rectangle 10835"/>
            <p:cNvSpPr/>
            <p:nvPr/>
          </p:nvSpPr>
          <p:spPr>
            <a:xfrm>
              <a:off x="1219454" y="1223366"/>
              <a:ext cx="50673" cy="224380"/>
            </a:xfrm>
            <a:prstGeom prst="rect">
              <a:avLst/>
            </a:prstGeom>
            <a:ln>
              <a:noFill/>
            </a:ln>
          </p:spPr>
          <p:txBody>
            <a:bodyPr vert="horz" lIns="0" tIns="0" rIns="0" bIns="0" rtlCol="0">
              <a:noAutofit/>
            </a:bodyPr>
            <a:lstStyle/>
            <a:p>
              <a:pPr>
                <a:lnSpc>
                  <a:spcPct val="107000"/>
                </a:lnSpc>
                <a:spcAft>
                  <a:spcPts val="800"/>
                </a:spcAft>
              </a:pPr>
              <a:r>
                <a:rPr lang="sv-SE" sz="12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8" name="Rectangle 10841"/>
            <p:cNvSpPr/>
            <p:nvPr/>
          </p:nvSpPr>
          <p:spPr>
            <a:xfrm>
              <a:off x="1219454" y="1399007"/>
              <a:ext cx="50673" cy="224380"/>
            </a:xfrm>
            <a:prstGeom prst="rect">
              <a:avLst/>
            </a:prstGeom>
            <a:ln>
              <a:noFill/>
            </a:ln>
          </p:spPr>
          <p:txBody>
            <a:bodyPr vert="horz" lIns="0" tIns="0" rIns="0" bIns="0" rtlCol="0">
              <a:noAutofit/>
            </a:bodyPr>
            <a:lstStyle/>
            <a:p>
              <a:pPr>
                <a:lnSpc>
                  <a:spcPct val="107000"/>
                </a:lnSpc>
                <a:spcAft>
                  <a:spcPts val="800"/>
                </a:spcAft>
              </a:pPr>
              <a:r>
                <a:rPr lang="sv-SE" sz="12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9" name="Shape 10868"/>
            <p:cNvSpPr/>
            <p:nvPr/>
          </p:nvSpPr>
          <p:spPr>
            <a:xfrm>
              <a:off x="1244600" y="1135507"/>
              <a:ext cx="50800" cy="546100"/>
            </a:xfrm>
            <a:custGeom>
              <a:avLst/>
              <a:gdLst/>
              <a:ahLst/>
              <a:cxnLst/>
              <a:rect l="0" t="0" r="0" b="0"/>
              <a:pathLst>
                <a:path w="50800" h="546100">
                  <a:moveTo>
                    <a:pt x="0" y="546100"/>
                  </a:moveTo>
                  <a:lnTo>
                    <a:pt x="50800" y="546100"/>
                  </a:lnTo>
                  <a:lnTo>
                    <a:pt x="50800" y="0"/>
                  </a:lnTo>
                  <a:lnTo>
                    <a:pt x="0" y="0"/>
                  </a:lnTo>
                  <a:close/>
                </a:path>
              </a:pathLst>
            </a:custGeom>
            <a:ln w="9525" cap="flat">
              <a:miter lim="127000"/>
            </a:ln>
          </p:spPr>
          <p:style>
            <a:lnRef idx="1">
              <a:srgbClr val="000000"/>
            </a:lnRef>
            <a:fillRef idx="0">
              <a:srgbClr val="000000">
                <a:alpha val="0"/>
              </a:srgbClr>
            </a:fillRef>
            <a:effectRef idx="0">
              <a:scrgbClr r="0" g="0" b="0"/>
            </a:effectRef>
            <a:fontRef idx="none"/>
          </p:style>
          <p:txBody>
            <a:bodyPr/>
            <a:lstStyle/>
            <a:p>
              <a:endParaRPr lang="sv-SE"/>
            </a:p>
          </p:txBody>
        </p:sp>
        <p:sp>
          <p:nvSpPr>
            <p:cNvPr id="10" name="Shape 10870"/>
            <p:cNvSpPr/>
            <p:nvPr/>
          </p:nvSpPr>
          <p:spPr>
            <a:xfrm>
              <a:off x="1320800" y="329819"/>
              <a:ext cx="50800" cy="381000"/>
            </a:xfrm>
            <a:custGeom>
              <a:avLst/>
              <a:gdLst/>
              <a:ahLst/>
              <a:cxnLst/>
              <a:rect l="0" t="0" r="0" b="0"/>
              <a:pathLst>
                <a:path w="50800" h="381000">
                  <a:moveTo>
                    <a:pt x="0" y="381000"/>
                  </a:moveTo>
                  <a:lnTo>
                    <a:pt x="50800" y="381000"/>
                  </a:lnTo>
                  <a:lnTo>
                    <a:pt x="50800" y="0"/>
                  </a:lnTo>
                  <a:lnTo>
                    <a:pt x="0" y="0"/>
                  </a:lnTo>
                  <a:close/>
                </a:path>
              </a:pathLst>
            </a:custGeom>
            <a:ln w="9525" cap="flat">
              <a:miter lim="127000"/>
            </a:ln>
          </p:spPr>
          <p:style>
            <a:lnRef idx="1">
              <a:srgbClr val="000000"/>
            </a:lnRef>
            <a:fillRef idx="0">
              <a:srgbClr val="000000">
                <a:alpha val="0"/>
              </a:srgbClr>
            </a:fillRef>
            <a:effectRef idx="0">
              <a:scrgbClr r="0" g="0" b="0"/>
            </a:effectRef>
            <a:fontRef idx="none"/>
          </p:style>
          <p:txBody>
            <a:bodyPr/>
            <a:lstStyle/>
            <a:p>
              <a:endParaRPr lang="sv-SE"/>
            </a:p>
          </p:txBody>
        </p:sp>
        <p:sp>
          <p:nvSpPr>
            <p:cNvPr id="11" name="Shape 10872"/>
            <p:cNvSpPr/>
            <p:nvPr/>
          </p:nvSpPr>
          <p:spPr>
            <a:xfrm>
              <a:off x="330200" y="329819"/>
              <a:ext cx="50800" cy="381000"/>
            </a:xfrm>
            <a:custGeom>
              <a:avLst/>
              <a:gdLst/>
              <a:ahLst/>
              <a:cxnLst/>
              <a:rect l="0" t="0" r="0" b="0"/>
              <a:pathLst>
                <a:path w="50800" h="381000">
                  <a:moveTo>
                    <a:pt x="0" y="381000"/>
                  </a:moveTo>
                  <a:lnTo>
                    <a:pt x="50800" y="381000"/>
                  </a:lnTo>
                  <a:lnTo>
                    <a:pt x="50800" y="0"/>
                  </a:lnTo>
                  <a:lnTo>
                    <a:pt x="0" y="0"/>
                  </a:lnTo>
                  <a:close/>
                </a:path>
              </a:pathLst>
            </a:custGeom>
            <a:ln w="9525" cap="flat">
              <a:miter lim="127000"/>
            </a:ln>
          </p:spPr>
          <p:style>
            <a:lnRef idx="1">
              <a:srgbClr val="000000"/>
            </a:lnRef>
            <a:fillRef idx="0">
              <a:srgbClr val="000000">
                <a:alpha val="0"/>
              </a:srgbClr>
            </a:fillRef>
            <a:effectRef idx="0">
              <a:scrgbClr r="0" g="0" b="0"/>
            </a:effectRef>
            <a:fontRef idx="none"/>
          </p:style>
          <p:txBody>
            <a:bodyPr/>
            <a:lstStyle/>
            <a:p>
              <a:endParaRPr lang="sv-SE"/>
            </a:p>
          </p:txBody>
        </p:sp>
        <p:sp>
          <p:nvSpPr>
            <p:cNvPr id="12" name="Shape 11049"/>
            <p:cNvSpPr/>
            <p:nvPr/>
          </p:nvSpPr>
          <p:spPr>
            <a:xfrm>
              <a:off x="499694" y="0"/>
              <a:ext cx="210236" cy="1819148"/>
            </a:xfrm>
            <a:custGeom>
              <a:avLst/>
              <a:gdLst/>
              <a:ahLst/>
              <a:cxnLst/>
              <a:rect l="0" t="0" r="0" b="0"/>
              <a:pathLst>
                <a:path w="210236" h="1819148">
                  <a:moveTo>
                    <a:pt x="0" y="1819148"/>
                  </a:moveTo>
                  <a:lnTo>
                    <a:pt x="210236" y="0"/>
                  </a:lnTo>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13" name="Shape 11050"/>
            <p:cNvSpPr/>
            <p:nvPr/>
          </p:nvSpPr>
          <p:spPr>
            <a:xfrm>
              <a:off x="940435" y="0"/>
              <a:ext cx="86995" cy="1803909"/>
            </a:xfrm>
            <a:custGeom>
              <a:avLst/>
              <a:gdLst/>
              <a:ahLst/>
              <a:cxnLst/>
              <a:rect l="0" t="0" r="0" b="0"/>
              <a:pathLst>
                <a:path w="86995" h="1803909">
                  <a:moveTo>
                    <a:pt x="0" y="1803909"/>
                  </a:moveTo>
                  <a:lnTo>
                    <a:pt x="86995" y="0"/>
                  </a:lnTo>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14" name="Shape 140575"/>
            <p:cNvSpPr/>
            <p:nvPr/>
          </p:nvSpPr>
          <p:spPr>
            <a:xfrm>
              <a:off x="1003300" y="159639"/>
              <a:ext cx="723900" cy="254000"/>
            </a:xfrm>
            <a:custGeom>
              <a:avLst/>
              <a:gdLst/>
              <a:ahLst/>
              <a:cxnLst/>
              <a:rect l="0" t="0" r="0" b="0"/>
              <a:pathLst>
                <a:path w="723900" h="254000">
                  <a:moveTo>
                    <a:pt x="0" y="0"/>
                  </a:moveTo>
                  <a:lnTo>
                    <a:pt x="723900" y="0"/>
                  </a:lnTo>
                  <a:lnTo>
                    <a:pt x="723900" y="254000"/>
                  </a:lnTo>
                  <a:lnTo>
                    <a:pt x="0" y="254000"/>
                  </a:lnTo>
                  <a:lnTo>
                    <a:pt x="0" y="0"/>
                  </a:lnTo>
                </a:path>
              </a:pathLst>
            </a:custGeom>
            <a:ln w="0" cap="flat">
              <a:round/>
            </a:ln>
          </p:spPr>
          <p:style>
            <a:lnRef idx="0">
              <a:srgbClr val="000000">
                <a:alpha val="0"/>
              </a:srgbClr>
            </a:lnRef>
            <a:fillRef idx="1">
              <a:srgbClr val="FFFF00"/>
            </a:fillRef>
            <a:effectRef idx="0">
              <a:scrgbClr r="0" g="0" b="0"/>
            </a:effectRef>
            <a:fontRef idx="none"/>
          </p:style>
          <p:txBody>
            <a:bodyPr/>
            <a:lstStyle/>
            <a:p>
              <a:endParaRPr lang="sv-SE"/>
            </a:p>
          </p:txBody>
        </p:sp>
        <p:sp>
          <p:nvSpPr>
            <p:cNvPr id="15" name="Shape 11052"/>
            <p:cNvSpPr/>
            <p:nvPr/>
          </p:nvSpPr>
          <p:spPr>
            <a:xfrm>
              <a:off x="1003300" y="159639"/>
              <a:ext cx="723900" cy="254000"/>
            </a:xfrm>
            <a:custGeom>
              <a:avLst/>
              <a:gdLst/>
              <a:ahLst/>
              <a:cxnLst/>
              <a:rect l="0" t="0" r="0" b="0"/>
              <a:pathLst>
                <a:path w="723900" h="254000">
                  <a:moveTo>
                    <a:pt x="0" y="254000"/>
                  </a:moveTo>
                  <a:lnTo>
                    <a:pt x="723900" y="254000"/>
                  </a:lnTo>
                  <a:lnTo>
                    <a:pt x="723900" y="0"/>
                  </a:lnTo>
                  <a:lnTo>
                    <a:pt x="0" y="0"/>
                  </a:lnTo>
                  <a:close/>
                </a:path>
              </a:pathLst>
            </a:custGeom>
            <a:ln w="9525" cap="flat">
              <a:miter lim="101600"/>
            </a:ln>
          </p:spPr>
          <p:style>
            <a:lnRef idx="1">
              <a:srgbClr val="000000"/>
            </a:lnRef>
            <a:fillRef idx="0">
              <a:srgbClr val="000000">
                <a:alpha val="0"/>
              </a:srgbClr>
            </a:fillRef>
            <a:effectRef idx="0">
              <a:scrgbClr r="0" g="0" b="0"/>
            </a:effectRef>
            <a:fontRef idx="none"/>
          </p:style>
          <p:txBody>
            <a:bodyPr/>
            <a:lstStyle/>
            <a:p>
              <a:endParaRPr lang="sv-SE"/>
            </a:p>
          </p:txBody>
        </p:sp>
        <p:sp>
          <p:nvSpPr>
            <p:cNvPr id="16" name="Rectangle 11053"/>
            <p:cNvSpPr/>
            <p:nvPr/>
          </p:nvSpPr>
          <p:spPr>
            <a:xfrm>
              <a:off x="1111250" y="213373"/>
              <a:ext cx="676028" cy="168285"/>
            </a:xfrm>
            <a:prstGeom prst="rect">
              <a:avLst/>
            </a:prstGeom>
            <a:ln>
              <a:noFill/>
            </a:ln>
          </p:spPr>
          <p:txBody>
            <a:bodyPr vert="horz" lIns="0" tIns="0" rIns="0" bIns="0" rtlCol="0">
              <a:noAutofit/>
            </a:bodyPr>
            <a:lstStyle/>
            <a:p>
              <a:pPr>
                <a:lnSpc>
                  <a:spcPct val="107000"/>
                </a:lnSpc>
                <a:spcAft>
                  <a:spcPts val="800"/>
                </a:spcAft>
              </a:pPr>
              <a:r>
                <a:rPr lang="sv-SE" sz="900">
                  <a:solidFill>
                    <a:srgbClr val="000000"/>
                  </a:solidFill>
                  <a:effectLst/>
                  <a:latin typeface="Times New Roman" panose="02020603050405020304" pitchFamily="18" charset="0"/>
                  <a:ea typeface="Times New Roman" panose="02020603050405020304" pitchFamily="18" charset="0"/>
                </a:rPr>
                <a:t>Vändpunkt</a:t>
              </a:r>
              <a:endParaRPr lang="sv-SE" sz="1100">
                <a:solidFill>
                  <a:srgbClr val="000000"/>
                </a:solidFill>
                <a:effectLst/>
                <a:latin typeface="Calibri" panose="020F0502020204030204" pitchFamily="34" charset="0"/>
                <a:ea typeface="Calibri" panose="020F0502020204030204" pitchFamily="34" charset="0"/>
              </a:endParaRPr>
            </a:p>
          </p:txBody>
        </p:sp>
        <p:sp>
          <p:nvSpPr>
            <p:cNvPr id="17" name="Rectangle 11054"/>
            <p:cNvSpPr/>
            <p:nvPr/>
          </p:nvSpPr>
          <p:spPr>
            <a:xfrm>
              <a:off x="1619123" y="213373"/>
              <a:ext cx="38005" cy="168285"/>
            </a:xfrm>
            <a:prstGeom prst="rect">
              <a:avLst/>
            </a:prstGeom>
            <a:ln>
              <a:noFill/>
            </a:ln>
          </p:spPr>
          <p:txBody>
            <a:bodyPr vert="horz" lIns="0" tIns="0" rIns="0" bIns="0" rtlCol="0">
              <a:noAutofit/>
            </a:bodyPr>
            <a:lstStyle/>
            <a:p>
              <a:pPr>
                <a:lnSpc>
                  <a:spcPct val="107000"/>
                </a:lnSpc>
                <a:spcAft>
                  <a:spcPts val="800"/>
                </a:spcAft>
              </a:pPr>
              <a:r>
                <a:rPr lang="sv-SE" sz="9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18" name="Shape 140576"/>
            <p:cNvSpPr/>
            <p:nvPr/>
          </p:nvSpPr>
          <p:spPr>
            <a:xfrm>
              <a:off x="0" y="146939"/>
              <a:ext cx="723900" cy="254000"/>
            </a:xfrm>
            <a:custGeom>
              <a:avLst/>
              <a:gdLst/>
              <a:ahLst/>
              <a:cxnLst/>
              <a:rect l="0" t="0" r="0" b="0"/>
              <a:pathLst>
                <a:path w="723900" h="254000">
                  <a:moveTo>
                    <a:pt x="0" y="0"/>
                  </a:moveTo>
                  <a:lnTo>
                    <a:pt x="723900" y="0"/>
                  </a:lnTo>
                  <a:lnTo>
                    <a:pt x="723900" y="254000"/>
                  </a:lnTo>
                  <a:lnTo>
                    <a:pt x="0" y="254000"/>
                  </a:lnTo>
                  <a:lnTo>
                    <a:pt x="0" y="0"/>
                  </a:lnTo>
                </a:path>
              </a:pathLst>
            </a:custGeom>
            <a:ln w="0" cap="flat">
              <a:miter lim="101600"/>
            </a:ln>
          </p:spPr>
          <p:style>
            <a:lnRef idx="0">
              <a:srgbClr val="000000">
                <a:alpha val="0"/>
              </a:srgbClr>
            </a:lnRef>
            <a:fillRef idx="1">
              <a:srgbClr val="FFFF00"/>
            </a:fillRef>
            <a:effectRef idx="0">
              <a:scrgbClr r="0" g="0" b="0"/>
            </a:effectRef>
            <a:fontRef idx="none"/>
          </p:style>
          <p:txBody>
            <a:bodyPr/>
            <a:lstStyle/>
            <a:p>
              <a:endParaRPr lang="sv-SE"/>
            </a:p>
          </p:txBody>
        </p:sp>
        <p:sp>
          <p:nvSpPr>
            <p:cNvPr id="19" name="Shape 11056"/>
            <p:cNvSpPr/>
            <p:nvPr/>
          </p:nvSpPr>
          <p:spPr>
            <a:xfrm>
              <a:off x="0" y="146939"/>
              <a:ext cx="723900" cy="254000"/>
            </a:xfrm>
            <a:custGeom>
              <a:avLst/>
              <a:gdLst/>
              <a:ahLst/>
              <a:cxnLst/>
              <a:rect l="0" t="0" r="0" b="0"/>
              <a:pathLst>
                <a:path w="723900" h="254000">
                  <a:moveTo>
                    <a:pt x="0" y="254000"/>
                  </a:moveTo>
                  <a:lnTo>
                    <a:pt x="723900" y="254000"/>
                  </a:lnTo>
                  <a:lnTo>
                    <a:pt x="723900" y="0"/>
                  </a:lnTo>
                  <a:lnTo>
                    <a:pt x="0" y="0"/>
                  </a:lnTo>
                  <a:close/>
                </a:path>
              </a:pathLst>
            </a:custGeom>
            <a:ln w="9525" cap="flat">
              <a:miter lim="101600"/>
            </a:ln>
          </p:spPr>
          <p:style>
            <a:lnRef idx="1">
              <a:srgbClr val="000000"/>
            </a:lnRef>
            <a:fillRef idx="0">
              <a:srgbClr val="000000">
                <a:alpha val="0"/>
              </a:srgbClr>
            </a:fillRef>
            <a:effectRef idx="0">
              <a:scrgbClr r="0" g="0" b="0"/>
            </a:effectRef>
            <a:fontRef idx="none"/>
          </p:style>
          <p:txBody>
            <a:bodyPr/>
            <a:lstStyle/>
            <a:p>
              <a:endParaRPr lang="sv-SE"/>
            </a:p>
          </p:txBody>
        </p:sp>
        <p:sp>
          <p:nvSpPr>
            <p:cNvPr id="20" name="Rectangle 11057"/>
            <p:cNvSpPr/>
            <p:nvPr/>
          </p:nvSpPr>
          <p:spPr>
            <a:xfrm>
              <a:off x="108509" y="202705"/>
              <a:ext cx="676028" cy="168285"/>
            </a:xfrm>
            <a:prstGeom prst="rect">
              <a:avLst/>
            </a:prstGeom>
            <a:ln>
              <a:noFill/>
            </a:ln>
          </p:spPr>
          <p:txBody>
            <a:bodyPr vert="horz" lIns="0" tIns="0" rIns="0" bIns="0" rtlCol="0">
              <a:noAutofit/>
            </a:bodyPr>
            <a:lstStyle/>
            <a:p>
              <a:pPr>
                <a:lnSpc>
                  <a:spcPct val="107000"/>
                </a:lnSpc>
                <a:spcAft>
                  <a:spcPts val="800"/>
                </a:spcAft>
              </a:pPr>
              <a:r>
                <a:rPr lang="sv-SE" sz="900">
                  <a:solidFill>
                    <a:srgbClr val="000000"/>
                  </a:solidFill>
                  <a:effectLst/>
                  <a:latin typeface="Times New Roman" panose="02020603050405020304" pitchFamily="18" charset="0"/>
                  <a:ea typeface="Times New Roman" panose="02020603050405020304" pitchFamily="18" charset="0"/>
                </a:rPr>
                <a:t>Vändpunkt</a:t>
              </a:r>
              <a:endParaRPr lang="sv-SE" sz="1100">
                <a:solidFill>
                  <a:srgbClr val="000000"/>
                </a:solidFill>
                <a:effectLst/>
                <a:latin typeface="Calibri" panose="020F0502020204030204" pitchFamily="34" charset="0"/>
                <a:ea typeface="Calibri" panose="020F0502020204030204" pitchFamily="34" charset="0"/>
              </a:endParaRPr>
            </a:p>
          </p:txBody>
        </p:sp>
        <p:sp>
          <p:nvSpPr>
            <p:cNvPr id="21" name="Rectangle 11058"/>
            <p:cNvSpPr/>
            <p:nvPr/>
          </p:nvSpPr>
          <p:spPr>
            <a:xfrm>
              <a:off x="615950" y="202705"/>
              <a:ext cx="38005" cy="168285"/>
            </a:xfrm>
            <a:prstGeom prst="rect">
              <a:avLst/>
            </a:prstGeom>
            <a:ln>
              <a:noFill/>
            </a:ln>
          </p:spPr>
          <p:txBody>
            <a:bodyPr vert="horz" lIns="0" tIns="0" rIns="0" bIns="0" rtlCol="0">
              <a:noAutofit/>
            </a:bodyPr>
            <a:lstStyle/>
            <a:p>
              <a:pPr>
                <a:lnSpc>
                  <a:spcPct val="107000"/>
                </a:lnSpc>
                <a:spcAft>
                  <a:spcPts val="800"/>
                </a:spcAft>
              </a:pPr>
              <a:r>
                <a:rPr lang="sv-SE" sz="9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22" name="Shape 140577"/>
            <p:cNvSpPr/>
            <p:nvPr/>
          </p:nvSpPr>
          <p:spPr>
            <a:xfrm>
              <a:off x="939800" y="887857"/>
              <a:ext cx="723900" cy="274955"/>
            </a:xfrm>
            <a:custGeom>
              <a:avLst/>
              <a:gdLst/>
              <a:ahLst/>
              <a:cxnLst/>
              <a:rect l="0" t="0" r="0" b="0"/>
              <a:pathLst>
                <a:path w="723900" h="274955">
                  <a:moveTo>
                    <a:pt x="0" y="0"/>
                  </a:moveTo>
                  <a:lnTo>
                    <a:pt x="723900" y="0"/>
                  </a:lnTo>
                  <a:lnTo>
                    <a:pt x="723900" y="274955"/>
                  </a:lnTo>
                  <a:lnTo>
                    <a:pt x="0" y="274955"/>
                  </a:lnTo>
                  <a:lnTo>
                    <a:pt x="0" y="0"/>
                  </a:lnTo>
                </a:path>
              </a:pathLst>
            </a:custGeom>
            <a:ln w="0" cap="flat">
              <a:miter lim="101600"/>
            </a:ln>
          </p:spPr>
          <p:style>
            <a:lnRef idx="0">
              <a:srgbClr val="000000">
                <a:alpha val="0"/>
              </a:srgbClr>
            </a:lnRef>
            <a:fillRef idx="1">
              <a:srgbClr val="FFFF00"/>
            </a:fillRef>
            <a:effectRef idx="0">
              <a:scrgbClr r="0" g="0" b="0"/>
            </a:effectRef>
            <a:fontRef idx="none"/>
          </p:style>
          <p:txBody>
            <a:bodyPr/>
            <a:lstStyle/>
            <a:p>
              <a:endParaRPr lang="sv-SE"/>
            </a:p>
          </p:txBody>
        </p:sp>
        <p:sp>
          <p:nvSpPr>
            <p:cNvPr id="23" name="Shape 11060"/>
            <p:cNvSpPr/>
            <p:nvPr/>
          </p:nvSpPr>
          <p:spPr>
            <a:xfrm>
              <a:off x="939800" y="887857"/>
              <a:ext cx="723900" cy="274955"/>
            </a:xfrm>
            <a:custGeom>
              <a:avLst/>
              <a:gdLst/>
              <a:ahLst/>
              <a:cxnLst/>
              <a:rect l="0" t="0" r="0" b="0"/>
              <a:pathLst>
                <a:path w="723900" h="274955">
                  <a:moveTo>
                    <a:pt x="0" y="274955"/>
                  </a:moveTo>
                  <a:lnTo>
                    <a:pt x="723900" y="274955"/>
                  </a:lnTo>
                  <a:lnTo>
                    <a:pt x="723900" y="0"/>
                  </a:lnTo>
                  <a:lnTo>
                    <a:pt x="0" y="0"/>
                  </a:lnTo>
                  <a:close/>
                </a:path>
              </a:pathLst>
            </a:custGeom>
            <a:ln w="9525" cap="flat">
              <a:miter lim="101600"/>
            </a:ln>
          </p:spPr>
          <p:style>
            <a:lnRef idx="1">
              <a:srgbClr val="000000"/>
            </a:lnRef>
            <a:fillRef idx="0">
              <a:srgbClr val="000000">
                <a:alpha val="0"/>
              </a:srgbClr>
            </a:fillRef>
            <a:effectRef idx="0">
              <a:scrgbClr r="0" g="0" b="0"/>
            </a:effectRef>
            <a:fontRef idx="none"/>
          </p:style>
          <p:txBody>
            <a:bodyPr/>
            <a:lstStyle/>
            <a:p>
              <a:endParaRPr lang="sv-SE"/>
            </a:p>
          </p:txBody>
        </p:sp>
        <p:sp>
          <p:nvSpPr>
            <p:cNvPr id="24" name="Rectangle 11061"/>
            <p:cNvSpPr/>
            <p:nvPr/>
          </p:nvSpPr>
          <p:spPr>
            <a:xfrm>
              <a:off x="1048766" y="943369"/>
              <a:ext cx="676028" cy="168285"/>
            </a:xfrm>
            <a:prstGeom prst="rect">
              <a:avLst/>
            </a:prstGeom>
            <a:ln>
              <a:noFill/>
            </a:ln>
          </p:spPr>
          <p:txBody>
            <a:bodyPr vert="horz" lIns="0" tIns="0" rIns="0" bIns="0" rtlCol="0">
              <a:noAutofit/>
            </a:bodyPr>
            <a:lstStyle/>
            <a:p>
              <a:pPr>
                <a:lnSpc>
                  <a:spcPct val="107000"/>
                </a:lnSpc>
                <a:spcAft>
                  <a:spcPts val="800"/>
                </a:spcAft>
              </a:pPr>
              <a:r>
                <a:rPr lang="sv-SE" sz="900">
                  <a:solidFill>
                    <a:srgbClr val="000000"/>
                  </a:solidFill>
                  <a:effectLst/>
                  <a:latin typeface="Times New Roman" panose="02020603050405020304" pitchFamily="18" charset="0"/>
                  <a:ea typeface="Times New Roman" panose="02020603050405020304" pitchFamily="18" charset="0"/>
                </a:rPr>
                <a:t>Vändpunkt</a:t>
              </a:r>
              <a:endParaRPr lang="sv-SE" sz="1100">
                <a:solidFill>
                  <a:srgbClr val="000000"/>
                </a:solidFill>
                <a:effectLst/>
                <a:latin typeface="Calibri" panose="020F0502020204030204" pitchFamily="34" charset="0"/>
                <a:ea typeface="Calibri" panose="020F0502020204030204" pitchFamily="34" charset="0"/>
              </a:endParaRPr>
            </a:p>
          </p:txBody>
        </p:sp>
        <p:sp>
          <p:nvSpPr>
            <p:cNvPr id="25" name="Rectangle 11062"/>
            <p:cNvSpPr/>
            <p:nvPr/>
          </p:nvSpPr>
          <p:spPr>
            <a:xfrm>
              <a:off x="1556639" y="943369"/>
              <a:ext cx="38005" cy="168285"/>
            </a:xfrm>
            <a:prstGeom prst="rect">
              <a:avLst/>
            </a:prstGeom>
            <a:ln>
              <a:noFill/>
            </a:ln>
          </p:spPr>
          <p:txBody>
            <a:bodyPr vert="horz" lIns="0" tIns="0" rIns="0" bIns="0" rtlCol="0">
              <a:noAutofit/>
            </a:bodyPr>
            <a:lstStyle/>
            <a:p>
              <a:pPr>
                <a:lnSpc>
                  <a:spcPct val="107000"/>
                </a:lnSpc>
                <a:spcAft>
                  <a:spcPts val="800"/>
                </a:spcAft>
              </a:pPr>
              <a:r>
                <a:rPr lang="sv-SE" sz="900">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sp>
          <p:nvSpPr>
            <p:cNvPr id="26" name="Shape 140578"/>
            <p:cNvSpPr/>
            <p:nvPr/>
          </p:nvSpPr>
          <p:spPr>
            <a:xfrm>
              <a:off x="927100" y="1224407"/>
              <a:ext cx="723900" cy="254000"/>
            </a:xfrm>
            <a:custGeom>
              <a:avLst/>
              <a:gdLst/>
              <a:ahLst/>
              <a:cxnLst/>
              <a:rect l="0" t="0" r="0" b="0"/>
              <a:pathLst>
                <a:path w="723900" h="254000">
                  <a:moveTo>
                    <a:pt x="0" y="0"/>
                  </a:moveTo>
                  <a:lnTo>
                    <a:pt x="723900" y="0"/>
                  </a:lnTo>
                  <a:lnTo>
                    <a:pt x="723900" y="254000"/>
                  </a:lnTo>
                  <a:lnTo>
                    <a:pt x="0" y="254000"/>
                  </a:lnTo>
                  <a:lnTo>
                    <a:pt x="0" y="0"/>
                  </a:lnTo>
                </a:path>
              </a:pathLst>
            </a:custGeom>
            <a:ln w="0" cap="flat">
              <a:miter lim="101600"/>
            </a:ln>
          </p:spPr>
          <p:style>
            <a:lnRef idx="0">
              <a:srgbClr val="000000">
                <a:alpha val="0"/>
              </a:srgbClr>
            </a:lnRef>
            <a:fillRef idx="1">
              <a:srgbClr val="FFFF00"/>
            </a:fillRef>
            <a:effectRef idx="0">
              <a:scrgbClr r="0" g="0" b="0"/>
            </a:effectRef>
            <a:fontRef idx="none"/>
          </p:style>
          <p:txBody>
            <a:bodyPr/>
            <a:lstStyle/>
            <a:p>
              <a:endParaRPr lang="sv-SE"/>
            </a:p>
          </p:txBody>
        </p:sp>
        <p:sp>
          <p:nvSpPr>
            <p:cNvPr id="27" name="Shape 11064"/>
            <p:cNvSpPr/>
            <p:nvPr/>
          </p:nvSpPr>
          <p:spPr>
            <a:xfrm>
              <a:off x="927100" y="1224407"/>
              <a:ext cx="723900" cy="254000"/>
            </a:xfrm>
            <a:custGeom>
              <a:avLst/>
              <a:gdLst/>
              <a:ahLst/>
              <a:cxnLst/>
              <a:rect l="0" t="0" r="0" b="0"/>
              <a:pathLst>
                <a:path w="723900" h="254000">
                  <a:moveTo>
                    <a:pt x="0" y="254000"/>
                  </a:moveTo>
                  <a:lnTo>
                    <a:pt x="723900" y="254000"/>
                  </a:lnTo>
                  <a:lnTo>
                    <a:pt x="723900" y="0"/>
                  </a:lnTo>
                  <a:lnTo>
                    <a:pt x="0" y="0"/>
                  </a:lnTo>
                  <a:close/>
                </a:path>
              </a:pathLst>
            </a:custGeom>
            <a:ln w="9525" cap="flat">
              <a:miter lim="101600"/>
            </a:ln>
          </p:spPr>
          <p:style>
            <a:lnRef idx="1">
              <a:srgbClr val="000000"/>
            </a:lnRef>
            <a:fillRef idx="0">
              <a:srgbClr val="000000">
                <a:alpha val="0"/>
              </a:srgbClr>
            </a:fillRef>
            <a:effectRef idx="0">
              <a:scrgbClr r="0" g="0" b="0"/>
            </a:effectRef>
            <a:fontRef idx="none"/>
          </p:style>
          <p:txBody>
            <a:bodyPr/>
            <a:lstStyle/>
            <a:p>
              <a:endParaRPr lang="sv-SE"/>
            </a:p>
          </p:txBody>
        </p:sp>
        <p:sp>
          <p:nvSpPr>
            <p:cNvPr id="28" name="Rectangle 115928"/>
            <p:cNvSpPr/>
            <p:nvPr/>
          </p:nvSpPr>
          <p:spPr>
            <a:xfrm>
              <a:off x="1143254" y="1280330"/>
              <a:ext cx="186477" cy="206430"/>
            </a:xfrm>
            <a:prstGeom prst="rect">
              <a:avLst/>
            </a:prstGeom>
            <a:ln>
              <a:noFill/>
            </a:ln>
          </p:spPr>
          <p:txBody>
            <a:bodyPr vert="horz" lIns="0" tIns="0" rIns="0" bIns="0" rtlCol="0">
              <a:noAutofit/>
            </a:bodyPr>
            <a:lstStyle/>
            <a:p>
              <a:pPr>
                <a:lnSpc>
                  <a:spcPct val="107000"/>
                </a:lnSpc>
                <a:spcAft>
                  <a:spcPts val="800"/>
                </a:spcAft>
              </a:pPr>
              <a:r>
                <a:rPr lang="sv-SE" sz="1100" b="1">
                  <a:solidFill>
                    <a:srgbClr val="000000"/>
                  </a:solidFill>
                  <a:effectLst/>
                  <a:latin typeface="Times New Roman" panose="02020603050405020304" pitchFamily="18" charset="0"/>
                  <a:ea typeface="Times New Roman" panose="02020603050405020304" pitchFamily="18" charset="0"/>
                </a:rPr>
                <a:t>50</a:t>
              </a:r>
              <a:endParaRPr lang="sv-SE" sz="1100">
                <a:solidFill>
                  <a:srgbClr val="000000"/>
                </a:solidFill>
                <a:effectLst/>
                <a:latin typeface="Calibri" panose="020F0502020204030204" pitchFamily="34" charset="0"/>
                <a:ea typeface="Calibri" panose="020F0502020204030204" pitchFamily="34" charset="0"/>
              </a:endParaRPr>
            </a:p>
          </p:txBody>
        </p:sp>
        <p:sp>
          <p:nvSpPr>
            <p:cNvPr id="29" name="Rectangle 115929"/>
            <p:cNvSpPr/>
            <p:nvPr/>
          </p:nvSpPr>
          <p:spPr>
            <a:xfrm>
              <a:off x="1283462" y="1280330"/>
              <a:ext cx="201956" cy="206430"/>
            </a:xfrm>
            <a:prstGeom prst="rect">
              <a:avLst/>
            </a:prstGeom>
            <a:ln>
              <a:noFill/>
            </a:ln>
          </p:spPr>
          <p:txBody>
            <a:bodyPr vert="horz" lIns="0" tIns="0" rIns="0" bIns="0" rtlCol="0">
              <a:noAutofit/>
            </a:bodyPr>
            <a:lstStyle/>
            <a:p>
              <a:pPr>
                <a:lnSpc>
                  <a:spcPct val="107000"/>
                </a:lnSpc>
                <a:spcAft>
                  <a:spcPts val="800"/>
                </a:spcAft>
              </a:pPr>
              <a:r>
                <a:rPr lang="sv-SE" sz="1100" b="1">
                  <a:solidFill>
                    <a:srgbClr val="000000"/>
                  </a:solidFill>
                  <a:effectLst/>
                  <a:latin typeface="Times New Roman" panose="02020603050405020304" pitchFamily="18" charset="0"/>
                  <a:ea typeface="Times New Roman" panose="02020603050405020304" pitchFamily="18" charset="0"/>
                </a:rPr>
                <a:t> m</a:t>
              </a:r>
              <a:endParaRPr lang="sv-SE" sz="1100">
                <a:solidFill>
                  <a:srgbClr val="000000"/>
                </a:solidFill>
                <a:effectLst/>
                <a:latin typeface="Calibri" panose="020F0502020204030204" pitchFamily="34" charset="0"/>
                <a:ea typeface="Calibri" panose="020F0502020204030204" pitchFamily="34" charset="0"/>
              </a:endParaRPr>
            </a:p>
          </p:txBody>
        </p:sp>
        <p:sp>
          <p:nvSpPr>
            <p:cNvPr id="30" name="Rectangle 11066"/>
            <p:cNvSpPr/>
            <p:nvPr/>
          </p:nvSpPr>
          <p:spPr>
            <a:xfrm>
              <a:off x="1434719" y="1280330"/>
              <a:ext cx="46619" cy="206430"/>
            </a:xfrm>
            <a:prstGeom prst="rect">
              <a:avLst/>
            </a:prstGeom>
            <a:ln>
              <a:noFill/>
            </a:ln>
          </p:spPr>
          <p:txBody>
            <a:bodyPr vert="horz" lIns="0" tIns="0" rIns="0" bIns="0" rtlCol="0">
              <a:noAutofit/>
            </a:bodyPr>
            <a:lstStyle/>
            <a:p>
              <a:pPr>
                <a:lnSpc>
                  <a:spcPct val="107000"/>
                </a:lnSpc>
                <a:spcAft>
                  <a:spcPts val="800"/>
                </a:spcAft>
              </a:pPr>
              <a:r>
                <a:rPr lang="sv-SE" sz="1100" b="1">
                  <a:solidFill>
                    <a:srgbClr val="000000"/>
                  </a:solidFill>
                  <a:effectLst/>
                  <a:latin typeface="Times New Roman" panose="02020603050405020304" pitchFamily="18" charset="0"/>
                  <a:ea typeface="Times New Roman" panose="02020603050405020304" pitchFamily="18" charset="0"/>
                </a:rPr>
                <a:t> </a:t>
              </a:r>
              <a:endParaRPr lang="sv-SE" sz="1100">
                <a:solidFill>
                  <a:srgbClr val="000000"/>
                </a:solidFill>
                <a:effectLst/>
                <a:latin typeface="Calibri" panose="020F0502020204030204" pitchFamily="34" charset="0"/>
                <a:ea typeface="Calibri" panose="020F0502020204030204" pitchFamily="34" charset="0"/>
              </a:endParaRPr>
            </a:p>
          </p:txBody>
        </p:sp>
      </p:grpSp>
      <p:grpSp>
        <p:nvGrpSpPr>
          <p:cNvPr id="31" name="Group 117336"/>
          <p:cNvGrpSpPr/>
          <p:nvPr/>
        </p:nvGrpSpPr>
        <p:grpSpPr>
          <a:xfrm>
            <a:off x="7093132" y="3279130"/>
            <a:ext cx="1763486" cy="1109346"/>
            <a:chOff x="0" y="0"/>
            <a:chExt cx="438912" cy="1109853"/>
          </a:xfrm>
        </p:grpSpPr>
        <p:sp>
          <p:nvSpPr>
            <p:cNvPr id="32" name="Shape 11043"/>
            <p:cNvSpPr/>
            <p:nvPr/>
          </p:nvSpPr>
          <p:spPr>
            <a:xfrm>
              <a:off x="131191" y="199137"/>
              <a:ext cx="190500" cy="190500"/>
            </a:xfrm>
            <a:custGeom>
              <a:avLst/>
              <a:gdLst/>
              <a:ahLst/>
              <a:cxnLst/>
              <a:rect l="0" t="0" r="0" b="0"/>
              <a:pathLst>
                <a:path w="190500" h="190500">
                  <a:moveTo>
                    <a:pt x="0" y="95250"/>
                  </a:moveTo>
                  <a:cubicBezTo>
                    <a:pt x="0" y="42672"/>
                    <a:pt x="42672" y="0"/>
                    <a:pt x="95250" y="0"/>
                  </a:cubicBezTo>
                  <a:cubicBezTo>
                    <a:pt x="147828" y="0"/>
                    <a:pt x="190500" y="42672"/>
                    <a:pt x="190500" y="95250"/>
                  </a:cubicBezTo>
                  <a:cubicBezTo>
                    <a:pt x="190500" y="147828"/>
                    <a:pt x="147828" y="190500"/>
                    <a:pt x="95250" y="190500"/>
                  </a:cubicBezTo>
                  <a:cubicBezTo>
                    <a:pt x="42672" y="190500"/>
                    <a:pt x="0" y="147828"/>
                    <a:pt x="0" y="95250"/>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33" name="Shape 11044"/>
            <p:cNvSpPr/>
            <p:nvPr/>
          </p:nvSpPr>
          <p:spPr>
            <a:xfrm>
              <a:off x="169291" y="237237"/>
              <a:ext cx="114300" cy="114300"/>
            </a:xfrm>
            <a:custGeom>
              <a:avLst/>
              <a:gdLst/>
              <a:ahLst/>
              <a:cxnLst/>
              <a:rect l="0" t="0" r="0" b="0"/>
              <a:pathLst>
                <a:path w="114300" h="114300">
                  <a:moveTo>
                    <a:pt x="57150" y="0"/>
                  </a:moveTo>
                  <a:cubicBezTo>
                    <a:pt x="88773" y="0"/>
                    <a:pt x="114300" y="25654"/>
                    <a:pt x="114300" y="57150"/>
                  </a:cubicBezTo>
                  <a:cubicBezTo>
                    <a:pt x="114300" y="88773"/>
                    <a:pt x="88773" y="114300"/>
                    <a:pt x="57150" y="114300"/>
                  </a:cubicBezTo>
                  <a:cubicBezTo>
                    <a:pt x="25527" y="114300"/>
                    <a:pt x="0" y="88773"/>
                    <a:pt x="0" y="57150"/>
                  </a:cubicBezTo>
                  <a:cubicBezTo>
                    <a:pt x="0" y="25654"/>
                    <a:pt x="25527" y="0"/>
                    <a:pt x="57150" y="0"/>
                  </a:cubicBezTo>
                  <a:close/>
                </a:path>
              </a:pathLst>
            </a:custGeom>
            <a:ln w="0" cap="flat">
              <a:round/>
            </a:ln>
          </p:spPr>
          <p:style>
            <a:lnRef idx="0">
              <a:srgbClr val="000000">
                <a:alpha val="0"/>
              </a:srgbClr>
            </a:lnRef>
            <a:fillRef idx="1">
              <a:srgbClr val="FFFFFF"/>
            </a:fillRef>
            <a:effectRef idx="0">
              <a:scrgbClr r="0" g="0" b="0"/>
            </a:effectRef>
            <a:fontRef idx="none"/>
          </p:style>
          <p:txBody>
            <a:bodyPr/>
            <a:lstStyle/>
            <a:p>
              <a:endParaRPr lang="sv-SE"/>
            </a:p>
          </p:txBody>
        </p:sp>
        <p:sp>
          <p:nvSpPr>
            <p:cNvPr id="34" name="Shape 11045"/>
            <p:cNvSpPr/>
            <p:nvPr/>
          </p:nvSpPr>
          <p:spPr>
            <a:xfrm>
              <a:off x="169291" y="237237"/>
              <a:ext cx="114300" cy="114300"/>
            </a:xfrm>
            <a:custGeom>
              <a:avLst/>
              <a:gdLst/>
              <a:ahLst/>
              <a:cxnLst/>
              <a:rect l="0" t="0" r="0" b="0"/>
              <a:pathLst>
                <a:path w="114300" h="114300">
                  <a:moveTo>
                    <a:pt x="0" y="57150"/>
                  </a:moveTo>
                  <a:cubicBezTo>
                    <a:pt x="0" y="25654"/>
                    <a:pt x="25527" y="0"/>
                    <a:pt x="57150" y="0"/>
                  </a:cubicBezTo>
                  <a:cubicBezTo>
                    <a:pt x="88773" y="0"/>
                    <a:pt x="114300" y="25654"/>
                    <a:pt x="114300" y="57150"/>
                  </a:cubicBezTo>
                  <a:cubicBezTo>
                    <a:pt x="114300" y="88773"/>
                    <a:pt x="88773" y="114300"/>
                    <a:pt x="57150" y="114300"/>
                  </a:cubicBezTo>
                  <a:cubicBezTo>
                    <a:pt x="25527" y="114300"/>
                    <a:pt x="0" y="88773"/>
                    <a:pt x="0" y="57150"/>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35" name="Shape 11046"/>
            <p:cNvSpPr/>
            <p:nvPr/>
          </p:nvSpPr>
          <p:spPr>
            <a:xfrm>
              <a:off x="207391" y="275337"/>
              <a:ext cx="36195" cy="36195"/>
            </a:xfrm>
            <a:custGeom>
              <a:avLst/>
              <a:gdLst/>
              <a:ahLst/>
              <a:cxnLst/>
              <a:rect l="0" t="0" r="0" b="0"/>
              <a:pathLst>
                <a:path w="36195" h="36195">
                  <a:moveTo>
                    <a:pt x="18161" y="0"/>
                  </a:moveTo>
                  <a:cubicBezTo>
                    <a:pt x="28067" y="0"/>
                    <a:pt x="36195" y="8128"/>
                    <a:pt x="36195" y="18161"/>
                  </a:cubicBezTo>
                  <a:cubicBezTo>
                    <a:pt x="36195" y="28067"/>
                    <a:pt x="28067" y="36195"/>
                    <a:pt x="18161" y="36195"/>
                  </a:cubicBezTo>
                  <a:cubicBezTo>
                    <a:pt x="8128" y="36195"/>
                    <a:pt x="0" y="28067"/>
                    <a:pt x="0" y="18161"/>
                  </a:cubicBezTo>
                  <a:cubicBezTo>
                    <a:pt x="0" y="8128"/>
                    <a:pt x="8128" y="0"/>
                    <a:pt x="18161" y="0"/>
                  </a:cubicBezTo>
                  <a:close/>
                </a:path>
              </a:pathLst>
            </a:custGeom>
            <a:ln w="0" cap="flat">
              <a:round/>
            </a:ln>
          </p:spPr>
          <p:style>
            <a:lnRef idx="0">
              <a:srgbClr val="000000">
                <a:alpha val="0"/>
              </a:srgbClr>
            </a:lnRef>
            <a:fillRef idx="1">
              <a:srgbClr val="000000"/>
            </a:fillRef>
            <a:effectRef idx="0">
              <a:scrgbClr r="0" g="0" b="0"/>
            </a:effectRef>
            <a:fontRef idx="none"/>
          </p:style>
          <p:txBody>
            <a:bodyPr/>
            <a:lstStyle/>
            <a:p>
              <a:endParaRPr lang="sv-SE"/>
            </a:p>
          </p:txBody>
        </p:sp>
        <p:sp>
          <p:nvSpPr>
            <p:cNvPr id="36" name="Shape 11047"/>
            <p:cNvSpPr/>
            <p:nvPr/>
          </p:nvSpPr>
          <p:spPr>
            <a:xfrm>
              <a:off x="207391" y="275337"/>
              <a:ext cx="36195" cy="36195"/>
            </a:xfrm>
            <a:custGeom>
              <a:avLst/>
              <a:gdLst/>
              <a:ahLst/>
              <a:cxnLst/>
              <a:rect l="0" t="0" r="0" b="0"/>
              <a:pathLst>
                <a:path w="36195" h="36195">
                  <a:moveTo>
                    <a:pt x="0" y="18161"/>
                  </a:moveTo>
                  <a:cubicBezTo>
                    <a:pt x="0" y="8128"/>
                    <a:pt x="8128" y="0"/>
                    <a:pt x="18161" y="0"/>
                  </a:cubicBezTo>
                  <a:cubicBezTo>
                    <a:pt x="28067" y="0"/>
                    <a:pt x="36195" y="8128"/>
                    <a:pt x="36195" y="18161"/>
                  </a:cubicBezTo>
                  <a:cubicBezTo>
                    <a:pt x="36195" y="28067"/>
                    <a:pt x="28067" y="36195"/>
                    <a:pt x="18161" y="36195"/>
                  </a:cubicBezTo>
                  <a:cubicBezTo>
                    <a:pt x="8128" y="36195"/>
                    <a:pt x="0" y="28067"/>
                    <a:pt x="0" y="18161"/>
                  </a:cubicBez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sv-SE"/>
            </a:p>
          </p:txBody>
        </p:sp>
        <p:sp>
          <p:nvSpPr>
            <p:cNvPr id="37" name="Shape 11048"/>
            <p:cNvSpPr/>
            <p:nvPr/>
          </p:nvSpPr>
          <p:spPr>
            <a:xfrm>
              <a:off x="0" y="0"/>
              <a:ext cx="438912" cy="1109853"/>
            </a:xfrm>
            <a:custGeom>
              <a:avLst/>
              <a:gdLst/>
              <a:ahLst/>
              <a:cxnLst/>
              <a:rect l="0" t="0" r="0" b="0"/>
              <a:pathLst>
                <a:path w="438912" h="1109853">
                  <a:moveTo>
                    <a:pt x="220472" y="127"/>
                  </a:moveTo>
                  <a:cubicBezTo>
                    <a:pt x="221107" y="0"/>
                    <a:pt x="221742" y="127"/>
                    <a:pt x="222377" y="254"/>
                  </a:cubicBezTo>
                  <a:lnTo>
                    <a:pt x="323342" y="21082"/>
                  </a:lnTo>
                  <a:cubicBezTo>
                    <a:pt x="323850" y="21210"/>
                    <a:pt x="324485" y="21464"/>
                    <a:pt x="324993" y="21844"/>
                  </a:cubicBezTo>
                  <a:lnTo>
                    <a:pt x="396113" y="69216"/>
                  </a:lnTo>
                  <a:cubicBezTo>
                    <a:pt x="396494" y="69597"/>
                    <a:pt x="396875" y="69977"/>
                    <a:pt x="397256" y="70359"/>
                  </a:cubicBezTo>
                  <a:lnTo>
                    <a:pt x="427736" y="111125"/>
                  </a:lnTo>
                  <a:cubicBezTo>
                    <a:pt x="428244" y="111761"/>
                    <a:pt x="428498" y="112523"/>
                    <a:pt x="428625" y="113285"/>
                  </a:cubicBezTo>
                  <a:lnTo>
                    <a:pt x="438785" y="175006"/>
                  </a:lnTo>
                  <a:cubicBezTo>
                    <a:pt x="438912" y="175768"/>
                    <a:pt x="438785" y="176657"/>
                    <a:pt x="438531" y="177419"/>
                  </a:cubicBezTo>
                  <a:lnTo>
                    <a:pt x="390271" y="303149"/>
                  </a:lnTo>
                  <a:cubicBezTo>
                    <a:pt x="390017" y="303785"/>
                    <a:pt x="389763" y="304292"/>
                    <a:pt x="389382" y="304674"/>
                  </a:cubicBezTo>
                  <a:lnTo>
                    <a:pt x="288925" y="413669"/>
                  </a:lnTo>
                  <a:lnTo>
                    <a:pt x="288925" y="709423"/>
                  </a:lnTo>
                  <a:lnTo>
                    <a:pt x="287215" y="1034494"/>
                  </a:lnTo>
                  <a:lnTo>
                    <a:pt x="297347" y="1036608"/>
                  </a:lnTo>
                  <a:cubicBezTo>
                    <a:pt x="310967" y="1042472"/>
                    <a:pt x="320516" y="1056069"/>
                    <a:pt x="320421" y="1071880"/>
                  </a:cubicBezTo>
                  <a:cubicBezTo>
                    <a:pt x="320294" y="1092836"/>
                    <a:pt x="303149" y="1109853"/>
                    <a:pt x="282067" y="1109726"/>
                  </a:cubicBezTo>
                  <a:cubicBezTo>
                    <a:pt x="261112" y="1109600"/>
                    <a:pt x="244094" y="1092454"/>
                    <a:pt x="244221" y="1071500"/>
                  </a:cubicBezTo>
                  <a:cubicBezTo>
                    <a:pt x="244316" y="1055688"/>
                    <a:pt x="253984" y="1042163"/>
                    <a:pt x="267706" y="1036441"/>
                  </a:cubicBezTo>
                  <a:lnTo>
                    <a:pt x="277690" y="1034484"/>
                  </a:lnTo>
                  <a:lnTo>
                    <a:pt x="279400" y="709423"/>
                  </a:lnTo>
                  <a:lnTo>
                    <a:pt x="279400" y="411735"/>
                  </a:lnTo>
                  <a:cubicBezTo>
                    <a:pt x="279400" y="410592"/>
                    <a:pt x="279908" y="409322"/>
                    <a:pt x="280670" y="408560"/>
                  </a:cubicBezTo>
                  <a:lnTo>
                    <a:pt x="381749" y="298762"/>
                  </a:lnTo>
                  <a:lnTo>
                    <a:pt x="429185" y="175303"/>
                  </a:lnTo>
                  <a:lnTo>
                    <a:pt x="419405" y="115890"/>
                  </a:lnTo>
                  <a:lnTo>
                    <a:pt x="390203" y="76833"/>
                  </a:lnTo>
                  <a:lnTo>
                    <a:pt x="320570" y="30327"/>
                  </a:lnTo>
                  <a:lnTo>
                    <a:pt x="221238" y="9710"/>
                  </a:lnTo>
                  <a:lnTo>
                    <a:pt x="94112" y="33017"/>
                  </a:lnTo>
                  <a:lnTo>
                    <a:pt x="21995" y="105257"/>
                  </a:lnTo>
                  <a:lnTo>
                    <a:pt x="9760" y="184906"/>
                  </a:lnTo>
                  <a:lnTo>
                    <a:pt x="45603" y="258433"/>
                  </a:lnTo>
                  <a:lnTo>
                    <a:pt x="75565" y="243841"/>
                  </a:lnTo>
                  <a:lnTo>
                    <a:pt x="74676" y="329057"/>
                  </a:lnTo>
                  <a:lnTo>
                    <a:pt x="6985" y="277242"/>
                  </a:lnTo>
                  <a:lnTo>
                    <a:pt x="36973" y="262637"/>
                  </a:lnTo>
                  <a:lnTo>
                    <a:pt x="508" y="187834"/>
                  </a:lnTo>
                  <a:cubicBezTo>
                    <a:pt x="127" y="186944"/>
                    <a:pt x="0" y="185928"/>
                    <a:pt x="127" y="184913"/>
                  </a:cubicBezTo>
                  <a:lnTo>
                    <a:pt x="12827" y="102236"/>
                  </a:lnTo>
                  <a:cubicBezTo>
                    <a:pt x="12954" y="101219"/>
                    <a:pt x="13462" y="100330"/>
                    <a:pt x="14097" y="99568"/>
                  </a:cubicBezTo>
                  <a:lnTo>
                    <a:pt x="88392" y="25147"/>
                  </a:lnTo>
                  <a:cubicBezTo>
                    <a:pt x="89154" y="24512"/>
                    <a:pt x="90043" y="24003"/>
                    <a:pt x="90932" y="23876"/>
                  </a:cubicBezTo>
                  <a:lnTo>
                    <a:pt x="220472" y="127"/>
                  </a:lnTo>
                  <a:close/>
                </a:path>
              </a:pathLst>
            </a:custGeom>
            <a:ln w="0" cap="flat">
              <a:round/>
            </a:ln>
          </p:spPr>
          <p:style>
            <a:lnRef idx="0">
              <a:srgbClr val="000000">
                <a:alpha val="0"/>
              </a:srgbClr>
            </a:lnRef>
            <a:fillRef idx="1">
              <a:srgbClr val="000000"/>
            </a:fillRef>
            <a:effectRef idx="0">
              <a:scrgbClr r="0" g="0" b="0"/>
            </a:effectRef>
            <a:fontRef idx="none"/>
          </p:style>
          <p:txBody>
            <a:bodyPr/>
            <a:lstStyle/>
            <a:p>
              <a:endParaRPr lang="sv-SE"/>
            </a:p>
          </p:txBody>
        </p:sp>
      </p:grpSp>
      <p:sp>
        <p:nvSpPr>
          <p:cNvPr id="3" name="Platshållare för bildnummer 2"/>
          <p:cNvSpPr>
            <a:spLocks noGrp="1"/>
          </p:cNvSpPr>
          <p:nvPr>
            <p:ph type="sldNum" sz="quarter" idx="12"/>
          </p:nvPr>
        </p:nvSpPr>
        <p:spPr/>
        <p:txBody>
          <a:bodyPr/>
          <a:lstStyle/>
          <a:p>
            <a:fld id="{E9B0AADB-0E5C-4E0B-8493-D07C1A1DF98D}" type="slidenum">
              <a:rPr lang="sv-SE" smtClean="0">
                <a:solidFill>
                  <a:prstClr val="black">
                    <a:tint val="75000"/>
                  </a:prstClr>
                </a:solidFill>
              </a:rPr>
              <a:pPr/>
              <a:t>96</a:t>
            </a:fld>
            <a:endParaRPr lang="sv-SE">
              <a:solidFill>
                <a:prstClr val="black">
                  <a:tint val="75000"/>
                </a:prstClr>
              </a:solidFill>
            </a:endParaRPr>
          </a:p>
        </p:txBody>
      </p:sp>
    </p:spTree>
    <p:extLst>
      <p:ext uri="{BB962C8B-B14F-4D97-AF65-F5344CB8AC3E}">
        <p14:creationId xmlns:p14="http://schemas.microsoft.com/office/powerpoint/2010/main" val="158203492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dirty="0" err="1"/>
              <a:t>Roadbook</a:t>
            </a:r>
            <a:endParaRPr lang="sv-SE" dirty="0"/>
          </a:p>
        </p:txBody>
      </p:sp>
      <p:sp>
        <p:nvSpPr>
          <p:cNvPr id="3" name="Platshållare för innehåll 2"/>
          <p:cNvSpPr>
            <a:spLocks noGrp="1"/>
          </p:cNvSpPr>
          <p:nvPr>
            <p:ph idx="4294967295"/>
          </p:nvPr>
        </p:nvSpPr>
        <p:spPr>
          <a:xfrm>
            <a:off x="0" y="1825625"/>
            <a:ext cx="10515600" cy="4351338"/>
          </a:xfrm>
        </p:spPr>
        <p:txBody>
          <a:bodyPr>
            <a:normAutofit fontScale="85000" lnSpcReduction="20000"/>
          </a:bodyPr>
          <a:lstStyle/>
          <a:p>
            <a:pPr marL="0" indent="0">
              <a:buNone/>
            </a:pPr>
            <a:r>
              <a:rPr lang="sv-SE" dirty="0" err="1"/>
              <a:t>Roadbook</a:t>
            </a:r>
            <a:r>
              <a:rPr lang="sv-SE" dirty="0"/>
              <a:t> har man för att hitta till/på/mellan sträckorna på rallytävlingar, på rallysprintar och rallyspecial tävlingar kan </a:t>
            </a:r>
            <a:r>
              <a:rPr lang="sv-SE" dirty="0" err="1"/>
              <a:t>roadbooken</a:t>
            </a:r>
            <a:r>
              <a:rPr lang="sv-SE" dirty="0"/>
              <a:t> ersättas med karta.</a:t>
            </a:r>
          </a:p>
          <a:p>
            <a:pPr marL="0" indent="0">
              <a:buNone/>
            </a:pPr>
            <a:r>
              <a:rPr lang="sv-SE" dirty="0"/>
              <a:t>Här följer ett exempel på en </a:t>
            </a:r>
            <a:r>
              <a:rPr lang="sv-SE" dirty="0" err="1"/>
              <a:t>roadbook</a:t>
            </a:r>
            <a:r>
              <a:rPr lang="sv-SE" dirty="0"/>
              <a:t>.</a:t>
            </a:r>
          </a:p>
          <a:p>
            <a:pPr marL="0" indent="0">
              <a:buNone/>
            </a:pPr>
            <a:r>
              <a:rPr lang="sv-SE" dirty="0"/>
              <a:t>Sidhuvudet innehåller upplysningar om vilka TK sidan gäller mellan, längden mellan dessa TK, tiden man har på sig och medelhastigheten detta är beräknat på.</a:t>
            </a:r>
          </a:p>
          <a:p>
            <a:pPr marL="0" indent="0">
              <a:buNone/>
            </a:pPr>
            <a:r>
              <a:rPr lang="sv-SE" dirty="0"/>
              <a:t>Spalt 1 visar totallängd till nästa TK. </a:t>
            </a:r>
          </a:p>
          <a:p>
            <a:pPr marL="0" indent="0">
              <a:buNone/>
            </a:pPr>
            <a:r>
              <a:rPr lang="sv-SE" dirty="0"/>
              <a:t>Spalt 2 avstånd mellan angivelser. </a:t>
            </a:r>
          </a:p>
          <a:p>
            <a:pPr marL="0" indent="0">
              <a:buNone/>
            </a:pPr>
            <a:r>
              <a:rPr lang="sv-SE" dirty="0"/>
              <a:t>Spalt 3 skiss hur det ser ut, i nedre vänstra hörnet står det som kallas våningsangivelse. </a:t>
            </a: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97</a:t>
            </a:fld>
            <a:endParaRPr lang="sv-SE">
              <a:solidFill>
                <a:prstClr val="black">
                  <a:tint val="75000"/>
                </a:prstClr>
              </a:solidFill>
            </a:endParaRPr>
          </a:p>
        </p:txBody>
      </p:sp>
    </p:spTree>
    <p:extLst>
      <p:ext uri="{BB962C8B-B14F-4D97-AF65-F5344CB8AC3E}">
        <p14:creationId xmlns:p14="http://schemas.microsoft.com/office/powerpoint/2010/main" val="176508447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65125"/>
            <a:ext cx="10515600" cy="1325563"/>
          </a:xfrm>
        </p:spPr>
        <p:txBody>
          <a:bodyPr/>
          <a:lstStyle/>
          <a:p>
            <a:pPr algn="ctr"/>
            <a:r>
              <a:rPr lang="sv-SE" dirty="0" err="1"/>
              <a:t>Roadbook</a:t>
            </a:r>
            <a:endParaRPr lang="sv-SE" dirty="0"/>
          </a:p>
        </p:txBody>
      </p:sp>
      <p:sp>
        <p:nvSpPr>
          <p:cNvPr id="3" name="Platshållare för innehåll 2"/>
          <p:cNvSpPr>
            <a:spLocks noGrp="1"/>
          </p:cNvSpPr>
          <p:nvPr>
            <p:ph idx="4294967295"/>
          </p:nvPr>
        </p:nvSpPr>
        <p:spPr>
          <a:xfrm>
            <a:off x="0" y="1825625"/>
            <a:ext cx="10515600" cy="4351338"/>
          </a:xfrm>
        </p:spPr>
        <p:txBody>
          <a:bodyPr/>
          <a:lstStyle/>
          <a:p>
            <a:pPr marL="0" indent="0">
              <a:buNone/>
            </a:pPr>
            <a:r>
              <a:rPr lang="sv-SE" dirty="0"/>
              <a:t>Spalt 4 (den smala) är ifylld om det råder serviceförbud.</a:t>
            </a:r>
          </a:p>
          <a:p>
            <a:pPr marL="0" indent="0">
              <a:buNone/>
            </a:pPr>
            <a:r>
              <a:rPr lang="sv-SE" dirty="0"/>
              <a:t>Spalt 5 innehåller information, pilar, exempel på vägskyltar vad man ska köra mot (kryssade skyltar är bara info den riktningen ska man inte köra mot).</a:t>
            </a:r>
          </a:p>
          <a:p>
            <a:pPr marL="0" indent="0">
              <a:buNone/>
            </a:pPr>
            <a:r>
              <a:rPr lang="sv-SE" dirty="0"/>
              <a:t>Spalt 6 visar hur mycket som återstår i längd till nästa TK.</a:t>
            </a:r>
          </a:p>
          <a:p>
            <a:pPr marL="0" indent="0">
              <a:buNone/>
            </a:pPr>
            <a:r>
              <a:rPr lang="sv-SE" dirty="0"/>
              <a:t> </a:t>
            </a:r>
          </a:p>
        </p:txBody>
      </p:sp>
      <p:sp>
        <p:nvSpPr>
          <p:cNvPr id="4" name="Platshållare för bildnummer 3"/>
          <p:cNvSpPr>
            <a:spLocks noGrp="1"/>
          </p:cNvSpPr>
          <p:nvPr>
            <p:ph type="sldNum" sz="quarter" idx="12"/>
          </p:nvPr>
        </p:nvSpPr>
        <p:spPr/>
        <p:txBody>
          <a:bodyPr/>
          <a:lstStyle/>
          <a:p>
            <a:fld id="{E9B0AADB-0E5C-4E0B-8493-D07C1A1DF98D}" type="slidenum">
              <a:rPr lang="sv-SE" smtClean="0">
                <a:solidFill>
                  <a:prstClr val="black">
                    <a:tint val="75000"/>
                  </a:prstClr>
                </a:solidFill>
              </a:rPr>
              <a:pPr/>
              <a:t>98</a:t>
            </a:fld>
            <a:endParaRPr lang="sv-SE">
              <a:solidFill>
                <a:prstClr val="black">
                  <a:tint val="75000"/>
                </a:prstClr>
              </a:solidFill>
            </a:endParaRPr>
          </a:p>
        </p:txBody>
      </p:sp>
    </p:spTree>
    <p:extLst>
      <p:ext uri="{BB962C8B-B14F-4D97-AF65-F5344CB8AC3E}">
        <p14:creationId xmlns:p14="http://schemas.microsoft.com/office/powerpoint/2010/main" val="196921413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4294967295"/>
          </p:nvPr>
        </p:nvPicPr>
        <p:blipFill>
          <a:blip r:embed="rId2"/>
          <a:stretch>
            <a:fillRect/>
          </a:stretch>
        </p:blipFill>
        <p:spPr>
          <a:xfrm rot="60000">
            <a:off x="0" y="0"/>
            <a:ext cx="4718050" cy="6858000"/>
          </a:xfrm>
          <a:prstGeom prst="rect">
            <a:avLst/>
          </a:prstGeom>
        </p:spPr>
      </p:pic>
      <p:sp>
        <p:nvSpPr>
          <p:cNvPr id="2" name="Platshållare för bildnummer 1"/>
          <p:cNvSpPr>
            <a:spLocks noGrp="1"/>
          </p:cNvSpPr>
          <p:nvPr>
            <p:ph type="sldNum" sz="quarter" idx="12"/>
          </p:nvPr>
        </p:nvSpPr>
        <p:spPr/>
        <p:txBody>
          <a:bodyPr/>
          <a:lstStyle/>
          <a:p>
            <a:fld id="{E9B0AADB-0E5C-4E0B-8493-D07C1A1DF98D}" type="slidenum">
              <a:rPr lang="sv-SE" smtClean="0">
                <a:solidFill>
                  <a:prstClr val="black">
                    <a:tint val="75000"/>
                  </a:prstClr>
                </a:solidFill>
              </a:rPr>
              <a:pPr/>
              <a:t>99</a:t>
            </a:fld>
            <a:endParaRPr lang="sv-SE">
              <a:solidFill>
                <a:prstClr val="black">
                  <a:tint val="75000"/>
                </a:prstClr>
              </a:solidFill>
            </a:endParaRPr>
          </a:p>
        </p:txBody>
      </p:sp>
    </p:spTree>
    <p:extLst>
      <p:ext uri="{BB962C8B-B14F-4D97-AF65-F5344CB8AC3E}">
        <p14:creationId xmlns:p14="http://schemas.microsoft.com/office/powerpoint/2010/main" val="2917642348"/>
      </p:ext>
    </p:extLst>
  </p:cSld>
  <p:clrMapOvr>
    <a:masterClrMapping/>
  </p:clrMapOvr>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24E97DC4494044F99D3F6487BCF6FFD" ma:contentTypeVersion="10" ma:contentTypeDescription="Skapa ett nytt dokument." ma:contentTypeScope="" ma:versionID="25ed268039948abaeb6ecc6e9628fee0">
  <xsd:schema xmlns:xsd="http://www.w3.org/2001/XMLSchema" xmlns:xs="http://www.w3.org/2001/XMLSchema" xmlns:p="http://schemas.microsoft.com/office/2006/metadata/properties" xmlns:ns2="dc54d654-ade7-4971-bcd3-bdaf6cf76b88" targetNamespace="http://schemas.microsoft.com/office/2006/metadata/properties" ma:root="true" ma:fieldsID="d04987d6704b74cd6252426904e73662" ns2:_="">
    <xsd:import namespace="dc54d654-ade7-4971-bcd3-bdaf6cf76b8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54d654-ade7-4971-bcd3-bdaf6cf76b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B9A7F8-9D0D-4633-8499-A220FF817CC7}"/>
</file>

<file path=customXml/itemProps2.xml><?xml version="1.0" encoding="utf-8"?>
<ds:datastoreItem xmlns:ds="http://schemas.openxmlformats.org/officeDocument/2006/customXml" ds:itemID="{DE6C7FBB-C47E-4A00-BB75-54F832F5F842}"/>
</file>

<file path=customXml/itemProps3.xml><?xml version="1.0" encoding="utf-8"?>
<ds:datastoreItem xmlns:ds="http://schemas.openxmlformats.org/officeDocument/2006/customXml" ds:itemID="{A20097CC-3E17-4544-9195-27B1F3E508F7}"/>
</file>

<file path=docProps/app.xml><?xml version="1.0" encoding="utf-8"?>
<Properties xmlns="http://schemas.openxmlformats.org/officeDocument/2006/extended-properties" xmlns:vt="http://schemas.openxmlformats.org/officeDocument/2006/docPropsVTypes">
  <Template/>
  <TotalTime>1954</TotalTime>
  <Words>5426</Words>
  <Application>Microsoft Office PowerPoint</Application>
  <PresentationFormat>Bredbild</PresentationFormat>
  <Paragraphs>1004</Paragraphs>
  <Slides>119</Slides>
  <Notes>4</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119</vt:i4>
      </vt:variant>
    </vt:vector>
  </HeadingPairs>
  <TitlesOfParts>
    <vt:vector size="124" baseType="lpstr">
      <vt:lpstr>ＭＳ Ｐゴシック</vt:lpstr>
      <vt:lpstr>Arial</vt:lpstr>
      <vt:lpstr>Calibri</vt:lpstr>
      <vt:lpstr>Times New Roman</vt:lpstr>
      <vt:lpstr>1_Office-tema</vt:lpstr>
      <vt:lpstr>PowerPoint-presentation</vt:lpstr>
      <vt:lpstr>PowerPoint-presentation</vt:lpstr>
      <vt:lpstr>PowerPoint-presentation</vt:lpstr>
      <vt:lpstr>PowerPoint-presentation</vt:lpstr>
      <vt:lpstr>Välkommen till förarutbildning rally</vt:lpstr>
      <vt:lpstr>PowerPoint-presentation</vt:lpstr>
      <vt:lpstr>  Bilsportens ledning</vt:lpstr>
      <vt:lpstr>PowerPoint-presentation</vt:lpstr>
      <vt:lpstr>  Regeluppbyggnad Svensk Bilsport</vt:lpstr>
      <vt:lpstr>   Regler</vt:lpstr>
      <vt:lpstr>Var och en som organiserar eller deltager i tävling</vt:lpstr>
      <vt:lpstr>   Miljö /Hållbarhet</vt:lpstr>
      <vt:lpstr>  Fair race</vt:lpstr>
      <vt:lpstr>  Doping, alkohol, läkemedel</vt:lpstr>
      <vt:lpstr>Indelning av tävlingslicencer</vt:lpstr>
      <vt:lpstr>PowerPoint-presentation</vt:lpstr>
      <vt:lpstr>PowerPoint-presentation</vt:lpstr>
      <vt:lpstr>PowerPoint-presentation</vt:lpstr>
      <vt:lpstr>Förarlicenser: juniorlicens</vt:lpstr>
      <vt:lpstr>Utbildningsintyg / Licensansökan</vt:lpstr>
      <vt:lpstr>Förarlicens: C-licens</vt:lpstr>
      <vt:lpstr>Förarlicens: B-licens</vt:lpstr>
      <vt:lpstr>Förarlicens: A-licens</vt:lpstr>
      <vt:lpstr>Kartläsarlicens</vt:lpstr>
      <vt:lpstr>Co-driver licens</vt:lpstr>
      <vt:lpstr>Försäkringar</vt:lpstr>
      <vt:lpstr>Försäkringar</vt:lpstr>
      <vt:lpstr>Försäkringar</vt:lpstr>
      <vt:lpstr>Försäkringar</vt:lpstr>
      <vt:lpstr>Försäkringar</vt:lpstr>
      <vt:lpstr>Indelning av tävlingar</vt:lpstr>
      <vt:lpstr>Indelning av tävlingar</vt:lpstr>
      <vt:lpstr>Indelning av tävlingar</vt:lpstr>
      <vt:lpstr>Indelning av tävling</vt:lpstr>
      <vt:lpstr>Indelning av tävling</vt:lpstr>
      <vt:lpstr>Tävlingsformer i rally</vt:lpstr>
      <vt:lpstr>Tävlingsformer i rally</vt:lpstr>
      <vt:lpstr>Tävlingsformer i rally</vt:lpstr>
      <vt:lpstr>Bilklasser i rally</vt:lpstr>
      <vt:lpstr>Bilklasser i rally</vt:lpstr>
      <vt:lpstr>Bilklasser i rally</vt:lpstr>
      <vt:lpstr>Bilklasser i rally</vt:lpstr>
      <vt:lpstr>Tävlandes skyldigheter</vt:lpstr>
      <vt:lpstr>Tävlandes skyldigheter</vt:lpstr>
      <vt:lpstr>Tävlandes skyldigheter</vt:lpstr>
      <vt:lpstr>Personlig säkerhetsutrustning</vt:lpstr>
      <vt:lpstr>Personlig säkerhetsutrustning</vt:lpstr>
      <vt:lpstr>Obligatorisk säkerhetsutrustning på bilen</vt:lpstr>
      <vt:lpstr>Obligatorisk säkerhetsutrustning på bilen</vt:lpstr>
      <vt:lpstr>Obligatorisk säkerhetsutrustning på bilen</vt:lpstr>
      <vt:lpstr>Bilen och Förarens utrustning i vid utbildning. </vt:lpstr>
      <vt:lpstr>Reklam på tävlingsbilen</vt:lpstr>
      <vt:lpstr>Namn på bilen </vt:lpstr>
      <vt:lpstr>Anmälan till tävling</vt:lpstr>
      <vt:lpstr>Inbjudan till tävling</vt:lpstr>
      <vt:lpstr>Inbjudan till tävling</vt:lpstr>
      <vt:lpstr>Inbjudan till tävling</vt:lpstr>
      <vt:lpstr>Startbekräftelse till tävling</vt:lpstr>
      <vt:lpstr>Startbekräftelse till tävling</vt:lpstr>
      <vt:lpstr>Startbekräftelse till tävling</vt:lpstr>
      <vt:lpstr>Anmälan tävlingsdagen</vt:lpstr>
      <vt:lpstr>Tävlingsbesiktning</vt:lpstr>
      <vt:lpstr>Tävlingsbesiktning</vt:lpstr>
      <vt:lpstr>Tidsbegrepp</vt:lpstr>
      <vt:lpstr>Tidsbegrepp forts.</vt:lpstr>
      <vt:lpstr>Start av tävling</vt:lpstr>
      <vt:lpstr>Anmälan ankomst TK</vt:lpstr>
      <vt:lpstr>PowerPoint-presentation</vt:lpstr>
      <vt:lpstr>PowerPoint-presentation</vt:lpstr>
      <vt:lpstr>PowerPoint-presentation</vt:lpstr>
      <vt:lpstr>PowerPoint-presentation</vt:lpstr>
      <vt:lpstr>PowerPoint-presentation</vt:lpstr>
      <vt:lpstr>Tävlingsrapport</vt:lpstr>
      <vt:lpstr>Start på specialsträcka</vt:lpstr>
      <vt:lpstr>Start på specialsträcka</vt:lpstr>
      <vt:lpstr>Mål på specialsträcka</vt:lpstr>
      <vt:lpstr>Service</vt:lpstr>
      <vt:lpstr>Pilning</vt:lpstr>
      <vt:lpstr>Pilning</vt:lpstr>
      <vt:lpstr>Exempel pilning</vt:lpstr>
      <vt:lpstr>Chikan</vt:lpstr>
      <vt:lpstr>Chikan</vt:lpstr>
      <vt:lpstr>Chikan</vt:lpstr>
      <vt:lpstr>Chikan</vt:lpstr>
      <vt:lpstr>Skyltar</vt:lpstr>
      <vt:lpstr>PowerPoint-presentation</vt:lpstr>
      <vt:lpstr>PowerPoint-presentation</vt:lpstr>
      <vt:lpstr>PowerPoint-presentation</vt:lpstr>
      <vt:lpstr>Exempel på pilning i vägbyte</vt:lpstr>
      <vt:lpstr>PowerPoint-presentation</vt:lpstr>
      <vt:lpstr>PowerPoint-presentation</vt:lpstr>
      <vt:lpstr>Start och mål på specialprov</vt:lpstr>
      <vt:lpstr>Start på specialprov</vt:lpstr>
      <vt:lpstr>Mål på specialprov</vt:lpstr>
      <vt:lpstr>Specialprov, vändpunkt</vt:lpstr>
      <vt:lpstr>Specialprov vändpunkt</vt:lpstr>
      <vt:lpstr>Roadbook</vt:lpstr>
      <vt:lpstr>Roadbook</vt:lpstr>
      <vt:lpstr>PowerPoint-presentation</vt:lpstr>
      <vt:lpstr>PowerPoint-presentation</vt:lpstr>
      <vt:lpstr>PowerPoint-presentation</vt:lpstr>
      <vt:lpstr>PowerPoint-presentation</vt:lpstr>
      <vt:lpstr>PowerPoint-presentation</vt:lpstr>
      <vt:lpstr>PowerPoint-presentation</vt:lpstr>
      <vt:lpstr>Tidstillägg vid rallytävling</vt:lpstr>
      <vt:lpstr>Tidstillägg vid rallytävling</vt:lpstr>
      <vt:lpstr>Tidstillägg vid rallytävling</vt:lpstr>
      <vt:lpstr>Tidstillägg vid rallytävling</vt:lpstr>
      <vt:lpstr>Tidstillägg vid rallytävling</vt:lpstr>
      <vt:lpstr>Protester Se regelboken RY 8.2 och G 15.2. Överklagan se G 15.3.</vt:lpstr>
      <vt:lpstr>Noter Arrangörsnoter för specialsträcka/rally</vt:lpstr>
      <vt:lpstr>Noter Teckenförklaring</vt:lpstr>
      <vt:lpstr>Noter Teckenförklaring</vt:lpstr>
      <vt:lpstr>Noter Teckenförklaring</vt:lpstr>
      <vt:lpstr>Noter Teckenförklaring</vt:lpstr>
      <vt:lpstr>Noter</vt:lpstr>
      <vt:lpstr>Exempel på noter Beskrivande noter</vt:lpstr>
      <vt:lpstr>Exempel på noter Siffernoter</vt:lpstr>
      <vt:lpstr>Transport till tävling </vt:lpstr>
    </vt:vector>
  </TitlesOfParts>
  <Company>Svalövs kommun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Lars Mårtensson</dc:creator>
  <cp:lastModifiedBy>Stefan</cp:lastModifiedBy>
  <cp:revision>197</cp:revision>
  <cp:lastPrinted>2021-01-26T08:59:43Z</cp:lastPrinted>
  <dcterms:created xsi:type="dcterms:W3CDTF">2021-01-20T08:15:53Z</dcterms:created>
  <dcterms:modified xsi:type="dcterms:W3CDTF">2021-08-07T18:35:58Z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0x010100F24E97DC4494044F99D3F6487BCF6FFD</vt:lpwstr>
  </property>
</Properties>
</file>