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54"/>
  </p:notesMasterIdLst>
  <p:sldIdLst>
    <p:sldId id="395" r:id="rId2"/>
    <p:sldId id="364" r:id="rId3"/>
    <p:sldId id="408" r:id="rId4"/>
    <p:sldId id="367" r:id="rId5"/>
    <p:sldId id="365" r:id="rId6"/>
    <p:sldId id="260" r:id="rId7"/>
    <p:sldId id="370" r:id="rId8"/>
    <p:sldId id="266" r:id="rId9"/>
    <p:sldId id="409" r:id="rId10"/>
    <p:sldId id="418" r:id="rId11"/>
    <p:sldId id="410" r:id="rId12"/>
    <p:sldId id="271" r:id="rId13"/>
    <p:sldId id="371" r:id="rId14"/>
    <p:sldId id="372" r:id="rId15"/>
    <p:sldId id="272" r:id="rId16"/>
    <p:sldId id="374" r:id="rId17"/>
    <p:sldId id="419" r:id="rId18"/>
    <p:sldId id="373" r:id="rId19"/>
    <p:sldId id="277" r:id="rId20"/>
    <p:sldId id="385" r:id="rId21"/>
    <p:sldId id="376" r:id="rId22"/>
    <p:sldId id="378" r:id="rId23"/>
    <p:sldId id="379" r:id="rId24"/>
    <p:sldId id="279" r:id="rId25"/>
    <p:sldId id="381" r:id="rId26"/>
    <p:sldId id="382" r:id="rId27"/>
    <p:sldId id="416" r:id="rId28"/>
    <p:sldId id="415" r:id="rId29"/>
    <p:sldId id="412" r:id="rId30"/>
    <p:sldId id="413" r:id="rId31"/>
    <p:sldId id="414" r:id="rId32"/>
    <p:sldId id="321" r:id="rId33"/>
    <p:sldId id="411" r:id="rId34"/>
    <p:sldId id="386" r:id="rId35"/>
    <p:sldId id="384" r:id="rId36"/>
    <p:sldId id="290" r:id="rId37"/>
    <p:sldId id="300" r:id="rId38"/>
    <p:sldId id="301" r:id="rId39"/>
    <p:sldId id="302" r:id="rId40"/>
    <p:sldId id="304" r:id="rId41"/>
    <p:sldId id="306" r:id="rId42"/>
    <p:sldId id="308" r:id="rId43"/>
    <p:sldId id="387" r:id="rId44"/>
    <p:sldId id="310" r:id="rId45"/>
    <p:sldId id="313" r:id="rId46"/>
    <p:sldId id="318" r:id="rId47"/>
    <p:sldId id="319" r:id="rId48"/>
    <p:sldId id="406" r:id="rId49"/>
    <p:sldId id="394" r:id="rId50"/>
    <p:sldId id="390" r:id="rId51"/>
    <p:sldId id="329" r:id="rId52"/>
    <p:sldId id="358" r:id="rId53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4">
          <p15:clr>
            <a:srgbClr val="A4A3A4"/>
          </p15:clr>
        </p15:guide>
        <p15:guide id="2" orient="horz" pos="3162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1111">
          <p15:clr>
            <a:srgbClr val="A4A3A4"/>
          </p15:clr>
        </p15:guide>
        <p15:guide id="5" orient="horz" pos="3334">
          <p15:clr>
            <a:srgbClr val="A4A3A4"/>
          </p15:clr>
        </p15:guide>
        <p15:guide id="6" orient="horz" pos="1645">
          <p15:clr>
            <a:srgbClr val="A4A3A4"/>
          </p15:clr>
        </p15:guide>
        <p15:guide id="7" orient="horz" pos="431">
          <p15:clr>
            <a:srgbClr val="A4A3A4"/>
          </p15:clr>
        </p15:guide>
        <p15:guide id="8" orient="horz" pos="2935">
          <p15:clr>
            <a:srgbClr val="A4A3A4"/>
          </p15:clr>
        </p15:guide>
        <p15:guide id="9" pos="603">
          <p15:clr>
            <a:srgbClr val="A4A3A4"/>
          </p15:clr>
        </p15:guide>
        <p15:guide id="10" pos="3513">
          <p15:clr>
            <a:srgbClr val="A4A3A4"/>
          </p15:clr>
        </p15:guide>
        <p15:guide id="11" pos="4944">
          <p15:clr>
            <a:srgbClr val="A4A3A4"/>
          </p15:clr>
        </p15:guide>
        <p15:guide id="12" pos="2019">
          <p15:clr>
            <a:srgbClr val="A4A3A4"/>
          </p15:clr>
        </p15:guide>
        <p15:guide id="13" pos="2059">
          <p15:clr>
            <a:srgbClr val="A4A3A4"/>
          </p15:clr>
        </p15:guide>
        <p15:guide id="14" pos="46">
          <p15:clr>
            <a:srgbClr val="A4A3A4"/>
          </p15:clr>
        </p15:guide>
        <p15:guide id="15" pos="34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4274"/>
        <p:guide orient="horz" pos="3162"/>
        <p:guide orient="horz" pos="3688"/>
        <p:guide orient="horz" pos="1111"/>
        <p:guide orient="horz" pos="3334"/>
        <p:guide orient="horz" pos="1645"/>
        <p:guide orient="horz" pos="431"/>
        <p:guide orient="horz" pos="2935"/>
        <p:guide pos="603"/>
        <p:guide pos="3513"/>
        <p:guide pos="4944"/>
        <p:guide pos="2019"/>
        <p:guide pos="2059"/>
        <p:guide pos="46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7EA4C707-C3DC-4D82-94C7-016655E14D5D}" type="datetimeFigureOut">
              <a:rPr lang="sv-SE"/>
              <a:pPr/>
              <a:t>2023-03-03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67F1306B-5A6E-4210-9408-68ED8142C94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953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06B-5A6E-4210-9408-68ED8142C94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4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dirty="0">
              <a:ea typeface="ＭＳ Ｐゴシック" pitchFamily="34" charset="-128"/>
            </a:endParaRPr>
          </a:p>
        </p:txBody>
      </p:sp>
      <p:sp>
        <p:nvSpPr>
          <p:cNvPr id="491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F8F10F-C1FD-4383-BAF5-137379836748}" type="slidenum">
              <a:rPr lang="sv-SE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26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ea typeface="ＭＳ Ｐゴシック" pitchFamily="34" charset="-128"/>
            </a:endParaRPr>
          </a:p>
        </p:txBody>
      </p:sp>
      <p:sp>
        <p:nvSpPr>
          <p:cNvPr id="5222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0C495C-9EA9-4B96-B44E-C3B60B65C86D}" type="slidenum">
              <a:rPr lang="sv-SE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40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5529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EC0893-7D90-4BA3-9EDC-5B291C08E3DD}" type="slidenum">
              <a:rPr lang="sv-SE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08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10854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25C454-10FF-4A34-800B-E894CBDA9EFC}" type="slidenum">
              <a:rPr lang="sv-SE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40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5837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5B4341-CD0F-436F-8F4C-C5EFB92EE13F}" type="slidenum">
              <a:rPr lang="sv-SE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119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7168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7AA1A-8340-41BC-812F-BC2C6287D8DC}" type="slidenum">
              <a:rPr lang="sv-SE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906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8499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496957-42DA-4EE8-82D7-58ABE96A321B}" type="slidenum">
              <a:rPr lang="sv-SE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516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8704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DD4748-8734-4FA0-B673-9B32990D3A59}" type="slidenum">
              <a:rPr lang="sv-SE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749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ea typeface="ＭＳ Ｐゴシック" pitchFamily="34" charset="-128"/>
            </a:endParaRPr>
          </a:p>
        </p:txBody>
      </p:sp>
      <p:sp>
        <p:nvSpPr>
          <p:cNvPr id="9113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D6CCD3-E783-4F20-A898-2B030FE1E56D}" type="slidenum">
              <a:rPr lang="sv-SE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16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ea typeface="ＭＳ Ｐゴシック" pitchFamily="34" charset="-128"/>
            </a:endParaRPr>
          </a:p>
        </p:txBody>
      </p:sp>
      <p:sp>
        <p:nvSpPr>
          <p:cNvPr id="9318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37C783-B80B-450C-A4BA-A3A2218E8F04}" type="slidenum">
              <a:rPr lang="sv-SE"/>
              <a:pPr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6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1945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A3B806-4C4F-4857-AF49-052AEFC8BFF9}" type="slidenum">
              <a:rPr lang="sv-SE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25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9523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866C83-0FE3-41A8-BF6E-CB415F6A28E4}" type="slidenum">
              <a:rPr lang="sv-SE"/>
              <a:pPr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879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ea typeface="ＭＳ Ｐゴシック" pitchFamily="34" charset="-128"/>
            </a:endParaRPr>
          </a:p>
        </p:txBody>
      </p:sp>
      <p:sp>
        <p:nvSpPr>
          <p:cNvPr id="11059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6CD532-F5F6-4F2F-AEB7-EBD757D8C5BB}" type="slidenum">
              <a:rPr lang="sv-SE"/>
              <a:pPr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10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2150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1FD31A-AE8A-4147-9C63-C7DD465C5493}" type="slidenum">
              <a:rPr lang="sv-SE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ea typeface="ＭＳ Ｐゴシック" pitchFamily="34" charset="-128"/>
            </a:endParaRPr>
          </a:p>
        </p:txBody>
      </p:sp>
      <p:sp>
        <p:nvSpPr>
          <p:cNvPr id="235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97AB95-D677-4F01-8A40-BD27D96AE72F}" type="slidenum">
              <a:rPr lang="sv-SE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45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ea typeface="ＭＳ Ｐゴシック" pitchFamily="34" charset="-128"/>
            </a:endParaRPr>
          </a:p>
        </p:txBody>
      </p:sp>
      <p:sp>
        <p:nvSpPr>
          <p:cNvPr id="2560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6F74C0-0E44-4A86-89CB-4C144776CF7B}" type="slidenum">
              <a:rPr lang="sv-SE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76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dirty="0">
              <a:ea typeface="ＭＳ Ｐゴシック" pitchFamily="34" charset="-128"/>
            </a:endParaRPr>
          </a:p>
        </p:txBody>
      </p:sp>
      <p:sp>
        <p:nvSpPr>
          <p:cNvPr id="3686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30493E-D5D6-4867-8FC9-FF3C8B158283}" type="slidenum">
              <a:rPr lang="sv-SE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46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>
              <a:ea typeface="ＭＳ Ｐゴシック" pitchFamily="34" charset="-128"/>
            </a:endParaRPr>
          </a:p>
        </p:txBody>
      </p:sp>
      <p:sp>
        <p:nvSpPr>
          <p:cNvPr id="3891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56DEF9-4DCC-4261-AD17-6E5FD104C979}" type="slidenum">
              <a:rPr lang="sv-SE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8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17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v-SE" dirty="0">
              <a:ea typeface="ＭＳ Ｐゴシック" pitchFamily="34" charset="-128"/>
            </a:endParaRPr>
          </a:p>
        </p:txBody>
      </p:sp>
      <p:sp>
        <p:nvSpPr>
          <p:cNvPr id="4710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01C31F-67DF-41CF-B88B-7DF3DCEE15AF}" type="slidenum">
              <a:rPr lang="sv-SE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18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8" descr="Megaspeed Logo 2011 genombruten grå rutor copy.png"/>
          <p:cNvPicPr>
            <a:picLocks noChangeAspect="1"/>
          </p:cNvPicPr>
          <p:nvPr userDrawn="1"/>
        </p:nvPicPr>
        <p:blipFill>
          <a:blip r:embed="rId2" cstate="print"/>
          <a:srcRect r="15883"/>
          <a:stretch>
            <a:fillRect/>
          </a:stretch>
        </p:blipFill>
        <p:spPr bwMode="auto">
          <a:xfrm>
            <a:off x="2484438" y="5373688"/>
            <a:ext cx="66595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objekt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652963"/>
            <a:ext cx="21923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10"/>
          <p:cNvSpPr txBox="1">
            <a:spLocks noChangeArrowheads="1"/>
          </p:cNvSpPr>
          <p:nvPr userDrawn="1"/>
        </p:nvSpPr>
        <p:spPr bwMode="auto">
          <a:xfrm>
            <a:off x="3635375" y="4005263"/>
            <a:ext cx="410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sz="1800"/>
              <a:t>Utbildnings materialet sponras av :</a:t>
            </a:r>
          </a:p>
        </p:txBody>
      </p:sp>
      <p:pic>
        <p:nvPicPr>
          <p:cNvPr id="5" name="Bildobjekt 11" descr="Classic composite logo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454525"/>
            <a:ext cx="1727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CEB94-D5F9-4BCB-B34B-0AE07BD3ED63}" type="datetimeFigureOut">
              <a:rPr lang="sv-SE"/>
              <a:pPr/>
              <a:t>2023-03-03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A0D01-0391-435A-9065-F2A9AEBD028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SId33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9" y="0"/>
            <a:ext cx="9144000" cy="870609"/>
          </a:xfrm>
          <a:prstGeom prst="rect">
            <a:avLst/>
          </a:prstGeom>
        </p:spPr>
      </p:pic>
      <p:pic>
        <p:nvPicPr>
          <p:cNvPr id="8" name="Picture 3" descr="13_LOG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8"/>
          <a:stretch/>
        </p:blipFill>
        <p:spPr>
          <a:xfrm>
            <a:off x="7249578" y="116981"/>
            <a:ext cx="1585443" cy="5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9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0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0362E-4579-B242-B46F-110AEA393EB9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38731-4A41-8E42-AFB7-5A870ABA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09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hyperlink" Target="http://www.sbf.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ctrTitle"/>
          </p:nvPr>
        </p:nvSpPr>
        <p:spPr>
          <a:xfrm>
            <a:off x="542925" y="842963"/>
            <a:ext cx="7851775" cy="1001712"/>
          </a:xfrm>
        </p:spPr>
        <p:txBody>
          <a:bodyPr/>
          <a:lstStyle/>
          <a:p>
            <a:pPr eaLnBrk="1" hangingPunct="1"/>
            <a:r>
              <a:rPr lang="sv-SE" dirty="0">
                <a:latin typeface="Calibri" pitchFamily="34" charset="0"/>
                <a:ea typeface="ＭＳ Ｐゴシック" pitchFamily="34" charset="-128"/>
              </a:rPr>
              <a:t>Funktionärsutbildning C</a:t>
            </a:r>
          </a:p>
        </p:txBody>
      </p:sp>
      <p:sp>
        <p:nvSpPr>
          <p:cNvPr id="14338" name="Underrubrik 2"/>
          <p:cNvSpPr>
            <a:spLocks noGrp="1"/>
          </p:cNvSpPr>
          <p:nvPr>
            <p:ph type="subTitle" idx="1"/>
          </p:nvPr>
        </p:nvSpPr>
        <p:spPr>
          <a:xfrm>
            <a:off x="0" y="1773238"/>
            <a:ext cx="9144000" cy="21605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z="9600" b="1" dirty="0">
                <a:effectLst>
                  <a:reflection stA="50000" endPos="75000" dist="12700" dir="5400000" sy="-100000" algn="bl" rotWithShape="0"/>
                </a:effectLst>
                <a:ea typeface="+mn-ea"/>
                <a:cs typeface="Arial"/>
              </a:rPr>
              <a:t>Racing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sz="9600" dirty="0">
              <a:effectLst>
                <a:reflection stA="50000" endPos="75000" dist="12700" dir="5400000" sy="-100000" algn="bl" rotWithShape="0"/>
              </a:effectLst>
              <a:ea typeface="+mn-ea"/>
              <a:cs typeface="Arial"/>
            </a:endParaRPr>
          </a:p>
        </p:txBody>
      </p:sp>
      <p:pic>
        <p:nvPicPr>
          <p:cNvPr id="14339" name="Bildobjekt 2" descr="Komp bild v4 tonad top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8963"/>
            <a:ext cx="9144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bel_sport-5_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889250"/>
            <a:ext cx="22320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6120004" algn="tl" rotWithShape="0">
              <a:srgbClr val="808080">
                <a:alpha val="42999"/>
              </a:srgbClr>
            </a:outerShdw>
          </a:effectLst>
        </p:spPr>
      </p:pic>
      <p:sp>
        <p:nvSpPr>
          <p:cNvPr id="2" name="Rektangel 1"/>
          <p:cNvSpPr/>
          <p:nvPr/>
        </p:nvSpPr>
        <p:spPr>
          <a:xfrm>
            <a:off x="7667625" y="0"/>
            <a:ext cx="1476375" cy="170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7" name="Bild 2" descr="http://www.sbf.se/grafik/logotypearkiv/svenskbilsport/sportgrenar/jpg/gren_logo_r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204629"/>
            <a:ext cx="1285875" cy="70104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Funktionärslicenser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B-licens</a:t>
            </a:r>
          </a:p>
          <a:p>
            <a:pPr lvl="1"/>
            <a:r>
              <a:rPr lang="sv-SE" sz="1600" dirty="0"/>
              <a:t>B-utbildning</a:t>
            </a:r>
          </a:p>
          <a:p>
            <a:pPr lvl="1"/>
            <a:r>
              <a:rPr lang="sv-SE" sz="1600" dirty="0"/>
              <a:t>Praktiska meriter från 5 tävlingar varav 3 som </a:t>
            </a:r>
            <a:r>
              <a:rPr lang="sv-SE" sz="1600" dirty="0" err="1"/>
              <a:t>chefsfunktionär</a:t>
            </a:r>
            <a:endParaRPr lang="sv-SE" sz="1600" dirty="0"/>
          </a:p>
          <a:p>
            <a:pPr lvl="1"/>
            <a:r>
              <a:rPr lang="sv-SE" sz="1600" dirty="0"/>
              <a:t>Lägst 18 år</a:t>
            </a:r>
          </a:p>
          <a:p>
            <a:r>
              <a:rPr lang="sv-SE" sz="2000" dirty="0"/>
              <a:t>A-licens</a:t>
            </a:r>
          </a:p>
          <a:p>
            <a:pPr lvl="1"/>
            <a:r>
              <a:rPr lang="sv-SE" sz="1600" dirty="0"/>
              <a:t>A-utbildning</a:t>
            </a:r>
          </a:p>
          <a:p>
            <a:pPr lvl="1"/>
            <a:r>
              <a:rPr lang="sv-SE" sz="1600" dirty="0"/>
              <a:t>Praktiska meriter från 5 tävlingar som TL, </a:t>
            </a:r>
            <a:r>
              <a:rPr lang="sv-SE" sz="1600" dirty="0" err="1"/>
              <a:t>bitr</a:t>
            </a:r>
            <a:r>
              <a:rPr lang="sv-SE" sz="1600" dirty="0"/>
              <a:t> TL, domare, TC, </a:t>
            </a:r>
            <a:r>
              <a:rPr lang="sv-SE" sz="1600" dirty="0" err="1"/>
              <a:t>bitr</a:t>
            </a:r>
            <a:r>
              <a:rPr lang="sv-SE" sz="1600" dirty="0"/>
              <a:t> TC eller administrativ chef</a:t>
            </a:r>
          </a:p>
          <a:p>
            <a:pPr lvl="1"/>
            <a:r>
              <a:rPr lang="sv-SE" sz="1600" dirty="0"/>
              <a:t>Lägst 18 år</a:t>
            </a:r>
          </a:p>
          <a:p>
            <a:pPr marL="0" indent="0">
              <a:buNone/>
            </a:pPr>
            <a:r>
              <a:rPr lang="sv-SE" sz="2000" dirty="0"/>
              <a:t>För att upprätthålla licens krävs aktivt arbete och fortbildning när tillfälle ges.</a:t>
            </a:r>
          </a:p>
          <a:p>
            <a:endParaRPr lang="sv-SE" sz="1200" dirty="0"/>
          </a:p>
          <a:p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652214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Vad kan jag då göra med C-licens?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Posteringschef/posteringsfunktionär</a:t>
            </a:r>
          </a:p>
          <a:p>
            <a:r>
              <a:rPr lang="sv-SE" sz="2000" dirty="0"/>
              <a:t>Säkerhetspersonal</a:t>
            </a:r>
          </a:p>
          <a:p>
            <a:r>
              <a:rPr lang="sv-SE" sz="2000" dirty="0"/>
              <a:t>Faktafunktionär</a:t>
            </a:r>
          </a:p>
          <a:p>
            <a:r>
              <a:rPr lang="sv-SE" sz="2000" dirty="0"/>
              <a:t>Miljöchef</a:t>
            </a:r>
          </a:p>
          <a:p>
            <a:r>
              <a:rPr lang="sv-SE" sz="2000" dirty="0"/>
              <a:t>Domartrainee</a:t>
            </a:r>
          </a:p>
          <a:p>
            <a:r>
              <a:rPr lang="sv-SE" sz="2000" dirty="0"/>
              <a:t>Biträdande tävlingsledare</a:t>
            </a:r>
          </a:p>
          <a:p>
            <a:r>
              <a:rPr lang="sv-SE" sz="2000"/>
              <a:t>Tävlingssekreterare</a:t>
            </a:r>
            <a:endParaRPr lang="sv-SE" sz="2000" dirty="0"/>
          </a:p>
          <a:p>
            <a:r>
              <a:rPr lang="sv-SE" sz="2000" dirty="0"/>
              <a:t>Parkeringsdepåchef</a:t>
            </a:r>
          </a:p>
          <a:p>
            <a:r>
              <a:rPr lang="sv-SE" sz="2000" dirty="0"/>
              <a:t>Bandepåchef</a:t>
            </a:r>
          </a:p>
          <a:p>
            <a:r>
              <a:rPr lang="sv-SE" sz="2000" dirty="0"/>
              <a:t>Med mera, med mera</a:t>
            </a:r>
          </a:p>
        </p:txBody>
      </p:sp>
    </p:spTree>
    <p:extLst>
      <p:ext uri="{BB962C8B-B14F-4D97-AF65-F5344CB8AC3E}">
        <p14:creationId xmlns:p14="http://schemas.microsoft.com/office/powerpoint/2010/main" val="220194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objekt 1" descr="Alkohol &amp; piller vinj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178" y="4702977"/>
            <a:ext cx="1619672" cy="213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ubrik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Doping, alkohol, läkemedel</a:t>
            </a:r>
          </a:p>
        </p:txBody>
      </p:sp>
      <p:sp>
        <p:nvSpPr>
          <p:cNvPr id="32770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89438"/>
          </a:xfrm>
        </p:spPr>
        <p:txBody>
          <a:bodyPr/>
          <a:lstStyle/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Doping och användande av berusningsmedel (alkohol, droger m.m.) är förbjudet i samband med av SBF/SDF sanktionerad tävling, träning eller uppvisning. </a:t>
            </a:r>
          </a:p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Tävlande, funktionärer m.fl. är efter beslut av tävlingsledare eller domare skyldig att genomgå alkoholtest, drogtest eller annat test av berusningsmedel. Gräns: 0,2 promille i utandningsluft.</a:t>
            </a:r>
          </a:p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Läkemedel: man får inte delta om man behandlas med läkemedel som försämrar reaktionsförmåga, syn, hörsel eller koncentrationsförmåga.</a:t>
            </a:r>
          </a:p>
          <a:p>
            <a:pPr eaLnBrk="1" hangingPunct="1"/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2772" name="textruta 3"/>
          <p:cNvSpPr txBox="1">
            <a:spLocks noChangeArrowheads="1"/>
          </p:cNvSpPr>
          <p:nvPr/>
        </p:nvSpPr>
        <p:spPr bwMode="auto">
          <a:xfrm>
            <a:off x="205556" y="847725"/>
            <a:ext cx="85429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Syftet med dessa regler är att se till att alla tävlar på lika villkor och att säkerheten inte riskeras av påverkade förare.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ubrik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2219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800">
                <a:ea typeface="+mj-ea"/>
              </a:rPr>
              <a:t>Flagg-/ljussignaler</a:t>
            </a:r>
          </a:p>
        </p:txBody>
      </p:sp>
      <p:sp>
        <p:nvSpPr>
          <p:cNvPr id="33794" name="textruta 1"/>
          <p:cNvSpPr txBox="1">
            <a:spLocks noChangeArrowheads="1"/>
          </p:cNvSpPr>
          <p:nvPr/>
        </p:nvSpPr>
        <p:spPr bwMode="auto">
          <a:xfrm>
            <a:off x="900113" y="2779713"/>
            <a:ext cx="7488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 dirty="0"/>
              <a:t>Under träning &amp; tävling använder tävlingsledning och funktionärer flaggor och ljussignaler för att kommunicera med förarna. </a:t>
            </a:r>
          </a:p>
          <a:p>
            <a:endParaRPr lang="sv-SE" dirty="0"/>
          </a:p>
          <a:p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ubrik 1"/>
          <p:cNvSpPr>
            <a:spLocks noGrp="1"/>
          </p:cNvSpPr>
          <p:nvPr>
            <p:ph type="title"/>
          </p:nvPr>
        </p:nvSpPr>
        <p:spPr>
          <a:xfrm>
            <a:off x="468313" y="1566863"/>
            <a:ext cx="8229600" cy="2219325"/>
          </a:xfrm>
        </p:spPr>
        <p:txBody>
          <a:bodyPr>
            <a:normAutofit/>
          </a:bodyPr>
          <a:lstStyle/>
          <a:p>
            <a:pPr eaLnBrk="1" hangingPunct="1"/>
            <a:r>
              <a:rPr lang="sv-SE" sz="4800">
                <a:latin typeface="Arial" pitchFamily="34" charset="0"/>
                <a:ea typeface="ＭＳ Ｐゴシック" pitchFamily="34" charset="-128"/>
              </a:rPr>
              <a:t>Flagg-/ljussignaler som bara visas på huvudposteringen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74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v-SE" dirty="0">
                <a:ea typeface="+mj-ea"/>
                <a:cs typeface="+mj-cs"/>
              </a:rPr>
            </a:br>
            <a:br>
              <a:rPr lang="sv-SE" dirty="0">
                <a:ea typeface="+mj-ea"/>
                <a:cs typeface="+mj-cs"/>
              </a:rPr>
            </a:br>
            <a:r>
              <a:rPr lang="sv-SE" dirty="0">
                <a:ea typeface="+mj-ea"/>
                <a:cs typeface="+mj-cs"/>
              </a:rPr>
              <a:t> Flaggor och flagg/ljussignaler</a:t>
            </a:r>
          </a:p>
        </p:txBody>
      </p:sp>
      <p:sp>
        <p:nvSpPr>
          <p:cNvPr id="34818" name="Platshållare för innehåll 2"/>
          <p:cNvSpPr>
            <a:spLocks noGrp="1"/>
          </p:cNvSpPr>
          <p:nvPr>
            <p:ph idx="1"/>
          </p:nvPr>
        </p:nvSpPr>
        <p:spPr>
          <a:xfrm>
            <a:off x="4572000" y="3573463"/>
            <a:ext cx="3635375" cy="1223962"/>
          </a:xfrm>
        </p:spPr>
        <p:txBody>
          <a:bodyPr>
            <a:normAutofit lnSpcReduction="10000"/>
          </a:bodyPr>
          <a:lstStyle/>
          <a:p>
            <a:pPr marL="457200" lvl="1" indent="0" eaLnBrk="1" hangingPunct="1">
              <a:buFont typeface="Arial" pitchFamily="34" charset="0"/>
              <a:buNone/>
            </a:pPr>
            <a:r>
              <a:rPr lang="sv-SE" sz="260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– Svart/vit rutig flagga/målflagga, ljussignalsskylt</a:t>
            </a:r>
            <a:endParaRPr lang="sv-SE" sz="260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200" lvl="1" indent="0" eaLnBrk="1" hangingPunct="1">
              <a:buFont typeface="Wingdings 2" pitchFamily="18" charset="2"/>
              <a:buNone/>
            </a:pPr>
            <a:endParaRPr lang="sv-SE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 eaLnBrk="1" hangingPunct="1">
              <a:buFont typeface="Wingdings 2" pitchFamily="18" charset="2"/>
              <a:buNone/>
            </a:pPr>
            <a:endParaRPr lang="sv-SE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7891" name="Picture 5" descr="C:\Documents and Settings\Snutti\Lokala inställningar\Temporary Internet Files\Content.IE5\CLE9DPA7\MP900410085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2520950" cy="1668463"/>
          </a:xfrm>
          <a:prstGeom prst="rect">
            <a:avLst/>
          </a:prstGeom>
          <a:noFill/>
          <a:ln>
            <a:noFill/>
          </a:ln>
          <a:effectLst>
            <a:reflection stA="34000" endPos="20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C:\Documents and Settings\Snutti\Lokala inställningar\Temporary Internet Files\Content.IE5\TZE8IO4E\MP900403259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520280" cy="1680680"/>
          </a:xfrm>
          <a:prstGeom prst="rect">
            <a:avLst/>
          </a:prstGeom>
          <a:noFill/>
          <a:ln>
            <a:noFill/>
          </a:ln>
          <a:effectLst>
            <a:reflection stA="34000" endPos="20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Platshållare för innehåll 2"/>
          <p:cNvSpPr txBox="1">
            <a:spLocks/>
          </p:cNvSpPr>
          <p:nvPr/>
        </p:nvSpPr>
        <p:spPr bwMode="auto">
          <a:xfrm>
            <a:off x="611188" y="3573463"/>
            <a:ext cx="3744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457200">
              <a:spcBef>
                <a:spcPct val="20000"/>
              </a:spcBef>
              <a:buFont typeface="Arial" pitchFamily="34" charset="0"/>
              <a:buChar char="–"/>
            </a:pPr>
            <a:r>
              <a:rPr lang="sv-SE" sz="2600">
                <a:cs typeface="Arial" pitchFamily="34" charset="0"/>
              </a:rPr>
              <a:t>Blå/gul startflagga/Nationsflagga/startljus</a:t>
            </a:r>
            <a:endParaRPr lang="sv-SE" sz="2800"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latshållare för innehåll 13" descr="teknisk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39369">
            <a:off x="6878346" y="1985159"/>
            <a:ext cx="24669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4788" y="512763"/>
            <a:ext cx="5834062" cy="519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v-SE" dirty="0">
                <a:ea typeface="+mj-ea"/>
                <a:cs typeface="+mj-cs"/>
              </a:rPr>
            </a:br>
            <a:br>
              <a:rPr lang="sv-SE" dirty="0">
                <a:ea typeface="+mj-ea"/>
                <a:cs typeface="+mj-cs"/>
              </a:rPr>
            </a:br>
            <a:r>
              <a:rPr lang="sv-SE" dirty="0">
                <a:ea typeface="+mj-ea"/>
                <a:cs typeface="+mj-cs"/>
              </a:rPr>
              <a:t>Svart flagga med orange prick/ </a:t>
            </a:r>
            <a:r>
              <a:rPr lang="sv-SE" dirty="0" err="1">
                <a:ea typeface="+mj-ea"/>
                <a:cs typeface="+mj-cs"/>
              </a:rPr>
              <a:t>ljussignalsskylt</a:t>
            </a:r>
            <a:endParaRPr lang="sv-SE" dirty="0">
              <a:ea typeface="+mj-ea"/>
              <a:cs typeface="+mj-cs"/>
            </a:endParaRPr>
          </a:p>
        </p:txBody>
      </p:sp>
      <p:grpSp>
        <p:nvGrpSpPr>
          <p:cNvPr id="37891" name="Grupp 2"/>
          <p:cNvGrpSpPr>
            <a:grpSpLocks/>
          </p:cNvGrpSpPr>
          <p:nvPr/>
        </p:nvGrpSpPr>
        <p:grpSpPr bwMode="auto">
          <a:xfrm>
            <a:off x="6983413" y="2608876"/>
            <a:ext cx="792163" cy="1016000"/>
            <a:chOff x="6983619" y="2608124"/>
            <a:chExt cx="792088" cy="1015663"/>
          </a:xfrm>
          <a:effectLst>
            <a:outerShdw blurRad="165100" dist="1905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8" name="Rektangel med rundade hörn 7"/>
            <p:cNvSpPr/>
            <p:nvPr/>
          </p:nvSpPr>
          <p:spPr>
            <a:xfrm>
              <a:off x="6983619" y="2648874"/>
              <a:ext cx="792088" cy="93631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6000">
                <a:solidFill>
                  <a:schemeClr val="tx1"/>
                </a:solidFill>
              </a:endParaRPr>
            </a:p>
          </p:txBody>
        </p:sp>
        <p:sp>
          <p:nvSpPr>
            <p:cNvPr id="37896" name="textruta 8"/>
            <p:cNvSpPr txBox="1">
              <a:spLocks noChangeArrowheads="1"/>
            </p:cNvSpPr>
            <p:nvPr/>
          </p:nvSpPr>
          <p:spPr bwMode="auto">
            <a:xfrm>
              <a:off x="7050968" y="2608124"/>
              <a:ext cx="61259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sv-SE" sz="6000" b="1" dirty="0"/>
                <a:t>8</a:t>
              </a:r>
            </a:p>
          </p:txBody>
        </p:sp>
      </p:grpSp>
      <p:sp>
        <p:nvSpPr>
          <p:cNvPr id="37892" name="textruta 5"/>
          <p:cNvSpPr txBox="1">
            <a:spLocks noChangeArrowheads="1"/>
          </p:cNvSpPr>
          <p:nvPr/>
        </p:nvSpPr>
        <p:spPr bwMode="auto">
          <a:xfrm>
            <a:off x="503238" y="2463941"/>
            <a:ext cx="64801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Används när: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Det är ett tekniskt fel på ett fordon som kan riskera 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tävlandes säkerhet. Kallas allmänt ”teknisk flagg”</a:t>
            </a:r>
          </a:p>
        </p:txBody>
      </p:sp>
      <p:sp>
        <p:nvSpPr>
          <p:cNvPr id="37893" name="textruta 6"/>
          <p:cNvSpPr txBox="1">
            <a:spLocks noChangeArrowheads="1"/>
          </p:cNvSpPr>
          <p:nvPr/>
        </p:nvSpPr>
        <p:spPr bwMode="auto">
          <a:xfrm>
            <a:off x="504825" y="3663486"/>
            <a:ext cx="7775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Föraren ska: 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Köra in till sin plats i bandepån före nästa varv. </a:t>
            </a:r>
          </a:p>
        </p:txBody>
      </p:sp>
      <p:sp>
        <p:nvSpPr>
          <p:cNvPr id="37894" name="textruta 11"/>
          <p:cNvSpPr txBox="1">
            <a:spLocks noChangeArrowheads="1"/>
          </p:cNvSpPr>
          <p:nvPr/>
        </p:nvSpPr>
        <p:spPr bwMode="auto">
          <a:xfrm>
            <a:off x="503238" y="4751301"/>
            <a:ext cx="77771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Viktigt:</a:t>
            </a:r>
          </a:p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Föraren får inte köra ut på banan innan teknisk chef eller biträdande tävlingsledare ger klartecken.</a:t>
            </a:r>
          </a:p>
          <a:p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-Signalen visas under </a:t>
            </a:r>
            <a:r>
              <a:rPr lang="sv-SE" sz="1600" b="1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2 varv 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kan sen leda till svart flagg</a:t>
            </a:r>
            <a:endParaRPr lang="sv-S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v-SE" sz="4000" dirty="0"/>
            </a:br>
            <a:r>
              <a:rPr lang="sv-SE" sz="4000" dirty="0"/>
              <a:t>Svart/vit diagonalt delad flagga/</a:t>
            </a:r>
            <a:r>
              <a:rPr lang="sv-SE" sz="4000" dirty="0" err="1"/>
              <a:t>ljussignalsskylt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/>
              <a:t>Används när:</a:t>
            </a:r>
          </a:p>
          <a:p>
            <a:pPr marL="0" indent="0">
              <a:buNone/>
            </a:pPr>
            <a:r>
              <a:rPr lang="sv-SE" sz="1600" b="1" dirty="0"/>
              <a:t>Tävlande har agerat på ett sätt som gör att tävlingsledningen har hans/hennes körning under uppsikt och kan eventuellt ge en bestraffning. Kallas observationsflagg.</a:t>
            </a:r>
          </a:p>
          <a:p>
            <a:pPr marL="0" indent="0">
              <a:buNone/>
            </a:pPr>
            <a:endParaRPr lang="sv-SE" sz="1600" b="1" dirty="0"/>
          </a:p>
          <a:p>
            <a:pPr marL="0" indent="0">
              <a:buNone/>
            </a:pPr>
            <a:r>
              <a:rPr lang="sv-SE" sz="2000" b="1" dirty="0"/>
              <a:t>Tävlande ska:</a:t>
            </a:r>
          </a:p>
          <a:p>
            <a:pPr marL="0" indent="0">
              <a:buNone/>
            </a:pPr>
            <a:r>
              <a:rPr lang="sv-SE" sz="1600" b="1" dirty="0"/>
              <a:t>Köra vidare, men ha i åtanke att han/hon hålls under uppsikt</a:t>
            </a:r>
          </a:p>
          <a:p>
            <a:pPr marL="0" indent="0">
              <a:buNone/>
            </a:pPr>
            <a:r>
              <a:rPr lang="sv-SE" sz="1600" b="1" dirty="0"/>
              <a:t>Direkt efter heatet uppsöka tävlingsledning</a:t>
            </a:r>
          </a:p>
          <a:p>
            <a:pPr marL="0" indent="0">
              <a:buNone/>
            </a:pPr>
            <a:endParaRPr lang="sv-SE" sz="1600" b="1" dirty="0"/>
          </a:p>
          <a:p>
            <a:pPr marL="0" indent="0">
              <a:buNone/>
            </a:pPr>
            <a:r>
              <a:rPr lang="sv-SE" sz="2000" b="1" dirty="0"/>
              <a:t>Viktigt:</a:t>
            </a:r>
          </a:p>
          <a:p>
            <a:pPr marL="0" indent="0">
              <a:buNone/>
            </a:pPr>
            <a:r>
              <a:rPr lang="sv-SE" sz="1600" b="1" dirty="0"/>
              <a:t>Visas bara under 1 varv</a:t>
            </a:r>
          </a:p>
          <a:p>
            <a:pPr marL="0" indent="0">
              <a:buNone/>
            </a:pPr>
            <a:r>
              <a:rPr lang="sv-SE" sz="1600" b="1" dirty="0"/>
              <a:t>Även om tävlande inte uppsöker tävlingsledningen efter heatet kan han/hon bestraffas</a:t>
            </a:r>
          </a:p>
        </p:txBody>
      </p:sp>
      <p:pic>
        <p:nvPicPr>
          <p:cNvPr id="4" name="Platshållare för innehåll 5" descr="observation.bmp"/>
          <p:cNvPicPr>
            <a:picLocks noChangeAspect="1"/>
          </p:cNvPicPr>
          <p:nvPr/>
        </p:nvPicPr>
        <p:blipFill>
          <a:blip r:embed="rId2" cstate="print"/>
          <a:srcRect l="12428" t="8838" r="29573"/>
          <a:stretch>
            <a:fillRect/>
          </a:stretch>
        </p:blipFill>
        <p:spPr bwMode="auto">
          <a:xfrm rot="3604809">
            <a:off x="7071743" y="3002787"/>
            <a:ext cx="1804758" cy="16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 6"/>
          <p:cNvGrpSpPr>
            <a:grpSpLocks/>
          </p:cNvGrpSpPr>
          <p:nvPr/>
        </p:nvGrpSpPr>
        <p:grpSpPr bwMode="auto">
          <a:xfrm>
            <a:off x="6948264" y="3501008"/>
            <a:ext cx="858904" cy="934596"/>
            <a:chOff x="6804248" y="1509326"/>
            <a:chExt cx="792088" cy="1015663"/>
          </a:xfrm>
          <a:effectLst>
            <a:outerShdw blurRad="177800" dist="165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" name="Rektangel med rundade hörn 7"/>
            <p:cNvSpPr/>
            <p:nvPr/>
          </p:nvSpPr>
          <p:spPr>
            <a:xfrm>
              <a:off x="6804248" y="1588675"/>
              <a:ext cx="792088" cy="93631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6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ruta 8"/>
            <p:cNvSpPr txBox="1">
              <a:spLocks noChangeArrowheads="1"/>
            </p:cNvSpPr>
            <p:nvPr/>
          </p:nvSpPr>
          <p:spPr bwMode="auto">
            <a:xfrm>
              <a:off x="6902397" y="1509326"/>
              <a:ext cx="61259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sv-SE" sz="60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3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latshållare för innehåll 11" descr="svart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56073">
            <a:off x="6582569" y="2132400"/>
            <a:ext cx="26765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7891" name="Rubrik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6619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v-SE" dirty="0">
                <a:ea typeface="+mj-ea"/>
              </a:rPr>
            </a:br>
            <a:br>
              <a:rPr lang="sv-SE" dirty="0">
                <a:ea typeface="+mj-ea"/>
              </a:rPr>
            </a:br>
            <a:r>
              <a:rPr lang="sv-SE" sz="3600" dirty="0">
                <a:ea typeface="+mj-ea"/>
              </a:rPr>
              <a:t>Svart flagga/</a:t>
            </a:r>
            <a:r>
              <a:rPr lang="sv-SE" sz="3600" dirty="0" err="1">
                <a:ea typeface="+mj-ea"/>
              </a:rPr>
              <a:t>ljussignalsskylt</a:t>
            </a:r>
            <a:endParaRPr lang="sv-SE" sz="3600" dirty="0">
              <a:ea typeface="+mj-ea"/>
            </a:endParaRPr>
          </a:p>
        </p:txBody>
      </p:sp>
      <p:sp>
        <p:nvSpPr>
          <p:cNvPr id="41987" name="textruta 5"/>
          <p:cNvSpPr txBox="1">
            <a:spLocks noChangeArrowheads="1"/>
          </p:cNvSpPr>
          <p:nvPr/>
        </p:nvSpPr>
        <p:spPr bwMode="auto">
          <a:xfrm>
            <a:off x="468313" y="908050"/>
            <a:ext cx="64801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Används när:</a:t>
            </a:r>
          </a:p>
          <a:p>
            <a:r>
              <a:rPr lang="sv-SE" sz="1600" b="1" dirty="0" err="1"/>
              <a:t>-Tävlande</a:t>
            </a:r>
            <a:r>
              <a:rPr lang="sv-SE" sz="1600" b="1" dirty="0"/>
              <a:t> har brutit mot regler under ett pågående heat</a:t>
            </a:r>
            <a:r>
              <a:rPr lang="sv-SE" sz="2000" b="1" dirty="0"/>
              <a:t>.</a:t>
            </a:r>
          </a:p>
        </p:txBody>
      </p:sp>
      <p:sp>
        <p:nvSpPr>
          <p:cNvPr id="36868" name="textruta 6"/>
          <p:cNvSpPr txBox="1">
            <a:spLocks noChangeArrowheads="1"/>
          </p:cNvSpPr>
          <p:nvPr/>
        </p:nvSpPr>
        <p:spPr bwMode="auto">
          <a:xfrm>
            <a:off x="468313" y="2163311"/>
            <a:ext cx="665616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Tävlande ska:</a:t>
            </a:r>
          </a:p>
          <a:p>
            <a:r>
              <a:rPr lang="sv-SE" sz="1600" b="1" dirty="0"/>
              <a:t>-Köra in i depån till tävlingsledningen och vänta på besked.</a:t>
            </a:r>
          </a:p>
          <a:p>
            <a:r>
              <a:rPr lang="sv-SE" sz="1600" b="1" dirty="0"/>
              <a:t>-Är det en </a:t>
            </a:r>
            <a:r>
              <a:rPr lang="sv-SE" altLang="sv-SE" sz="1600" b="1" dirty="0"/>
              <a:t>”</a:t>
            </a:r>
            <a:r>
              <a:rPr lang="sv-SE" sz="1600" b="1" dirty="0"/>
              <a:t>Stop &amp; Go</a:t>
            </a:r>
            <a:r>
              <a:rPr lang="sv-SE" altLang="sv-SE" sz="1600" b="1" dirty="0"/>
              <a:t>”-</a:t>
            </a:r>
            <a:r>
              <a:rPr lang="sv-SE" sz="1600" b="1" dirty="0"/>
              <a:t> eller </a:t>
            </a:r>
            <a:r>
              <a:rPr lang="sv-SE" altLang="sv-SE" sz="1600" b="1" dirty="0"/>
              <a:t>”</a:t>
            </a:r>
            <a:r>
              <a:rPr lang="sv-SE" sz="1600" b="1" dirty="0"/>
              <a:t>Drive </a:t>
            </a:r>
            <a:r>
              <a:rPr lang="sv-SE" sz="1600" b="1" dirty="0" err="1"/>
              <a:t>Through</a:t>
            </a:r>
            <a:r>
              <a:rPr lang="sv-SE" altLang="sv-SE" sz="1600" b="1" dirty="0"/>
              <a:t>”-bestraffning</a:t>
            </a:r>
            <a:r>
              <a:rPr lang="sv-SE" sz="1600" b="1" dirty="0"/>
              <a:t> så visas en skylt om detta i depån.</a:t>
            </a:r>
          </a:p>
        </p:txBody>
      </p:sp>
      <p:sp>
        <p:nvSpPr>
          <p:cNvPr id="36869" name="textruta 6"/>
          <p:cNvSpPr txBox="1">
            <a:spLocks noChangeArrowheads="1"/>
          </p:cNvSpPr>
          <p:nvPr/>
        </p:nvSpPr>
        <p:spPr bwMode="auto">
          <a:xfrm flipH="1">
            <a:off x="457199" y="2946488"/>
            <a:ext cx="618143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Viktigt:</a:t>
            </a:r>
          </a:p>
          <a:p>
            <a:r>
              <a:rPr lang="sv-SE" sz="1600" b="1" dirty="0" err="1">
                <a:cs typeface="Arial" panose="020B0604020202020204" pitchFamily="34" charset="0"/>
              </a:rPr>
              <a:t>-Tävlande</a:t>
            </a:r>
            <a:r>
              <a:rPr lang="sv-SE" sz="1600" b="1" dirty="0">
                <a:cs typeface="Arial" panose="020B0604020202020204" pitchFamily="34" charset="0"/>
              </a:rPr>
              <a:t> har 2 varv på sig att köra in i depån från det att flaggan visats. Missar föraren detta blir han/hon utesluten ur heatet.</a:t>
            </a:r>
          </a:p>
        </p:txBody>
      </p:sp>
      <p:grpSp>
        <p:nvGrpSpPr>
          <p:cNvPr id="36870" name="Grupp 3"/>
          <p:cNvGrpSpPr>
            <a:grpSpLocks/>
          </p:cNvGrpSpPr>
          <p:nvPr/>
        </p:nvGrpSpPr>
        <p:grpSpPr bwMode="auto">
          <a:xfrm>
            <a:off x="6732587" y="2946488"/>
            <a:ext cx="792163" cy="1016000"/>
            <a:chOff x="7164288" y="1524048"/>
            <a:chExt cx="792088" cy="1015663"/>
          </a:xfrm>
          <a:effectLst>
            <a:outerShdw blurRad="177800" dist="165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" name="Rektangel med rundade hörn 1"/>
            <p:cNvSpPr/>
            <p:nvPr/>
          </p:nvSpPr>
          <p:spPr>
            <a:xfrm>
              <a:off x="7164288" y="1556582"/>
              <a:ext cx="792088" cy="93631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6000">
                <a:solidFill>
                  <a:schemeClr val="tx1"/>
                </a:solidFill>
              </a:endParaRPr>
            </a:p>
          </p:txBody>
        </p:sp>
        <p:sp>
          <p:nvSpPr>
            <p:cNvPr id="36872" name="textruta 2"/>
            <p:cNvSpPr txBox="1">
              <a:spLocks noChangeArrowheads="1"/>
            </p:cNvSpPr>
            <p:nvPr/>
          </p:nvSpPr>
          <p:spPr bwMode="auto">
            <a:xfrm>
              <a:off x="7249841" y="1524048"/>
              <a:ext cx="61259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sv-SE" sz="6000" b="1" dirty="0"/>
                <a:t>8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ubrik 1"/>
          <p:cNvSpPr>
            <a:spLocks noGrp="1"/>
          </p:cNvSpPr>
          <p:nvPr>
            <p:ph type="title"/>
          </p:nvPr>
        </p:nvSpPr>
        <p:spPr>
          <a:xfrm>
            <a:off x="395288" y="1773238"/>
            <a:ext cx="8229600" cy="2219325"/>
          </a:xfrm>
        </p:spPr>
        <p:txBody>
          <a:bodyPr>
            <a:noAutofit/>
          </a:bodyPr>
          <a:lstStyle/>
          <a:p>
            <a:pPr eaLnBrk="1" hangingPunct="1"/>
            <a:r>
              <a:rPr lang="sv-SE" sz="4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Flagg-/ljussignaler som visas både på huvudposteringen </a:t>
            </a:r>
            <a:br>
              <a:rPr lang="sv-SE" sz="4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sv-SE" sz="4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&amp; funktionärsposteringar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1"/>
          <p:cNvSpPr>
            <a:spLocks noGrp="1"/>
          </p:cNvSpPr>
          <p:nvPr>
            <p:ph type="title"/>
          </p:nvPr>
        </p:nvSpPr>
        <p:spPr>
          <a:xfrm>
            <a:off x="457200" y="997533"/>
            <a:ext cx="8435280" cy="542454"/>
          </a:xfrm>
        </p:spPr>
        <p:txBody>
          <a:bodyPr>
            <a:noAutofit/>
          </a:bodyPr>
          <a:lstStyle/>
          <a:p>
            <a:pPr eaLnBrk="1" hangingPunct="1"/>
            <a:r>
              <a:rPr lang="sv-SE" dirty="0">
                <a:latin typeface="Arial" pitchFamily="34" charset="0"/>
                <a:ea typeface="ＭＳ Ｐゴシック" pitchFamily="34" charset="-128"/>
              </a:rPr>
              <a:t>Innehåll</a:t>
            </a:r>
          </a:p>
        </p:txBody>
      </p:sp>
      <p:sp>
        <p:nvSpPr>
          <p:cNvPr id="16386" name="Platshållare för innehåll 2"/>
          <p:cNvSpPr>
            <a:spLocks noGrp="1"/>
          </p:cNvSpPr>
          <p:nvPr>
            <p:ph idx="1"/>
          </p:nvPr>
        </p:nvSpPr>
        <p:spPr>
          <a:xfrm>
            <a:off x="662880" y="126876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sv-SE" dirty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sv-SE" dirty="0"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dirty="0">
                <a:ea typeface="+mn-ea"/>
                <a:cs typeface="Arial"/>
              </a:rPr>
              <a:t>Gemensamma regler (G)</a:t>
            </a:r>
          </a:p>
          <a:p>
            <a:pPr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sv-SE" dirty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dirty="0">
                <a:ea typeface="+mn-ea"/>
                <a:cs typeface="Arial"/>
              </a:rPr>
              <a:t>Sportgrensspecifika regler (RA)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v-SE" dirty="0">
              <a:ea typeface="+mn-ea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 bwMode="auto">
          <a:xfrm>
            <a:off x="63500" y="134938"/>
            <a:ext cx="85407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/>
          <a:p>
            <a:pPr algn="ctr" defTabSz="457200"/>
            <a:r>
              <a:rPr lang="sv-SE" sz="3100" dirty="0">
                <a:cs typeface="Arial" pitchFamily="34" charset="0"/>
              </a:rPr>
              <a:t>Definition: posterings sektor/område</a:t>
            </a:r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789214" y="1848741"/>
            <a:ext cx="7807325" cy="2081213"/>
          </a:xfrm>
          <a:custGeom>
            <a:avLst/>
            <a:gdLst>
              <a:gd name="T0" fmla="*/ 0 w 7807306"/>
              <a:gd name="T1" fmla="*/ 0 h 2081763"/>
              <a:gd name="T2" fmla="*/ 4170642 w 7807306"/>
              <a:gd name="T3" fmla="*/ 230825 h 2081763"/>
              <a:gd name="T4" fmla="*/ 5310712 w 7807306"/>
              <a:gd name="T5" fmla="*/ 2048561 h 2081763"/>
              <a:gd name="T6" fmla="*/ 7807325 w 7807306"/>
              <a:gd name="T7" fmla="*/ 2077414 h 20817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07306" h="2081763">
                <a:moveTo>
                  <a:pt x="0" y="0"/>
                </a:moveTo>
                <a:cubicBezTo>
                  <a:pt x="1943408" y="50506"/>
                  <a:pt x="3285516" y="-110631"/>
                  <a:pt x="4170632" y="230886"/>
                </a:cubicBezTo>
                <a:cubicBezTo>
                  <a:pt x="5055748" y="572403"/>
                  <a:pt x="4719018" y="2001001"/>
                  <a:pt x="5310699" y="2049102"/>
                </a:cubicBezTo>
                <a:cubicBezTo>
                  <a:pt x="5902380" y="2097203"/>
                  <a:pt x="7807306" y="2077963"/>
                  <a:pt x="7807306" y="2077963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14" name="Frihandsfigur 13"/>
          <p:cNvSpPr>
            <a:spLocks/>
          </p:cNvSpPr>
          <p:nvPr/>
        </p:nvSpPr>
        <p:spPr bwMode="auto">
          <a:xfrm>
            <a:off x="741363" y="2951163"/>
            <a:ext cx="7864475" cy="2157412"/>
          </a:xfrm>
          <a:custGeom>
            <a:avLst/>
            <a:gdLst>
              <a:gd name="T0" fmla="*/ 0 w 7865031"/>
              <a:gd name="T1" fmla="*/ 2954 h 2156912"/>
              <a:gd name="T2" fmla="*/ 3116931 w 7865031"/>
              <a:gd name="T3" fmla="*/ 205026 h 2156912"/>
              <a:gd name="T4" fmla="*/ 4285778 w 7865031"/>
              <a:gd name="T5" fmla="*/ 1965929 h 2156912"/>
              <a:gd name="T6" fmla="*/ 7864475 w 7865031"/>
              <a:gd name="T7" fmla="*/ 2110265 h 2156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65031" h="2156912">
                <a:moveTo>
                  <a:pt x="0" y="2953"/>
                </a:moveTo>
                <a:cubicBezTo>
                  <a:pt x="1943408" y="53459"/>
                  <a:pt x="2402804" y="-122109"/>
                  <a:pt x="3117151" y="204978"/>
                </a:cubicBezTo>
                <a:cubicBezTo>
                  <a:pt x="3831498" y="532065"/>
                  <a:pt x="3494768" y="1648007"/>
                  <a:pt x="4286081" y="1965473"/>
                </a:cubicBezTo>
                <a:cubicBezTo>
                  <a:pt x="5077394" y="2282939"/>
                  <a:pt x="7865031" y="2109776"/>
                  <a:pt x="7865031" y="2109776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13" name="Streckad höger 12"/>
          <p:cNvSpPr>
            <a:spLocks/>
          </p:cNvSpPr>
          <p:nvPr/>
        </p:nvSpPr>
        <p:spPr bwMode="auto">
          <a:xfrm>
            <a:off x="250825" y="1916113"/>
            <a:ext cx="1800225" cy="766762"/>
          </a:xfrm>
          <a:custGeom>
            <a:avLst/>
            <a:gdLst>
              <a:gd name="T0" fmla="*/ 0 w 1800225"/>
              <a:gd name="T1" fmla="*/ 148395 h 766762"/>
              <a:gd name="T2" fmla="*/ 23961 w 1800225"/>
              <a:gd name="T3" fmla="*/ 148395 h 766762"/>
              <a:gd name="T4" fmla="*/ 23961 w 1800225"/>
              <a:gd name="T5" fmla="*/ 618367 h 766762"/>
              <a:gd name="T6" fmla="*/ 0 w 1800225"/>
              <a:gd name="T7" fmla="*/ 618367 h 766762"/>
              <a:gd name="T8" fmla="*/ 0 w 1800225"/>
              <a:gd name="T9" fmla="*/ 148395 h 766762"/>
              <a:gd name="T10" fmla="*/ 47923 w 1800225"/>
              <a:gd name="T11" fmla="*/ 148395 h 766762"/>
              <a:gd name="T12" fmla="*/ 95845 w 1800225"/>
              <a:gd name="T13" fmla="*/ 148395 h 766762"/>
              <a:gd name="T14" fmla="*/ 95845 w 1800225"/>
              <a:gd name="T15" fmla="*/ 618367 h 766762"/>
              <a:gd name="T16" fmla="*/ 47923 w 1800225"/>
              <a:gd name="T17" fmla="*/ 618367 h 766762"/>
              <a:gd name="T18" fmla="*/ 47923 w 1800225"/>
              <a:gd name="T19" fmla="*/ 148395 h 766762"/>
              <a:gd name="T20" fmla="*/ 119807 w 1800225"/>
              <a:gd name="T21" fmla="*/ 148395 h 766762"/>
              <a:gd name="T22" fmla="*/ 1243655 w 1800225"/>
              <a:gd name="T23" fmla="*/ 148395 h 766762"/>
              <a:gd name="T24" fmla="*/ 1243655 w 1800225"/>
              <a:gd name="T25" fmla="*/ 0 h 766762"/>
              <a:gd name="T26" fmla="*/ 1800225 w 1800225"/>
              <a:gd name="T27" fmla="*/ 383381 h 766762"/>
              <a:gd name="T28" fmla="*/ 1243655 w 1800225"/>
              <a:gd name="T29" fmla="*/ 766762 h 766762"/>
              <a:gd name="T30" fmla="*/ 1243655 w 1800225"/>
              <a:gd name="T31" fmla="*/ 618367 h 766762"/>
              <a:gd name="T32" fmla="*/ 119807 w 1800225"/>
              <a:gd name="T33" fmla="*/ 618367 h 766762"/>
              <a:gd name="T34" fmla="*/ 119807 w 1800225"/>
              <a:gd name="T35" fmla="*/ 148395 h 7667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00225"/>
              <a:gd name="T55" fmla="*/ 0 h 766762"/>
              <a:gd name="T56" fmla="*/ 1800225 w 1800225"/>
              <a:gd name="T57" fmla="*/ 766762 h 7667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00225" h="766762">
                <a:moveTo>
                  <a:pt x="0" y="148395"/>
                </a:moveTo>
                <a:lnTo>
                  <a:pt x="23961" y="148395"/>
                </a:lnTo>
                <a:lnTo>
                  <a:pt x="23961" y="618367"/>
                </a:lnTo>
                <a:lnTo>
                  <a:pt x="0" y="618367"/>
                </a:lnTo>
                <a:lnTo>
                  <a:pt x="0" y="148395"/>
                </a:lnTo>
                <a:close/>
                <a:moveTo>
                  <a:pt x="47923" y="148395"/>
                </a:moveTo>
                <a:lnTo>
                  <a:pt x="95845" y="148395"/>
                </a:lnTo>
                <a:lnTo>
                  <a:pt x="95845" y="618367"/>
                </a:lnTo>
                <a:lnTo>
                  <a:pt x="47923" y="618367"/>
                </a:lnTo>
                <a:lnTo>
                  <a:pt x="47923" y="148395"/>
                </a:lnTo>
                <a:close/>
                <a:moveTo>
                  <a:pt x="119807" y="148395"/>
                </a:moveTo>
                <a:lnTo>
                  <a:pt x="1243655" y="148395"/>
                </a:lnTo>
                <a:lnTo>
                  <a:pt x="1243655" y="0"/>
                </a:lnTo>
                <a:lnTo>
                  <a:pt x="1800225" y="383381"/>
                </a:lnTo>
                <a:lnTo>
                  <a:pt x="1243655" y="766762"/>
                </a:lnTo>
                <a:lnTo>
                  <a:pt x="1243655" y="618367"/>
                </a:lnTo>
                <a:lnTo>
                  <a:pt x="119807" y="618367"/>
                </a:lnTo>
                <a:lnTo>
                  <a:pt x="119807" y="148395"/>
                </a:lnTo>
                <a:close/>
              </a:path>
            </a:pathLst>
          </a:custGeom>
          <a:gradFill rotWithShape="1">
            <a:gsLst>
              <a:gs pos="0">
                <a:srgbClr val="404040"/>
              </a:gs>
              <a:gs pos="47000">
                <a:srgbClr val="404040"/>
              </a:gs>
              <a:gs pos="100000">
                <a:srgbClr val="A6A6A6"/>
              </a:gs>
            </a:gsLst>
            <a:lin ang="210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sv-SE" dirty="0">
                <a:solidFill>
                  <a:srgbClr val="FFFFFF"/>
                </a:solidFill>
                <a:latin typeface="Calibri" pitchFamily="34" charset="0"/>
              </a:rPr>
              <a:t>Körriktning</a:t>
            </a:r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979613" y="3213100"/>
            <a:ext cx="431800" cy="431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063" name="textruta 16"/>
          <p:cNvSpPr txBox="1">
            <a:spLocks noChangeArrowheads="1"/>
          </p:cNvSpPr>
          <p:nvPr/>
        </p:nvSpPr>
        <p:spPr bwMode="auto">
          <a:xfrm>
            <a:off x="1619250" y="3600450"/>
            <a:ext cx="116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Postering</a:t>
            </a:r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6084888" y="3141663"/>
            <a:ext cx="431800" cy="4318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066" name="textruta 20"/>
          <p:cNvSpPr txBox="1">
            <a:spLocks noChangeArrowheads="1"/>
          </p:cNvSpPr>
          <p:nvPr/>
        </p:nvSpPr>
        <p:spPr bwMode="auto">
          <a:xfrm>
            <a:off x="5724525" y="2781300"/>
            <a:ext cx="115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Postering</a:t>
            </a:r>
          </a:p>
        </p:txBody>
      </p:sp>
      <p:cxnSp>
        <p:nvCxnSpPr>
          <p:cNvPr id="27" name="Rak 26"/>
          <p:cNvCxnSpPr>
            <a:cxnSpLocks noChangeShapeType="1"/>
            <a:endCxn id="15" idx="0"/>
          </p:cNvCxnSpPr>
          <p:nvPr/>
        </p:nvCxnSpPr>
        <p:spPr bwMode="auto">
          <a:xfrm>
            <a:off x="2195513" y="1557338"/>
            <a:ext cx="0" cy="16557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Rak 29"/>
          <p:cNvCxnSpPr>
            <a:cxnSpLocks noChangeShapeType="1"/>
          </p:cNvCxnSpPr>
          <p:nvPr/>
        </p:nvCxnSpPr>
        <p:spPr bwMode="auto">
          <a:xfrm flipV="1">
            <a:off x="4716463" y="3573463"/>
            <a:ext cx="1368425" cy="1511300"/>
          </a:xfrm>
          <a:prstGeom prst="line">
            <a:avLst/>
          </a:prstGeom>
          <a:noFill/>
          <a:ln w="25400">
            <a:solidFill>
              <a:srgbClr val="3366F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Frihandsfigur 43012"/>
          <p:cNvSpPr>
            <a:spLocks/>
          </p:cNvSpPr>
          <p:nvPr/>
        </p:nvSpPr>
        <p:spPr bwMode="auto">
          <a:xfrm>
            <a:off x="2352675" y="2324100"/>
            <a:ext cx="3087688" cy="1919288"/>
          </a:xfrm>
          <a:custGeom>
            <a:avLst/>
            <a:gdLst>
              <a:gd name="T0" fmla="*/ 0 w 3088286"/>
              <a:gd name="T1" fmla="*/ 969 h 1920200"/>
              <a:gd name="T2" fmla="*/ 1904556 w 3088286"/>
              <a:gd name="T3" fmla="*/ 231744 h 1920200"/>
              <a:gd name="T4" fmla="*/ 2568266 w 3088286"/>
              <a:gd name="T5" fmla="*/ 1486586 h 1920200"/>
              <a:gd name="T6" fmla="*/ 3087688 w 3088286"/>
              <a:gd name="T7" fmla="*/ 1919288 h 1920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88286" h="1920200">
                <a:moveTo>
                  <a:pt x="0" y="969"/>
                </a:moveTo>
                <a:cubicBezTo>
                  <a:pt x="999364" y="-1436"/>
                  <a:pt x="1476798" y="-15867"/>
                  <a:pt x="1904925" y="231854"/>
                </a:cubicBezTo>
                <a:cubicBezTo>
                  <a:pt x="2333052" y="479575"/>
                  <a:pt x="2371536" y="1205901"/>
                  <a:pt x="2568763" y="1487292"/>
                </a:cubicBezTo>
                <a:cubicBezTo>
                  <a:pt x="2765990" y="1768683"/>
                  <a:pt x="3088286" y="1920200"/>
                  <a:pt x="3088286" y="1920200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43014" name="Frihandsfigur 43013"/>
          <p:cNvSpPr>
            <a:spLocks/>
          </p:cNvSpPr>
          <p:nvPr/>
        </p:nvSpPr>
        <p:spPr bwMode="auto">
          <a:xfrm>
            <a:off x="5602288" y="4365625"/>
            <a:ext cx="3001962" cy="180975"/>
          </a:xfrm>
          <a:custGeom>
            <a:avLst/>
            <a:gdLst>
              <a:gd name="T0" fmla="*/ 0 w 3001700"/>
              <a:gd name="T1" fmla="*/ 0 h 182074"/>
              <a:gd name="T2" fmla="*/ 923681 w 3001700"/>
              <a:gd name="T3" fmla="*/ 172119 h 182074"/>
              <a:gd name="T4" fmla="*/ 3001962 w 3001700"/>
              <a:gd name="T5" fmla="*/ 157776 h 1820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01700" h="182074">
                <a:moveTo>
                  <a:pt x="0" y="0"/>
                </a:moveTo>
                <a:cubicBezTo>
                  <a:pt x="211658" y="73354"/>
                  <a:pt x="423317" y="146708"/>
                  <a:pt x="923600" y="173164"/>
                </a:cubicBezTo>
                <a:cubicBezTo>
                  <a:pt x="1423883" y="199620"/>
                  <a:pt x="3001700" y="158734"/>
                  <a:pt x="3001700" y="158734"/>
                </a:cubicBezTo>
              </a:path>
            </a:pathLst>
          </a:custGeom>
          <a:noFill/>
          <a:ln w="127000" cap="flat" cmpd="sng">
            <a:solidFill>
              <a:srgbClr val="3366FF"/>
            </a:solidFill>
            <a:prstDash val="sysDash"/>
            <a:round/>
            <a:headEnd type="oval" w="med" len="med"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45071" name="textruta 43014"/>
          <p:cNvSpPr txBox="1">
            <a:spLocks noChangeArrowheads="1"/>
          </p:cNvSpPr>
          <p:nvPr/>
        </p:nvSpPr>
        <p:spPr bwMode="auto">
          <a:xfrm>
            <a:off x="2051050" y="2924175"/>
            <a:ext cx="31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072" name="textruta 39"/>
          <p:cNvSpPr txBox="1">
            <a:spLocks noChangeArrowheads="1"/>
          </p:cNvSpPr>
          <p:nvPr/>
        </p:nvSpPr>
        <p:spPr bwMode="auto">
          <a:xfrm>
            <a:off x="6142038" y="3168650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073" name="textruta 40"/>
          <p:cNvSpPr txBox="1">
            <a:spLocks noChangeArrowheads="1"/>
          </p:cNvSpPr>
          <p:nvPr/>
        </p:nvSpPr>
        <p:spPr bwMode="auto">
          <a:xfrm>
            <a:off x="2047875" y="325437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7" name="Grupp 6"/>
          <p:cNvGrpSpPr>
            <a:grpSpLocks/>
          </p:cNvGrpSpPr>
          <p:nvPr/>
        </p:nvGrpSpPr>
        <p:grpSpPr bwMode="auto">
          <a:xfrm>
            <a:off x="4478529" y="947628"/>
            <a:ext cx="1673755" cy="936625"/>
            <a:chOff x="4499992" y="836712"/>
            <a:chExt cx="1675032" cy="936103"/>
          </a:xfrm>
        </p:grpSpPr>
        <p:grpSp>
          <p:nvGrpSpPr>
            <p:cNvPr id="45087" name="Grupp 5"/>
            <p:cNvGrpSpPr>
              <a:grpSpLocks/>
            </p:cNvGrpSpPr>
            <p:nvPr/>
          </p:nvGrpSpPr>
          <p:grpSpPr bwMode="auto">
            <a:xfrm>
              <a:off x="4499992" y="836712"/>
              <a:ext cx="487933" cy="936103"/>
              <a:chOff x="4499992" y="1052736"/>
              <a:chExt cx="487933" cy="936103"/>
            </a:xfrm>
          </p:grpSpPr>
          <p:sp>
            <p:nvSpPr>
              <p:cNvPr id="4" name="Rektangel med rundade hörn på samma sida 3"/>
              <p:cNvSpPr>
                <a:spLocks/>
              </p:cNvSpPr>
              <p:nvPr/>
            </p:nvSpPr>
            <p:spPr bwMode="auto">
              <a:xfrm>
                <a:off x="4499992" y="1052736"/>
                <a:ext cx="487734" cy="936103"/>
              </a:xfrm>
              <a:custGeom>
                <a:avLst/>
                <a:gdLst>
                  <a:gd name="T0" fmla="*/ 81291 w 487734"/>
                  <a:gd name="T1" fmla="*/ 0 h 936103"/>
                  <a:gd name="T2" fmla="*/ 406443 w 487734"/>
                  <a:gd name="T3" fmla="*/ 0 h 936103"/>
                  <a:gd name="T4" fmla="*/ 487734 w 487734"/>
                  <a:gd name="T5" fmla="*/ 81291 h 936103"/>
                  <a:gd name="T6" fmla="*/ 487734 w 487734"/>
                  <a:gd name="T7" fmla="*/ 936103 h 936103"/>
                  <a:gd name="T8" fmla="*/ 487734 w 487734"/>
                  <a:gd name="T9" fmla="*/ 936103 h 936103"/>
                  <a:gd name="T10" fmla="*/ 0 w 487734"/>
                  <a:gd name="T11" fmla="*/ 936103 h 936103"/>
                  <a:gd name="T12" fmla="*/ 0 w 487734"/>
                  <a:gd name="T13" fmla="*/ 936103 h 936103"/>
                  <a:gd name="T14" fmla="*/ 0 w 487734"/>
                  <a:gd name="T15" fmla="*/ 81291 h 936103"/>
                  <a:gd name="T16" fmla="*/ 81291 w 487734"/>
                  <a:gd name="T17" fmla="*/ 0 h 936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7734" h="936103">
                    <a:moveTo>
                      <a:pt x="81291" y="0"/>
                    </a:moveTo>
                    <a:lnTo>
                      <a:pt x="406443" y="0"/>
                    </a:lnTo>
                    <a:cubicBezTo>
                      <a:pt x="451339" y="0"/>
                      <a:pt x="487734" y="36395"/>
                      <a:pt x="487734" y="81291"/>
                    </a:cubicBezTo>
                    <a:lnTo>
                      <a:pt x="487734" y="936103"/>
                    </a:lnTo>
                    <a:lnTo>
                      <a:pt x="0" y="936103"/>
                    </a:lnTo>
                    <a:lnTo>
                      <a:pt x="0" y="81291"/>
                    </a:lnTo>
                    <a:cubicBezTo>
                      <a:pt x="0" y="36395"/>
                      <a:pt x="36395" y="0"/>
                      <a:pt x="8129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FBFBF"/>
                  </a:gs>
                  <a:gs pos="100000">
                    <a:srgbClr val="D9D9D9"/>
                  </a:gs>
                </a:gsLst>
                <a:lin ang="1680000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sv-SE"/>
              </a:p>
            </p:txBody>
          </p:sp>
          <p:sp>
            <p:nvSpPr>
              <p:cNvPr id="5" name="Rektangel 4"/>
              <p:cNvSpPr>
                <a:spLocks noChangeArrowheads="1"/>
              </p:cNvSpPr>
              <p:nvPr/>
            </p:nvSpPr>
            <p:spPr bwMode="auto">
              <a:xfrm>
                <a:off x="4603258" y="1154279"/>
                <a:ext cx="142984" cy="1142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Rektangel 20"/>
              <p:cNvSpPr>
                <a:spLocks noChangeArrowheads="1"/>
              </p:cNvSpPr>
              <p:nvPr/>
            </p:nvSpPr>
            <p:spPr bwMode="auto">
              <a:xfrm>
                <a:off x="4746242" y="1154279"/>
                <a:ext cx="142984" cy="1142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Rektangel 21"/>
              <p:cNvSpPr>
                <a:spLocks noChangeArrowheads="1"/>
              </p:cNvSpPr>
              <p:nvPr/>
            </p:nvSpPr>
            <p:spPr bwMode="auto">
              <a:xfrm>
                <a:off x="4603258" y="1268516"/>
                <a:ext cx="142984" cy="1142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Rektangel 22"/>
              <p:cNvSpPr>
                <a:spLocks noChangeArrowheads="1"/>
              </p:cNvSpPr>
              <p:nvPr/>
            </p:nvSpPr>
            <p:spPr bwMode="auto">
              <a:xfrm>
                <a:off x="4746242" y="1268516"/>
                <a:ext cx="142984" cy="1142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Rektangel 23"/>
              <p:cNvSpPr>
                <a:spLocks noChangeArrowheads="1"/>
              </p:cNvSpPr>
              <p:nvPr/>
            </p:nvSpPr>
            <p:spPr bwMode="auto">
              <a:xfrm>
                <a:off x="4603258" y="1381165"/>
                <a:ext cx="142984" cy="1142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Rektangel 24"/>
              <p:cNvSpPr>
                <a:spLocks noChangeArrowheads="1"/>
              </p:cNvSpPr>
              <p:nvPr/>
            </p:nvSpPr>
            <p:spPr bwMode="auto">
              <a:xfrm>
                <a:off x="4746242" y="1381165"/>
                <a:ext cx="142984" cy="1142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Rektangel 25"/>
              <p:cNvSpPr>
                <a:spLocks noChangeArrowheads="1"/>
              </p:cNvSpPr>
              <p:nvPr/>
            </p:nvSpPr>
            <p:spPr bwMode="auto">
              <a:xfrm>
                <a:off x="4603258" y="1484295"/>
                <a:ext cx="142984" cy="11582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Rektangel 27"/>
              <p:cNvSpPr>
                <a:spLocks noChangeArrowheads="1"/>
              </p:cNvSpPr>
              <p:nvPr/>
            </p:nvSpPr>
            <p:spPr bwMode="auto">
              <a:xfrm>
                <a:off x="4746242" y="1484295"/>
                <a:ext cx="142984" cy="11582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5088" name="textruta 16"/>
            <p:cNvSpPr txBox="1">
              <a:spLocks noChangeArrowheads="1"/>
            </p:cNvSpPr>
            <p:nvPr/>
          </p:nvSpPr>
          <p:spPr bwMode="auto">
            <a:xfrm>
              <a:off x="4963512" y="1154113"/>
              <a:ext cx="1211512" cy="36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dirty="0"/>
                <a:t>Ljussignal</a:t>
              </a:r>
            </a:p>
          </p:txBody>
        </p:sp>
      </p:grpSp>
      <p:grpSp>
        <p:nvGrpSpPr>
          <p:cNvPr id="42" name="Grupp 41"/>
          <p:cNvGrpSpPr>
            <a:grpSpLocks/>
          </p:cNvGrpSpPr>
          <p:nvPr/>
        </p:nvGrpSpPr>
        <p:grpSpPr bwMode="auto">
          <a:xfrm>
            <a:off x="6516689" y="1935163"/>
            <a:ext cx="1673755" cy="935037"/>
            <a:chOff x="4499992" y="836712"/>
            <a:chExt cx="1675032" cy="936103"/>
          </a:xfrm>
        </p:grpSpPr>
        <p:grpSp>
          <p:nvGrpSpPr>
            <p:cNvPr id="45076" name="Grupp 42"/>
            <p:cNvGrpSpPr>
              <a:grpSpLocks/>
            </p:cNvGrpSpPr>
            <p:nvPr/>
          </p:nvGrpSpPr>
          <p:grpSpPr bwMode="auto">
            <a:xfrm>
              <a:off x="4499992" y="836712"/>
              <a:ext cx="487933" cy="936103"/>
              <a:chOff x="4499992" y="1052736"/>
              <a:chExt cx="487933" cy="936103"/>
            </a:xfrm>
          </p:grpSpPr>
          <p:sp>
            <p:nvSpPr>
              <p:cNvPr id="45" name="Rektangel med rundade hörn på samma sida 44"/>
              <p:cNvSpPr>
                <a:spLocks/>
              </p:cNvSpPr>
              <p:nvPr/>
            </p:nvSpPr>
            <p:spPr bwMode="auto">
              <a:xfrm>
                <a:off x="4499992" y="1052736"/>
                <a:ext cx="487734" cy="936103"/>
              </a:xfrm>
              <a:custGeom>
                <a:avLst/>
                <a:gdLst>
                  <a:gd name="T0" fmla="*/ 81291 w 487734"/>
                  <a:gd name="T1" fmla="*/ 0 h 936103"/>
                  <a:gd name="T2" fmla="*/ 406443 w 487734"/>
                  <a:gd name="T3" fmla="*/ 0 h 936103"/>
                  <a:gd name="T4" fmla="*/ 487734 w 487734"/>
                  <a:gd name="T5" fmla="*/ 81291 h 936103"/>
                  <a:gd name="T6" fmla="*/ 487734 w 487734"/>
                  <a:gd name="T7" fmla="*/ 936103 h 936103"/>
                  <a:gd name="T8" fmla="*/ 487734 w 487734"/>
                  <a:gd name="T9" fmla="*/ 936103 h 936103"/>
                  <a:gd name="T10" fmla="*/ 0 w 487734"/>
                  <a:gd name="T11" fmla="*/ 936103 h 936103"/>
                  <a:gd name="T12" fmla="*/ 0 w 487734"/>
                  <a:gd name="T13" fmla="*/ 936103 h 936103"/>
                  <a:gd name="T14" fmla="*/ 0 w 487734"/>
                  <a:gd name="T15" fmla="*/ 81291 h 936103"/>
                  <a:gd name="T16" fmla="*/ 81291 w 487734"/>
                  <a:gd name="T17" fmla="*/ 0 h 936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7734" h="936103">
                    <a:moveTo>
                      <a:pt x="81291" y="0"/>
                    </a:moveTo>
                    <a:lnTo>
                      <a:pt x="406443" y="0"/>
                    </a:lnTo>
                    <a:cubicBezTo>
                      <a:pt x="451339" y="0"/>
                      <a:pt x="487734" y="36395"/>
                      <a:pt x="487734" y="81291"/>
                    </a:cubicBezTo>
                    <a:lnTo>
                      <a:pt x="487734" y="936103"/>
                    </a:lnTo>
                    <a:lnTo>
                      <a:pt x="0" y="936103"/>
                    </a:lnTo>
                    <a:lnTo>
                      <a:pt x="0" y="81291"/>
                    </a:lnTo>
                    <a:cubicBezTo>
                      <a:pt x="0" y="36395"/>
                      <a:pt x="36395" y="0"/>
                      <a:pt x="8129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FBFBF"/>
                  </a:gs>
                  <a:gs pos="100000">
                    <a:srgbClr val="D9D9D9"/>
                  </a:gs>
                </a:gsLst>
                <a:lin ang="16800000"/>
              </a:gradFill>
              <a:ln w="9525" cap="flat" cmpd="sng">
                <a:solidFill>
                  <a:srgbClr val="595959"/>
                </a:solidFill>
                <a:prstDash val="solid"/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endParaRPr lang="sv-SE"/>
              </a:p>
            </p:txBody>
          </p:sp>
          <p:sp>
            <p:nvSpPr>
              <p:cNvPr id="46" name="Rektangel 45"/>
              <p:cNvSpPr>
                <a:spLocks noChangeArrowheads="1"/>
              </p:cNvSpPr>
              <p:nvPr/>
            </p:nvSpPr>
            <p:spPr bwMode="auto">
              <a:xfrm>
                <a:off x="4603258" y="1154452"/>
                <a:ext cx="142984" cy="1144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" name="Rektangel 46"/>
              <p:cNvSpPr>
                <a:spLocks noChangeArrowheads="1"/>
              </p:cNvSpPr>
              <p:nvPr/>
            </p:nvSpPr>
            <p:spPr bwMode="auto">
              <a:xfrm>
                <a:off x="4746242" y="1154452"/>
                <a:ext cx="142984" cy="1144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" name="Rektangel 47"/>
              <p:cNvSpPr>
                <a:spLocks noChangeArrowheads="1"/>
              </p:cNvSpPr>
              <p:nvPr/>
            </p:nvSpPr>
            <p:spPr bwMode="auto">
              <a:xfrm>
                <a:off x="4603258" y="1268882"/>
                <a:ext cx="142984" cy="1144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" name="Rektangel 48"/>
              <p:cNvSpPr>
                <a:spLocks noChangeArrowheads="1"/>
              </p:cNvSpPr>
              <p:nvPr/>
            </p:nvSpPr>
            <p:spPr bwMode="auto">
              <a:xfrm>
                <a:off x="4746242" y="1268882"/>
                <a:ext cx="142984" cy="1144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Rektangel 49"/>
              <p:cNvSpPr>
                <a:spLocks noChangeArrowheads="1"/>
              </p:cNvSpPr>
              <p:nvPr/>
            </p:nvSpPr>
            <p:spPr bwMode="auto">
              <a:xfrm>
                <a:off x="4603258" y="1381723"/>
                <a:ext cx="142984" cy="1144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" name="Rektangel 50"/>
              <p:cNvSpPr>
                <a:spLocks noChangeArrowheads="1"/>
              </p:cNvSpPr>
              <p:nvPr/>
            </p:nvSpPr>
            <p:spPr bwMode="auto">
              <a:xfrm>
                <a:off x="4746242" y="1381723"/>
                <a:ext cx="142984" cy="1144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" name="Rektangel 51"/>
              <p:cNvSpPr>
                <a:spLocks noChangeArrowheads="1"/>
              </p:cNvSpPr>
              <p:nvPr/>
            </p:nvSpPr>
            <p:spPr bwMode="auto">
              <a:xfrm>
                <a:off x="4603258" y="1485028"/>
                <a:ext cx="142984" cy="1144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Rektangel 52"/>
              <p:cNvSpPr>
                <a:spLocks noChangeArrowheads="1"/>
              </p:cNvSpPr>
              <p:nvPr/>
            </p:nvSpPr>
            <p:spPr bwMode="auto">
              <a:xfrm>
                <a:off x="4746242" y="1485028"/>
                <a:ext cx="142984" cy="1144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595959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sv-SE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5077" name="textruta 16"/>
            <p:cNvSpPr txBox="1">
              <a:spLocks noChangeArrowheads="1"/>
            </p:cNvSpPr>
            <p:nvPr/>
          </p:nvSpPr>
          <p:spPr bwMode="auto">
            <a:xfrm>
              <a:off x="4963512" y="1154113"/>
              <a:ext cx="1211512" cy="369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dirty="0"/>
                <a:t>Ljussignal</a:t>
              </a:r>
            </a:p>
          </p:txBody>
        </p:sp>
      </p:grpSp>
      <p:pic>
        <p:nvPicPr>
          <p:cNvPr id="43" name="Platshållare för innehåll 3" descr="gul.bmp">
            <a:extLst>
              <a:ext uri="{FF2B5EF4-FFF2-40B4-BE49-F238E27FC236}">
                <a16:creationId xmlns:a16="http://schemas.microsoft.com/office/drawing/2014/main" id="{2D6B67FC-B7E5-4108-8DFD-1283A30C8E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091211"/>
            <a:ext cx="792452" cy="6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44" name="Bildobjekt 3" descr="grön.bmp">
            <a:extLst>
              <a:ext uri="{FF2B5EF4-FFF2-40B4-BE49-F238E27FC236}">
                <a16:creationId xmlns:a16="http://schemas.microsoft.com/office/drawing/2014/main" id="{4213521C-5982-4522-8210-8BB942EAB1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662" y="2892426"/>
            <a:ext cx="821102" cy="7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latshållare för innehåll 3" descr="blå.bmp"/>
          <p:cNvPicPr>
            <a:picLocks noChangeAspect="1"/>
          </p:cNvPicPr>
          <p:nvPr/>
        </p:nvPicPr>
        <p:blipFill>
          <a:blip r:embed="rId4" cstate="print"/>
          <a:srcRect l="24899" r="16040"/>
          <a:stretch>
            <a:fillRect/>
          </a:stretch>
        </p:blipFill>
        <p:spPr bwMode="auto">
          <a:xfrm>
            <a:off x="6767201" y="2277269"/>
            <a:ext cx="23241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0663"/>
            <a:ext cx="8229600" cy="571500"/>
          </a:xfrm>
        </p:spPr>
        <p:txBody>
          <a:bodyPr>
            <a:noAutofit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Ljusblå flagga/ljus</a:t>
            </a:r>
          </a:p>
        </p:txBody>
      </p:sp>
      <p:sp>
        <p:nvSpPr>
          <p:cNvPr id="46083" name="textruta 5"/>
          <p:cNvSpPr txBox="1">
            <a:spLocks noChangeArrowheads="1"/>
          </p:cNvSpPr>
          <p:nvPr/>
        </p:nvSpPr>
        <p:spPr bwMode="auto">
          <a:xfrm>
            <a:off x="468313" y="908050"/>
            <a:ext cx="648017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Används när:</a:t>
            </a:r>
          </a:p>
          <a:p>
            <a:r>
              <a:rPr lang="sv-SE" sz="1600" b="1" dirty="0"/>
              <a:t>-En förare kommer ifatt en långsammare och är på väg på att köra om. </a:t>
            </a:r>
          </a:p>
          <a:p>
            <a:endParaRPr lang="sv-SE" sz="2000" b="1" dirty="0"/>
          </a:p>
          <a:p>
            <a:endParaRPr lang="sv-SE" sz="2000" b="1" dirty="0"/>
          </a:p>
        </p:txBody>
      </p:sp>
      <p:sp>
        <p:nvSpPr>
          <p:cNvPr id="9" name="textruta 6"/>
          <p:cNvSpPr txBox="1">
            <a:spLocks noChangeArrowheads="1"/>
          </p:cNvSpPr>
          <p:nvPr/>
        </p:nvSpPr>
        <p:spPr bwMode="auto">
          <a:xfrm>
            <a:off x="468313" y="1773238"/>
            <a:ext cx="57594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Tävlande ska:</a:t>
            </a:r>
          </a:p>
          <a:p>
            <a:r>
              <a:rPr lang="sv-SE" sz="1600" b="1" dirty="0"/>
              <a:t>-Hålla sitt spår och vara beredd på att bli omkörd på båda sidorna. </a:t>
            </a:r>
          </a:p>
          <a:p>
            <a:endParaRPr lang="sv-SE" sz="1600" b="1" dirty="0"/>
          </a:p>
          <a:p>
            <a:pPr marL="0" lvl="1"/>
            <a:r>
              <a:rPr lang="sv-SE" sz="1600" b="1" dirty="0"/>
              <a:t>-Visas alltid när man lämnar </a:t>
            </a:r>
            <a:r>
              <a:rPr lang="sv-SE" sz="1600" b="1" dirty="0" err="1"/>
              <a:t>bandepån</a:t>
            </a:r>
            <a:r>
              <a:rPr lang="sv-SE" sz="1600" b="1" dirty="0"/>
              <a:t> och annan tävlande närmar sig på banan.</a:t>
            </a:r>
          </a:p>
          <a:p>
            <a:endParaRPr lang="sv-SE" sz="1600" b="1" dirty="0"/>
          </a:p>
        </p:txBody>
      </p:sp>
      <p:sp>
        <p:nvSpPr>
          <p:cNvPr id="10" name="textruta 11"/>
          <p:cNvSpPr txBox="1">
            <a:spLocks noChangeArrowheads="1"/>
          </p:cNvSpPr>
          <p:nvPr/>
        </p:nvSpPr>
        <p:spPr bwMode="auto">
          <a:xfrm>
            <a:off x="457200" y="3429000"/>
            <a:ext cx="7777162" cy="28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r>
              <a:rPr lang="sv-SE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Viktigt:</a:t>
            </a:r>
          </a:p>
          <a:p>
            <a:pPr>
              <a:lnSpc>
                <a:spcPct val="110000"/>
              </a:lnSpc>
            </a:pPr>
            <a:r>
              <a:rPr lang="sv-S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-Olika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innebörd träning/tävling:</a:t>
            </a:r>
          </a:p>
          <a:p>
            <a:pPr marL="538163" lvl="1" indent="-93663">
              <a:lnSpc>
                <a:spcPct val="110000"/>
              </a:lnSpc>
            </a:pP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-Träning: lämna plats för snabbare tävlande.</a:t>
            </a:r>
          </a:p>
          <a:p>
            <a:pPr marL="538163" lvl="1" indent="-93663">
              <a:lnSpc>
                <a:spcPct val="110000"/>
              </a:lnSpc>
            </a:pP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-Tävling: för tävlande som är på väg att bli varvad.</a:t>
            </a:r>
          </a:p>
          <a:p>
            <a:pPr marL="538163" lvl="1" indent="-93663">
              <a:lnSpc>
                <a:spcPct val="110000"/>
              </a:lnSpc>
            </a:pP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- Flaggan visas rörlig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latshållare för innehåll 3" descr="vit.bmp"/>
          <p:cNvPicPr>
            <a:picLocks noChangeAspect="1"/>
          </p:cNvPicPr>
          <p:nvPr/>
        </p:nvPicPr>
        <p:blipFill>
          <a:blip r:embed="rId4" cstate="print"/>
          <a:srcRect l="26106" r="15784" b="18138"/>
          <a:stretch>
            <a:fillRect/>
          </a:stretch>
        </p:blipFill>
        <p:spPr bwMode="auto">
          <a:xfrm>
            <a:off x="6011863" y="2484289"/>
            <a:ext cx="2790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612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v-SE" dirty="0">
                <a:ea typeface="+mj-ea"/>
              </a:rPr>
            </a:br>
            <a:br>
              <a:rPr lang="sv-SE" dirty="0">
                <a:ea typeface="+mj-ea"/>
              </a:rPr>
            </a:br>
            <a:r>
              <a:rPr lang="sv-SE" dirty="0">
                <a:ea typeface="+mj-ea"/>
              </a:rPr>
              <a:t>Vit flagga/ljus</a:t>
            </a:r>
          </a:p>
        </p:txBody>
      </p:sp>
      <p:sp>
        <p:nvSpPr>
          <p:cNvPr id="48131" name="textruta 5"/>
          <p:cNvSpPr txBox="1">
            <a:spLocks noChangeArrowheads="1"/>
          </p:cNvSpPr>
          <p:nvPr/>
        </p:nvSpPr>
        <p:spPr bwMode="auto">
          <a:xfrm>
            <a:off x="468313" y="908050"/>
            <a:ext cx="59753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Används när:</a:t>
            </a:r>
          </a:p>
          <a:p>
            <a:r>
              <a:rPr lang="sv-SE" sz="1600" b="1" dirty="0"/>
              <a:t>-Det finns ett långsamt fordon i posteringens sektor.</a:t>
            </a:r>
          </a:p>
        </p:txBody>
      </p:sp>
      <p:sp>
        <p:nvSpPr>
          <p:cNvPr id="9" name="textruta 6"/>
          <p:cNvSpPr txBox="1">
            <a:spLocks noChangeArrowheads="1"/>
          </p:cNvSpPr>
          <p:nvPr/>
        </p:nvSpPr>
        <p:spPr bwMode="auto">
          <a:xfrm>
            <a:off x="468313" y="1916113"/>
            <a:ext cx="55435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Tävlande ska:</a:t>
            </a:r>
          </a:p>
          <a:p>
            <a:r>
              <a:rPr lang="sv-SE" sz="1600" b="1" dirty="0"/>
              <a:t>-Ta det lite lugnare och var beredd på att kunna bromsa ned och byta spår.</a:t>
            </a:r>
            <a:r>
              <a:rPr lang="sv-SE" sz="2000" b="1" dirty="0"/>
              <a:t> </a:t>
            </a:r>
          </a:p>
        </p:txBody>
      </p:sp>
      <p:sp>
        <p:nvSpPr>
          <p:cNvPr id="10" name="textruta 11"/>
          <p:cNvSpPr txBox="1">
            <a:spLocks noChangeArrowheads="1"/>
          </p:cNvSpPr>
          <p:nvPr/>
        </p:nvSpPr>
        <p:spPr bwMode="auto">
          <a:xfrm>
            <a:off x="539750" y="3284538"/>
            <a:ext cx="84963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i="1" dirty="0"/>
          </a:p>
          <a:p>
            <a:endParaRPr lang="sv-SE" i="1" dirty="0"/>
          </a:p>
          <a:p>
            <a:endParaRPr lang="sv-SE" i="1" dirty="0"/>
          </a:p>
          <a:p>
            <a:endParaRPr lang="sv-SE" i="1" dirty="0"/>
          </a:p>
          <a:p>
            <a:endParaRPr lang="sv-SE" i="1" dirty="0"/>
          </a:p>
          <a:p>
            <a:r>
              <a:rPr lang="sv-SE" i="1" dirty="0"/>
              <a:t>Viktigt:</a:t>
            </a:r>
          </a:p>
          <a:p>
            <a:r>
              <a:rPr lang="sv-SE" b="1" dirty="0"/>
              <a:t>-Det kan både vara en annan tävlande med problem eller ett funktionärs- fordon som tex. en bärgare eller liknande breda fordon.</a:t>
            </a:r>
          </a:p>
          <a:p>
            <a:r>
              <a:rPr lang="sv-SE" b="1" dirty="0"/>
              <a:t>- Flaggan visas rörlig</a:t>
            </a:r>
          </a:p>
          <a:p>
            <a:endParaRPr lang="sv-SE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latshållare för innehåll 3" descr="rö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6" y="2277655"/>
            <a:ext cx="280828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46081" name="Rubrik 1"/>
          <p:cNvSpPr>
            <a:spLocks noGrp="1"/>
          </p:cNvSpPr>
          <p:nvPr>
            <p:ph type="title"/>
          </p:nvPr>
        </p:nvSpPr>
        <p:spPr>
          <a:xfrm>
            <a:off x="468313" y="165100"/>
            <a:ext cx="8229600" cy="64928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Röd flagga/ljus</a:t>
            </a:r>
          </a:p>
        </p:txBody>
      </p:sp>
      <p:sp>
        <p:nvSpPr>
          <p:cNvPr id="50179" name="textruta 5"/>
          <p:cNvSpPr txBox="1">
            <a:spLocks noChangeArrowheads="1"/>
          </p:cNvSpPr>
          <p:nvPr/>
        </p:nvSpPr>
        <p:spPr bwMode="auto">
          <a:xfrm>
            <a:off x="468313" y="908050"/>
            <a:ext cx="575945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Används när:</a:t>
            </a:r>
          </a:p>
          <a:p>
            <a:r>
              <a:rPr lang="sv-SE" sz="1600" b="1" dirty="0"/>
              <a:t>-Tävlingsledningen har bestämt att tävlings- eller träningsheatet ska stoppas.</a:t>
            </a:r>
          </a:p>
        </p:txBody>
      </p:sp>
      <p:sp>
        <p:nvSpPr>
          <p:cNvPr id="9" name="textruta 6"/>
          <p:cNvSpPr txBox="1">
            <a:spLocks noChangeArrowheads="1"/>
          </p:cNvSpPr>
          <p:nvPr/>
        </p:nvSpPr>
        <p:spPr bwMode="auto">
          <a:xfrm>
            <a:off x="468313" y="2060575"/>
            <a:ext cx="77755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Tävlande ska:</a:t>
            </a:r>
          </a:p>
          <a:p>
            <a:r>
              <a:rPr lang="sv-SE" sz="1600" b="1" dirty="0" err="1"/>
              <a:t>-Sakta</a:t>
            </a:r>
            <a:r>
              <a:rPr lang="sv-SE" sz="1600" b="1" dirty="0"/>
              <a:t> ned och vara beredd på att stanna omedelbart. </a:t>
            </a:r>
          </a:p>
          <a:p>
            <a:r>
              <a:rPr lang="sv-SE" sz="1600" b="1" dirty="0" err="1"/>
              <a:t>-Köra</a:t>
            </a:r>
            <a:r>
              <a:rPr lang="sv-SE" sz="1600" b="1" dirty="0"/>
              <a:t> mot depån och vänta på instruktioner.  </a:t>
            </a:r>
          </a:p>
        </p:txBody>
      </p:sp>
      <p:sp>
        <p:nvSpPr>
          <p:cNvPr id="10" name="textruta 11"/>
          <p:cNvSpPr txBox="1">
            <a:spLocks noChangeArrowheads="1"/>
          </p:cNvSpPr>
          <p:nvPr/>
        </p:nvSpPr>
        <p:spPr bwMode="auto">
          <a:xfrm>
            <a:off x="468313" y="3284538"/>
            <a:ext cx="90011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Viktigt:</a:t>
            </a:r>
          </a:p>
          <a:p>
            <a:r>
              <a:rPr lang="sv-SE" sz="1600" b="1" dirty="0"/>
              <a:t>-Flaggan kan även användas för att stänga av banan.</a:t>
            </a:r>
          </a:p>
          <a:p>
            <a:r>
              <a:rPr lang="sv-SE" sz="1600" b="1" dirty="0"/>
              <a:t>-Slutar visas på order av tävlingsledningen.</a:t>
            </a:r>
          </a:p>
          <a:p>
            <a:r>
              <a:rPr lang="sv-SE" sz="1600" b="1" dirty="0"/>
              <a:t>- Flaggan visas rörlig </a:t>
            </a:r>
          </a:p>
          <a:p>
            <a:endParaRPr lang="sv-SE" sz="16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ubrik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v-SE" dirty="0">
                <a:ea typeface="+mj-ea"/>
              </a:rPr>
            </a:br>
            <a:br>
              <a:rPr lang="sv-SE" dirty="0">
                <a:ea typeface="+mj-ea"/>
              </a:rPr>
            </a:br>
            <a:r>
              <a:rPr lang="sv-SE" dirty="0">
                <a:ea typeface="+mj-ea"/>
              </a:rPr>
              <a:t>Gul flagga/ljus (</a:t>
            </a:r>
            <a:r>
              <a:rPr lang="sv-SE" dirty="0" err="1">
                <a:ea typeface="+mj-ea"/>
              </a:rPr>
              <a:t>enkel+dubbel</a:t>
            </a:r>
            <a:r>
              <a:rPr lang="sv-SE" dirty="0">
                <a:ea typeface="+mj-ea"/>
              </a:rPr>
              <a:t>)</a:t>
            </a:r>
          </a:p>
        </p:txBody>
      </p:sp>
      <p:pic>
        <p:nvPicPr>
          <p:cNvPr id="7" name="Platshållare för innehåll 3" descr="gu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035" y="1999118"/>
            <a:ext cx="2303462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51203" name="textruta 5"/>
          <p:cNvSpPr txBox="1">
            <a:spLocks noChangeArrowheads="1"/>
          </p:cNvSpPr>
          <p:nvPr/>
        </p:nvSpPr>
        <p:spPr bwMode="auto">
          <a:xfrm>
            <a:off x="468313" y="908050"/>
            <a:ext cx="770413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Används när:</a:t>
            </a:r>
          </a:p>
          <a:p>
            <a:r>
              <a:rPr lang="sv-SE" sz="1600" b="1" dirty="0"/>
              <a:t>-Något har hänt på banan som gör att fara föreligger.</a:t>
            </a:r>
          </a:p>
          <a:p>
            <a:r>
              <a:rPr lang="sv-SE" sz="1600" b="1" dirty="0"/>
              <a:t>Omkörningsförbud i den sektorn flaggan visas.</a:t>
            </a:r>
          </a:p>
        </p:txBody>
      </p:sp>
      <p:sp>
        <p:nvSpPr>
          <p:cNvPr id="9" name="textruta 6"/>
          <p:cNvSpPr txBox="1">
            <a:spLocks noChangeArrowheads="1"/>
          </p:cNvSpPr>
          <p:nvPr/>
        </p:nvSpPr>
        <p:spPr bwMode="auto">
          <a:xfrm>
            <a:off x="468313" y="2052638"/>
            <a:ext cx="66960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Tävlande ska:</a:t>
            </a:r>
          </a:p>
          <a:p>
            <a:r>
              <a:rPr lang="sv-SE" sz="1600" b="1" dirty="0"/>
              <a:t>-Sakta ned ordentligt så att han/hon kan byta spår och stanna.</a:t>
            </a:r>
          </a:p>
        </p:txBody>
      </p:sp>
      <p:sp>
        <p:nvSpPr>
          <p:cNvPr id="10" name="textruta 11"/>
          <p:cNvSpPr txBox="1">
            <a:spLocks noChangeArrowheads="1"/>
          </p:cNvSpPr>
          <p:nvPr/>
        </p:nvSpPr>
        <p:spPr bwMode="auto">
          <a:xfrm>
            <a:off x="468313" y="2997200"/>
            <a:ext cx="7777162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endParaRPr lang="sv-SE" sz="2000" i="1" dirty="0"/>
          </a:p>
          <a:p>
            <a:pPr>
              <a:lnSpc>
                <a:spcPct val="110000"/>
              </a:lnSpc>
            </a:pPr>
            <a:r>
              <a:rPr lang="sv-SE" sz="2000" i="1" dirty="0"/>
              <a:t>Viktigt: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Enkel rörlig/blinkande: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 -Hindret är på eller i omedelbar närhet av banan.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Dubbla rörliga/blinkande: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 </a:t>
            </a:r>
            <a:r>
              <a:rPr lang="sv-SE" sz="1600" b="1" dirty="0" err="1"/>
              <a:t>-Banan</a:t>
            </a:r>
            <a:r>
              <a:rPr lang="sv-SE" sz="1600" b="1" dirty="0"/>
              <a:t> är helt eller delvis blockerad.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Visas normalt enbart på posteringen omedelbart före hindret.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Gäller till grön flagga/ljus eller närmsta bemannade postering.</a:t>
            </a:r>
          </a:p>
        </p:txBody>
      </p:sp>
      <p:pic>
        <p:nvPicPr>
          <p:cNvPr id="8" name="Platshållare för innehåll 3" descr="gu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8994" y="3755300"/>
            <a:ext cx="2112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1" name="Platshållare för innehåll 3" descr="gu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075" y="3755300"/>
            <a:ext cx="2112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ubrik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571500"/>
          </a:xfrm>
        </p:spPr>
        <p:txBody>
          <a:bodyPr>
            <a:noAutofit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Grön flagga/ljus</a:t>
            </a:r>
          </a:p>
        </p:txBody>
      </p:sp>
      <p:pic>
        <p:nvPicPr>
          <p:cNvPr id="53251" name="Bildobjekt 3" descr="grö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207" y="2823943"/>
            <a:ext cx="24479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2" name="textruta 5"/>
          <p:cNvSpPr txBox="1">
            <a:spLocks noChangeArrowheads="1"/>
          </p:cNvSpPr>
          <p:nvPr/>
        </p:nvSpPr>
        <p:spPr bwMode="auto">
          <a:xfrm>
            <a:off x="468313" y="908050"/>
            <a:ext cx="64801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Används:</a:t>
            </a:r>
          </a:p>
          <a:p>
            <a:r>
              <a:rPr lang="sv-SE" sz="1600" b="1" dirty="0" err="1"/>
              <a:t>-Efter</a:t>
            </a:r>
            <a:r>
              <a:rPr lang="sv-SE" sz="1600" b="1" dirty="0"/>
              <a:t> gul flagga/ljus för att visa att banan är klar och att det är tillåtet att köra om igen.</a:t>
            </a:r>
          </a:p>
        </p:txBody>
      </p:sp>
      <p:sp>
        <p:nvSpPr>
          <p:cNvPr id="9" name="textruta 6"/>
          <p:cNvSpPr txBox="1">
            <a:spLocks noChangeArrowheads="1"/>
          </p:cNvSpPr>
          <p:nvPr/>
        </p:nvSpPr>
        <p:spPr bwMode="auto">
          <a:xfrm>
            <a:off x="468313" y="2133600"/>
            <a:ext cx="77755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Tävlande ska:</a:t>
            </a:r>
          </a:p>
          <a:p>
            <a:r>
              <a:rPr lang="sv-SE" sz="1600" b="1" dirty="0" err="1"/>
              <a:t>-Köra</a:t>
            </a:r>
            <a:r>
              <a:rPr lang="sv-SE" sz="1600" b="1" dirty="0"/>
              <a:t> på i sin </a:t>
            </a:r>
            <a:r>
              <a:rPr lang="sv-SE" altLang="sv-SE" sz="1600" b="1" dirty="0"/>
              <a:t>”</a:t>
            </a:r>
            <a:r>
              <a:rPr lang="sv-SE" sz="1600" b="1" dirty="0"/>
              <a:t>tävlingsfart</a:t>
            </a:r>
            <a:r>
              <a:rPr lang="sv-SE" altLang="sv-SE" sz="1600" b="1" dirty="0"/>
              <a:t>”</a:t>
            </a:r>
            <a:r>
              <a:rPr lang="sv-SE" sz="1600" b="1" dirty="0"/>
              <a:t> igen. </a:t>
            </a:r>
          </a:p>
        </p:txBody>
      </p:sp>
      <p:sp>
        <p:nvSpPr>
          <p:cNvPr id="10" name="textruta 11"/>
          <p:cNvSpPr txBox="1">
            <a:spLocks noChangeArrowheads="1"/>
          </p:cNvSpPr>
          <p:nvPr/>
        </p:nvSpPr>
        <p:spPr bwMode="auto">
          <a:xfrm>
            <a:off x="457200" y="3886774"/>
            <a:ext cx="555431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endParaRPr lang="sv-SE" sz="2000" i="1" dirty="0"/>
          </a:p>
          <a:p>
            <a:r>
              <a:rPr lang="sv-SE" sz="2000" i="1" dirty="0"/>
              <a:t>Viktigt:</a:t>
            </a:r>
          </a:p>
          <a:p>
            <a:r>
              <a:rPr lang="sv-SE" sz="1600" b="1" dirty="0" err="1"/>
              <a:t>-Flaggan</a:t>
            </a:r>
            <a:r>
              <a:rPr lang="sv-SE" sz="1600" b="1" dirty="0"/>
              <a:t> visas rörlig.</a:t>
            </a:r>
          </a:p>
          <a:p>
            <a:r>
              <a:rPr lang="sv-SE" sz="1600" b="1" dirty="0"/>
              <a:t>-Kan användas av tävlingsledningen för att starta </a:t>
            </a:r>
            <a:r>
              <a:rPr lang="sv-SE" sz="1600" b="1" dirty="0" err="1"/>
              <a:t>warm</a:t>
            </a:r>
            <a:r>
              <a:rPr lang="sv-SE" sz="1600" b="1" dirty="0"/>
              <a:t> </a:t>
            </a:r>
            <a:r>
              <a:rPr lang="sv-SE" sz="1600" b="1" dirty="0" err="1"/>
              <a:t>up</a:t>
            </a:r>
            <a:r>
              <a:rPr lang="sv-SE" sz="1600" b="1" dirty="0"/>
              <a:t>-varv eller träningspass.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latshållare för innehåll 6" descr="hal banbeläggni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26782">
            <a:off x="5683057" y="3082771"/>
            <a:ext cx="31559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52226" name="Rubrik 1"/>
          <p:cNvSpPr>
            <a:spLocks noGrp="1"/>
          </p:cNvSpPr>
          <p:nvPr>
            <p:ph type="title"/>
          </p:nvPr>
        </p:nvSpPr>
        <p:spPr>
          <a:xfrm>
            <a:off x="457200" y="246063"/>
            <a:ext cx="8229600" cy="571500"/>
          </a:xfrm>
        </p:spPr>
        <p:txBody>
          <a:bodyPr>
            <a:noAutofit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Gul/Röd randig flagga</a:t>
            </a:r>
          </a:p>
        </p:txBody>
      </p:sp>
      <p:sp>
        <p:nvSpPr>
          <p:cNvPr id="54275" name="textruta 5"/>
          <p:cNvSpPr txBox="1">
            <a:spLocks noChangeArrowheads="1"/>
          </p:cNvSpPr>
          <p:nvPr/>
        </p:nvSpPr>
        <p:spPr bwMode="auto">
          <a:xfrm>
            <a:off x="468313" y="1547812"/>
            <a:ext cx="6480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 sz="2000" i="1" dirty="0"/>
          </a:p>
          <a:p>
            <a:r>
              <a:rPr lang="sv-SE" sz="2000" i="1" dirty="0"/>
              <a:t>Används när:</a:t>
            </a:r>
          </a:p>
          <a:p>
            <a:r>
              <a:rPr lang="sv-SE" sz="1600" b="1" dirty="0"/>
              <a:t>-Banan är hal (regn, olja eller dylikt).</a:t>
            </a:r>
          </a:p>
        </p:txBody>
      </p:sp>
      <p:sp>
        <p:nvSpPr>
          <p:cNvPr id="10" name="textruta 11"/>
          <p:cNvSpPr txBox="1">
            <a:spLocks noChangeArrowheads="1"/>
          </p:cNvSpPr>
          <p:nvPr/>
        </p:nvSpPr>
        <p:spPr bwMode="auto">
          <a:xfrm>
            <a:off x="468313" y="2924175"/>
            <a:ext cx="7777162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sv-SE" sz="2000" i="1" dirty="0"/>
              <a:t>Viktigt: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-Visas i minst 2 varv.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-Det visas inte någon grön flagga efter den här signalen.</a:t>
            </a:r>
          </a:p>
          <a:p>
            <a:pPr>
              <a:lnSpc>
                <a:spcPct val="110000"/>
              </a:lnSpc>
            </a:pPr>
            <a:r>
              <a:rPr lang="sv-SE" sz="1600" b="1" dirty="0"/>
              <a:t>-Visas endast fast. (ej rörlig)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Ljussignaler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7638"/>
            <a:ext cx="1872208" cy="192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95" y="3717032"/>
            <a:ext cx="2010456" cy="20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109" y="2153422"/>
            <a:ext cx="2161040" cy="275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556792"/>
            <a:ext cx="1728192" cy="178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717032"/>
            <a:ext cx="1911474" cy="20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56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Posteringens skyltar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SC – </a:t>
            </a:r>
            <a:r>
              <a:rPr lang="sv-SE" sz="2800" dirty="0" err="1"/>
              <a:t>Safety</a:t>
            </a:r>
            <a:r>
              <a:rPr lang="sv-SE" sz="2800" dirty="0"/>
              <a:t> </a:t>
            </a:r>
            <a:r>
              <a:rPr lang="sv-SE" sz="2800" dirty="0" err="1"/>
              <a:t>car</a:t>
            </a:r>
            <a:endParaRPr lang="sv-SE" sz="2800" dirty="0"/>
          </a:p>
          <a:p>
            <a:r>
              <a:rPr lang="sv-SE" sz="2800" dirty="0"/>
              <a:t>FIRE – Brand i fordon</a:t>
            </a:r>
          </a:p>
          <a:p>
            <a:r>
              <a:rPr lang="sv-SE" sz="2800" dirty="0" err="1"/>
              <a:t>VSC</a:t>
            </a:r>
            <a:r>
              <a:rPr lang="sv-SE" sz="2800" dirty="0"/>
              <a:t> – Virtuell </a:t>
            </a:r>
            <a:r>
              <a:rPr lang="sv-SE" sz="2800" dirty="0" err="1"/>
              <a:t>Safety</a:t>
            </a:r>
            <a:r>
              <a:rPr lang="sv-SE" sz="2800" dirty="0"/>
              <a:t> </a:t>
            </a:r>
            <a:r>
              <a:rPr lang="sv-SE" sz="2800" dirty="0" err="1"/>
              <a:t>car</a:t>
            </a:r>
            <a:endParaRPr lang="sv-SE" sz="2800" dirty="0"/>
          </a:p>
          <a:p>
            <a:r>
              <a:rPr lang="sv-SE" sz="2800" dirty="0" err="1"/>
              <a:t>FCY</a:t>
            </a:r>
            <a:r>
              <a:rPr lang="sv-SE" sz="2800" dirty="0"/>
              <a:t> – Full Course </a:t>
            </a:r>
            <a:r>
              <a:rPr lang="sv-SE" sz="2800" dirty="0" err="1"/>
              <a:t>Yellow</a:t>
            </a:r>
            <a:r>
              <a:rPr lang="sv-SE" sz="2800" dirty="0"/>
              <a:t> (samma funktion som </a:t>
            </a:r>
            <a:r>
              <a:rPr lang="sv-SE" sz="2800" dirty="0" err="1"/>
              <a:t>VSC</a:t>
            </a:r>
            <a:r>
              <a:rPr lang="sv-SE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0393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sv-SE" dirty="0"/>
              <a:t>Arbetet på postering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Minst en person måste alltid ha uppsikt åt det håll de tävlande kommer ifrån</a:t>
            </a:r>
          </a:p>
          <a:p>
            <a:r>
              <a:rPr lang="sv-SE" sz="2000" dirty="0"/>
              <a:t>Luta er inte mot balk eller räcke, risk för skada</a:t>
            </a:r>
          </a:p>
          <a:p>
            <a:r>
              <a:rPr lang="sv-SE" sz="2000" dirty="0"/>
              <a:t>Tänk alltid på </a:t>
            </a:r>
            <a:r>
              <a:rPr lang="sv-SE" sz="2000" b="1" u="sng" dirty="0"/>
              <a:t>er egen</a:t>
            </a:r>
            <a:r>
              <a:rPr lang="sv-SE" sz="2000" b="1" dirty="0"/>
              <a:t> </a:t>
            </a:r>
            <a:r>
              <a:rPr lang="sv-SE" sz="2000" dirty="0"/>
              <a:t>säkerhet innan ni går ut på banan</a:t>
            </a:r>
          </a:p>
          <a:p>
            <a:r>
              <a:rPr lang="sv-SE" sz="2000" dirty="0"/>
              <a:t>Gå alltid ut på ert </a:t>
            </a:r>
            <a:r>
              <a:rPr lang="sv-SE" sz="2000" dirty="0" err="1"/>
              <a:t>banområde</a:t>
            </a:r>
            <a:r>
              <a:rPr lang="sv-SE" sz="2000" dirty="0"/>
              <a:t> i pauserna för att kontrollera eventuella spill och andra föremål som inte ska vara där</a:t>
            </a:r>
          </a:p>
          <a:p>
            <a:r>
              <a:rPr lang="sv-SE" sz="2000" dirty="0"/>
              <a:t>Under pågående körning på banan är rökning förbjuden</a:t>
            </a:r>
          </a:p>
        </p:txBody>
      </p:sp>
    </p:spTree>
    <p:extLst>
      <p:ext uri="{BB962C8B-B14F-4D97-AF65-F5344CB8AC3E}">
        <p14:creationId xmlns:p14="http://schemas.microsoft.com/office/powerpoint/2010/main" val="42920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571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v-SE" dirty="0">
                <a:ea typeface="+mj-ea"/>
              </a:rPr>
            </a:br>
            <a:br>
              <a:rPr lang="sv-SE" dirty="0">
                <a:ea typeface="+mj-ea"/>
              </a:rPr>
            </a:br>
            <a:r>
              <a:rPr lang="sv-SE" dirty="0">
                <a:ea typeface="+mj-ea"/>
              </a:rPr>
              <a:t>Regeluppbyggnad Svensk Bilsport</a:t>
            </a:r>
          </a:p>
        </p:txBody>
      </p:sp>
      <p:sp>
        <p:nvSpPr>
          <p:cNvPr id="3" name="Rektangel 2"/>
          <p:cNvSpPr>
            <a:spLocks noChangeArrowheads="1"/>
          </p:cNvSpPr>
          <p:nvPr/>
        </p:nvSpPr>
        <p:spPr bwMode="auto">
          <a:xfrm>
            <a:off x="971550" y="5084763"/>
            <a:ext cx="6840538" cy="792162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 rot="-5400000">
            <a:off x="215900" y="2528888"/>
            <a:ext cx="1727200" cy="215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1000">
                <a:solidFill>
                  <a:schemeClr val="lt1"/>
                </a:solidFill>
                <a:latin typeface="Arial"/>
                <a:ea typeface="+mn-ea"/>
                <a:cs typeface="Arial"/>
              </a:rPr>
              <a:t>Sportvagnsreglementet</a:t>
            </a:r>
          </a:p>
        </p:txBody>
      </p:sp>
      <p:sp>
        <p:nvSpPr>
          <p:cNvPr id="8" name="Rektangel 7"/>
          <p:cNvSpPr/>
          <p:nvPr/>
        </p:nvSpPr>
        <p:spPr>
          <a:xfrm>
            <a:off x="3268663" y="3584575"/>
            <a:ext cx="2236787" cy="1428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sv-SE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v-SE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Rally</a:t>
            </a:r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957263" y="3573463"/>
            <a:ext cx="2247900" cy="1446212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sv-SE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v-SE">
                <a:solidFill>
                  <a:schemeClr val="lt1"/>
                </a:solidFill>
                <a:latin typeface="Arial"/>
                <a:ea typeface="+mn-ea"/>
                <a:cs typeface="Arial"/>
              </a:rPr>
              <a:t>Racing</a:t>
            </a:r>
          </a:p>
        </p:txBody>
      </p:sp>
      <p:sp>
        <p:nvSpPr>
          <p:cNvPr id="16390" name="textruta 3"/>
          <p:cNvSpPr txBox="1">
            <a:spLocks noChangeArrowheads="1"/>
          </p:cNvSpPr>
          <p:nvPr/>
        </p:nvSpPr>
        <p:spPr bwMode="auto">
          <a:xfrm>
            <a:off x="1116013" y="4273550"/>
            <a:ext cx="6551612" cy="369888"/>
          </a:xfrm>
          <a:prstGeom prst="rect">
            <a:avLst/>
          </a:prstGeom>
          <a:solidFill>
            <a:srgbClr val="00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>
                <a:solidFill>
                  <a:srgbClr val="FFFFFF"/>
                </a:solidFill>
                <a:cs typeface="Arial" pitchFamily="34" charset="0"/>
              </a:rPr>
              <a:t>Sportgrensspecifika regler (RA) </a:t>
            </a:r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auto">
          <a:xfrm rot="-5400000">
            <a:off x="504032" y="2528094"/>
            <a:ext cx="1727200" cy="2174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sv-SE" sz="1000">
                <a:solidFill>
                  <a:srgbClr val="FFFFFF"/>
                </a:solidFill>
                <a:cs typeface="Arial" pitchFamily="34" charset="0"/>
              </a:rPr>
              <a:t>Långlopp</a:t>
            </a:r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auto">
          <a:xfrm rot="-5400000">
            <a:off x="792163" y="2528888"/>
            <a:ext cx="1727200" cy="215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1000">
                <a:solidFill>
                  <a:schemeClr val="lt1"/>
                </a:solidFill>
                <a:latin typeface="Arial"/>
                <a:ea typeface="+mn-ea"/>
                <a:cs typeface="Arial"/>
              </a:rPr>
              <a:t>Radical</a:t>
            </a:r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 rot="-5400000">
            <a:off x="1079500" y="2528888"/>
            <a:ext cx="1727200" cy="215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1000">
                <a:solidFill>
                  <a:schemeClr val="lt1"/>
                </a:solidFill>
                <a:latin typeface="Arial"/>
                <a:ea typeface="+mn-ea"/>
                <a:cs typeface="Arial"/>
              </a:rPr>
              <a:t>V8 Thunder Cars </a:t>
            </a: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 rot="-5400000">
            <a:off x="1368425" y="2528888"/>
            <a:ext cx="1727200" cy="215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v-SE" sz="1000">
                <a:solidFill>
                  <a:schemeClr val="lt1"/>
                </a:solidFill>
                <a:latin typeface="Arial"/>
                <a:ea typeface="+mn-ea"/>
                <a:cs typeface="Arial"/>
              </a:rPr>
              <a:t>Formel Ford</a:t>
            </a:r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 rot="-5400000">
            <a:off x="1655763" y="2528888"/>
            <a:ext cx="1727200" cy="215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Rektangel 24"/>
          <p:cNvSpPr>
            <a:spLocks noChangeArrowheads="1"/>
          </p:cNvSpPr>
          <p:nvPr/>
        </p:nvSpPr>
        <p:spPr bwMode="auto">
          <a:xfrm rot="-5400000">
            <a:off x="1944688" y="2528888"/>
            <a:ext cx="1727200" cy="215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 rot="-5400000">
            <a:off x="2232025" y="2528888"/>
            <a:ext cx="1727200" cy="2159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Rektangel 26"/>
          <p:cNvSpPr/>
          <p:nvPr/>
        </p:nvSpPr>
        <p:spPr>
          <a:xfrm rot="16200000">
            <a:off x="2516187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28" name="Rektangel 27"/>
          <p:cNvSpPr/>
          <p:nvPr/>
        </p:nvSpPr>
        <p:spPr>
          <a:xfrm rot="16200000">
            <a:off x="2803525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29" name="Rektangel 28"/>
          <p:cNvSpPr/>
          <p:nvPr/>
        </p:nvSpPr>
        <p:spPr>
          <a:xfrm rot="16200000">
            <a:off x="3090862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0" name="Rektangel 29"/>
          <p:cNvSpPr/>
          <p:nvPr/>
        </p:nvSpPr>
        <p:spPr>
          <a:xfrm rot="16200000">
            <a:off x="3379787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1" name="Rektangel 30"/>
          <p:cNvSpPr/>
          <p:nvPr/>
        </p:nvSpPr>
        <p:spPr>
          <a:xfrm rot="16200000">
            <a:off x="3667125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2" name="Rektangel 31"/>
          <p:cNvSpPr/>
          <p:nvPr/>
        </p:nvSpPr>
        <p:spPr>
          <a:xfrm rot="16200000">
            <a:off x="3956050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3" name="Rektangel 32"/>
          <p:cNvSpPr/>
          <p:nvPr/>
        </p:nvSpPr>
        <p:spPr>
          <a:xfrm rot="16200000">
            <a:off x="4243387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4" name="Rektangel 33"/>
          <p:cNvSpPr/>
          <p:nvPr/>
        </p:nvSpPr>
        <p:spPr>
          <a:xfrm rot="16200000">
            <a:off x="4532312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6" name="Rektangel 35"/>
          <p:cNvSpPr/>
          <p:nvPr/>
        </p:nvSpPr>
        <p:spPr>
          <a:xfrm rot="16200000">
            <a:off x="4819650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7" name="Rektangel 36"/>
          <p:cNvSpPr/>
          <p:nvPr/>
        </p:nvSpPr>
        <p:spPr>
          <a:xfrm rot="16200000">
            <a:off x="5107781" y="2523332"/>
            <a:ext cx="1736725" cy="2174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8" name="Rektangel 37"/>
          <p:cNvSpPr/>
          <p:nvPr/>
        </p:nvSpPr>
        <p:spPr>
          <a:xfrm rot="16200000">
            <a:off x="5395912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9" name="Rektangel 38"/>
          <p:cNvSpPr/>
          <p:nvPr/>
        </p:nvSpPr>
        <p:spPr>
          <a:xfrm rot="16200000">
            <a:off x="5683250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40" name="Rektangel 39"/>
          <p:cNvSpPr/>
          <p:nvPr/>
        </p:nvSpPr>
        <p:spPr>
          <a:xfrm rot="16200000">
            <a:off x="5972175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41" name="Rektangel 40"/>
          <p:cNvSpPr/>
          <p:nvPr/>
        </p:nvSpPr>
        <p:spPr>
          <a:xfrm rot="16200000">
            <a:off x="6259512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42" name="Rektangel 41"/>
          <p:cNvSpPr/>
          <p:nvPr/>
        </p:nvSpPr>
        <p:spPr>
          <a:xfrm rot="16200000">
            <a:off x="6548437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43" name="Rektangel 42"/>
          <p:cNvSpPr/>
          <p:nvPr/>
        </p:nvSpPr>
        <p:spPr>
          <a:xfrm rot="16200000">
            <a:off x="6835775" y="2524126"/>
            <a:ext cx="1736725" cy="215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sv-SE" sz="1000">
              <a:latin typeface="Arial"/>
              <a:cs typeface="Arial"/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5611813" y="3592513"/>
            <a:ext cx="2236787" cy="14271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sv-SE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v-SE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Rallycross</a:t>
            </a:r>
          </a:p>
        </p:txBody>
      </p:sp>
      <p:sp>
        <p:nvSpPr>
          <p:cNvPr id="16417" name="textruta 4"/>
          <p:cNvSpPr txBox="1">
            <a:spLocks noChangeArrowheads="1"/>
          </p:cNvSpPr>
          <p:nvPr/>
        </p:nvSpPr>
        <p:spPr bwMode="auto">
          <a:xfrm>
            <a:off x="1116013" y="2427288"/>
            <a:ext cx="6551612" cy="368300"/>
          </a:xfrm>
          <a:prstGeom prst="rect">
            <a:avLst/>
          </a:prstGeom>
          <a:solidFill>
            <a:schemeClr val="tx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cs typeface="Arial" pitchFamily="34" charset="0"/>
              </a:rPr>
              <a:t>Klassspecifika regler </a:t>
            </a:r>
          </a:p>
        </p:txBody>
      </p:sp>
      <p:sp>
        <p:nvSpPr>
          <p:cNvPr id="16418" name="textruta 3"/>
          <p:cNvSpPr txBox="1">
            <a:spLocks noChangeArrowheads="1"/>
          </p:cNvSpPr>
          <p:nvPr/>
        </p:nvSpPr>
        <p:spPr bwMode="auto">
          <a:xfrm>
            <a:off x="1116013" y="5300663"/>
            <a:ext cx="6551612" cy="369887"/>
          </a:xfrm>
          <a:prstGeom prst="rect">
            <a:avLst/>
          </a:prstGeom>
          <a:solidFill>
            <a:srgbClr val="00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v-SE">
                <a:solidFill>
                  <a:srgbClr val="FFFFFF"/>
                </a:solidFill>
                <a:cs typeface="Arial" pitchFamily="34" charset="0"/>
              </a:rPr>
              <a:t>Gemensamma regler (G)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8623" y="548680"/>
            <a:ext cx="8229600" cy="1143000"/>
          </a:xfrm>
        </p:spPr>
        <p:txBody>
          <a:bodyPr/>
          <a:lstStyle/>
          <a:p>
            <a:r>
              <a:rPr lang="sv-SE" dirty="0"/>
              <a:t>Radiokommunikation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Rapportera händelser av vikt</a:t>
            </a:r>
          </a:p>
          <a:p>
            <a:r>
              <a:rPr lang="sv-SE" sz="2400" dirty="0"/>
              <a:t>Inget ”onödigt” snack</a:t>
            </a:r>
          </a:p>
          <a:p>
            <a:r>
              <a:rPr lang="sv-SE" sz="2400" dirty="0"/>
              <a:t>Total radiotystnad vid startmoment och målgång</a:t>
            </a:r>
          </a:p>
          <a:p>
            <a:pPr lvl="1"/>
            <a:r>
              <a:rPr lang="sv-SE" sz="2000" dirty="0"/>
              <a:t>Om det inte är absolut nödvändigt</a:t>
            </a:r>
          </a:p>
          <a:p>
            <a:r>
              <a:rPr lang="sv-SE" sz="2400" dirty="0"/>
              <a:t>Håll knappen intryckt någon sekund innan du pratar</a:t>
            </a:r>
          </a:p>
          <a:p>
            <a:r>
              <a:rPr lang="sv-SE" sz="2400" dirty="0"/>
              <a:t>Börja anropa så här:</a:t>
            </a:r>
          </a:p>
          <a:p>
            <a:pPr lvl="1"/>
            <a:r>
              <a:rPr lang="sv-SE" sz="2000" dirty="0"/>
              <a:t>”</a:t>
            </a:r>
            <a:r>
              <a:rPr lang="sv-SE" sz="2000" dirty="0" err="1"/>
              <a:t>Racecontrol</a:t>
            </a:r>
            <a:r>
              <a:rPr lang="sv-SE" sz="2000" dirty="0"/>
              <a:t>, </a:t>
            </a:r>
            <a:r>
              <a:rPr lang="sv-SE" sz="2000" dirty="0" err="1"/>
              <a:t>racecontrol</a:t>
            </a:r>
            <a:r>
              <a:rPr lang="sv-SE" sz="2000" dirty="0"/>
              <a:t> från postering 2”</a:t>
            </a:r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3902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v-SE" dirty="0"/>
              <a:t>Posteringsrapport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1700808"/>
            <a:ext cx="4104456" cy="5040561"/>
          </a:xfrm>
        </p:spPr>
      </p:pic>
    </p:spTree>
    <p:extLst>
      <p:ext uri="{BB962C8B-B14F-4D97-AF65-F5344CB8AC3E}">
        <p14:creationId xmlns:p14="http://schemas.microsoft.com/office/powerpoint/2010/main" val="2785946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ubrik 1"/>
          <p:cNvSpPr>
            <a:spLocks noGrp="1"/>
          </p:cNvSpPr>
          <p:nvPr>
            <p:ph type="title"/>
          </p:nvPr>
        </p:nvSpPr>
        <p:spPr>
          <a:xfrm>
            <a:off x="708124" y="914504"/>
            <a:ext cx="8229600" cy="522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>
                <a:ea typeface="+mj-ea"/>
              </a:rPr>
              <a:t>Safety</a:t>
            </a:r>
            <a:r>
              <a:rPr lang="sv-SE" dirty="0">
                <a:ea typeface="+mj-ea"/>
              </a:rPr>
              <a:t> Car (SC)</a:t>
            </a:r>
          </a:p>
        </p:txBody>
      </p:sp>
      <p:sp>
        <p:nvSpPr>
          <p:cNvPr id="107522" name="Platshållare för innehåll 2"/>
          <p:cNvSpPr>
            <a:spLocks noGrp="1"/>
          </p:cNvSpPr>
          <p:nvPr>
            <p:ph idx="1"/>
          </p:nvPr>
        </p:nvSpPr>
        <p:spPr>
          <a:xfrm>
            <a:off x="323850" y="2708920"/>
            <a:ext cx="8147050" cy="3805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Märkt SC, roterande orange ljus på taket, grön lampa bakåtriktad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Samtliga posteringar visar rörlig gul signal + SC-skylt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Fältet samlas upp bakom, max 5 billängder emellan. Ledande bil ska vara närmst SC (undantag se klassregler)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Omkörning förbjuden!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Såvida inte SC ger order om att du skall köra om den (grön lampa tänd)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Kan köra alternativ väg t.ex. genom depån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Varv bakom SC är tävlingsvarv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När SC ska lämna banan släcker den lamporna</a:t>
            </a:r>
          </a:p>
        </p:txBody>
      </p:sp>
      <p:pic>
        <p:nvPicPr>
          <p:cNvPr id="100355" name="Picture 4" descr="RA Safetyca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309" y="4797152"/>
            <a:ext cx="2205484" cy="155427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ktangel 4"/>
          <p:cNvSpPr>
            <a:spLocks noChangeArrowheads="1"/>
          </p:cNvSpPr>
          <p:nvPr/>
        </p:nvSpPr>
        <p:spPr bwMode="auto">
          <a:xfrm>
            <a:off x="323850" y="836613"/>
            <a:ext cx="82089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v-SE" sz="2000" dirty="0"/>
          </a:p>
          <a:p>
            <a:pPr lvl="1"/>
            <a:endParaRPr lang="sv-SE" sz="2000" dirty="0"/>
          </a:p>
          <a:p>
            <a:pPr lvl="1"/>
            <a:endParaRPr lang="sv-SE" sz="2000" dirty="0"/>
          </a:p>
          <a:p>
            <a:pPr lvl="1"/>
            <a:endParaRPr lang="sv-SE" sz="2000" dirty="0"/>
          </a:p>
          <a:p>
            <a:pPr lvl="1"/>
            <a:r>
              <a:rPr lang="sv-SE" sz="2000" dirty="0" err="1"/>
              <a:t>Safety</a:t>
            </a:r>
            <a:r>
              <a:rPr lang="sv-SE" sz="2000" dirty="0"/>
              <a:t> Cars funktion är att samla ihop fältet så tävlande eller funktionärer inte utsätts för onödig fara.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sv-SE" dirty="0"/>
              <a:t>Virtuell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car</a:t>
            </a:r>
            <a:r>
              <a:rPr lang="sv-SE" dirty="0"/>
              <a:t> (VSC)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Virtuell </a:t>
            </a:r>
            <a:r>
              <a:rPr lang="sv-SE" sz="2000" dirty="0" err="1"/>
              <a:t>Safety</a:t>
            </a:r>
            <a:r>
              <a:rPr lang="sv-SE" sz="2000" dirty="0"/>
              <a:t> </a:t>
            </a:r>
            <a:r>
              <a:rPr lang="sv-SE" sz="2000" dirty="0" err="1"/>
              <a:t>car</a:t>
            </a:r>
            <a:r>
              <a:rPr lang="sv-SE" sz="2000" dirty="0"/>
              <a:t> används endast i långlopp och kan vid gynnsamma förhållanden ersätta </a:t>
            </a:r>
            <a:r>
              <a:rPr lang="sv-SE" sz="2000" dirty="0" err="1"/>
              <a:t>Safety</a:t>
            </a:r>
            <a:r>
              <a:rPr lang="sv-SE" sz="2000" dirty="0"/>
              <a:t> </a:t>
            </a:r>
            <a:r>
              <a:rPr lang="sv-SE" sz="2000" dirty="0" err="1"/>
              <a:t>car</a:t>
            </a:r>
            <a:r>
              <a:rPr lang="sv-SE" sz="2000" dirty="0"/>
              <a:t>.</a:t>
            </a:r>
          </a:p>
          <a:p>
            <a:r>
              <a:rPr lang="sv-SE" sz="2000" dirty="0"/>
              <a:t>Tävlingsbilarna får hålla en maximal hastighet på 60 km/h och får inte tjäna någon tid eller placering annat än om medtävlande har uppenbara problem eller depåbesök.</a:t>
            </a:r>
          </a:p>
          <a:p>
            <a:r>
              <a:rPr lang="sv-SE" sz="2000" dirty="0"/>
              <a:t>Skylt med text VSC visas på posteringar runt banan</a:t>
            </a:r>
          </a:p>
          <a:p>
            <a:r>
              <a:rPr lang="sv-SE" sz="2000" dirty="0"/>
              <a:t>Period med Virtuell </a:t>
            </a:r>
            <a:r>
              <a:rPr lang="sv-SE" sz="2000" dirty="0" err="1"/>
              <a:t>Safety</a:t>
            </a:r>
            <a:r>
              <a:rPr lang="sv-SE" sz="2000" dirty="0"/>
              <a:t> </a:t>
            </a:r>
            <a:r>
              <a:rPr lang="sv-SE" sz="2000" dirty="0" err="1"/>
              <a:t>car</a:t>
            </a:r>
            <a:r>
              <a:rPr lang="sv-SE" sz="2000" dirty="0"/>
              <a:t> avslutas med grönt ljus/flagga på alla posteringar runt banan.</a:t>
            </a:r>
          </a:p>
          <a:p>
            <a:r>
              <a:rPr lang="sv-SE" sz="2000" dirty="0"/>
              <a:t>En skylt med </a:t>
            </a:r>
            <a:r>
              <a:rPr lang="sv-SE" sz="2000" dirty="0" err="1"/>
              <a:t>FCY</a:t>
            </a:r>
            <a:r>
              <a:rPr lang="sv-SE" sz="2000" dirty="0"/>
              <a:t> (Full Course </a:t>
            </a:r>
            <a:r>
              <a:rPr lang="sv-SE" sz="2000" dirty="0" err="1"/>
              <a:t>Yellow</a:t>
            </a:r>
            <a:r>
              <a:rPr lang="sv-SE" sz="2000" dirty="0"/>
              <a:t>) kan även användas.</a:t>
            </a:r>
          </a:p>
        </p:txBody>
      </p:sp>
    </p:spTree>
    <p:extLst>
      <p:ext uri="{BB962C8B-B14F-4D97-AF65-F5344CB8AC3E}">
        <p14:creationId xmlns:p14="http://schemas.microsoft.com/office/powerpoint/2010/main" val="1070802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tshållare för innehåll 2"/>
          <p:cNvSpPr>
            <a:spLocks noGrp="1"/>
          </p:cNvSpPr>
          <p:nvPr>
            <p:ph idx="1"/>
          </p:nvPr>
        </p:nvSpPr>
        <p:spPr>
          <a:xfrm>
            <a:off x="469900" y="2420938"/>
            <a:ext cx="8278813" cy="195421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sv-SE" sz="2000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Bestraffningstyper</a:t>
            </a:r>
          </a:p>
          <a:p>
            <a:pPr marL="0" indent="0" eaLnBrk="1" hangingPunct="1"/>
            <a:r>
              <a:rPr lang="sv-SE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Varning</a:t>
            </a:r>
          </a:p>
          <a:p>
            <a:pPr marL="0" indent="0" eaLnBrk="1" hangingPunct="1"/>
            <a:r>
              <a:rPr lang="sv-SE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Tidstillägg, poängavdrag eller motsvarande och uteslutning ur heat</a:t>
            </a:r>
          </a:p>
          <a:p>
            <a:pPr marL="0" indent="0" eaLnBrk="1" hangingPunct="1"/>
            <a:r>
              <a:rPr lang="sv-SE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Straffavgift</a:t>
            </a:r>
          </a:p>
          <a:p>
            <a:pPr marL="0" indent="0" eaLnBrk="1" hangingPunct="1"/>
            <a:r>
              <a:rPr lang="sv-SE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Diskvalifikation</a:t>
            </a:r>
          </a:p>
        </p:txBody>
      </p:sp>
      <p:sp>
        <p:nvSpPr>
          <p:cNvPr id="57346" name="Platshållare för innehåll 2"/>
          <p:cNvSpPr txBox="1">
            <a:spLocks/>
          </p:cNvSpPr>
          <p:nvPr/>
        </p:nvSpPr>
        <p:spPr bwMode="auto">
          <a:xfrm>
            <a:off x="492125" y="436562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pitchFamily="34" charset="0"/>
              <a:buNone/>
            </a:pPr>
            <a:r>
              <a:rPr lang="sv-SE" sz="1600" dirty="0">
                <a:cs typeface="Arial" pitchFamily="34" charset="0"/>
              </a:rPr>
              <a:t>Beslut om tävlingsstraff fattas av tävlingsledare, biträdande tävlingsledare eller race director.</a:t>
            </a:r>
          </a:p>
        </p:txBody>
      </p:sp>
      <p:sp>
        <p:nvSpPr>
          <p:cNvPr id="12" name="Rubrik 1"/>
          <p:cNvSpPr>
            <a:spLocks/>
          </p:cNvSpPr>
          <p:nvPr/>
        </p:nvSpPr>
        <p:spPr bwMode="auto">
          <a:xfrm>
            <a:off x="435217" y="620688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v-SE" sz="3200" dirty="0">
                <a:solidFill>
                  <a:srgbClr val="0D0D0D"/>
                </a:solidFill>
                <a:cs typeface="Arial" pitchFamily="34" charset="0"/>
              </a:rPr>
              <a:t> Tävlingsbestraffning</a:t>
            </a:r>
          </a:p>
        </p:txBody>
      </p:sp>
      <p:sp>
        <p:nvSpPr>
          <p:cNvPr id="13" name="Platshållare för innehåll 2"/>
          <p:cNvSpPr>
            <a:spLocks/>
          </p:cNvSpPr>
          <p:nvPr/>
        </p:nvSpPr>
        <p:spPr bwMode="auto">
          <a:xfrm>
            <a:off x="436804" y="1484784"/>
            <a:ext cx="8228013" cy="50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5000"/>
            </a:pPr>
            <a:r>
              <a:rPr lang="sv-SE" sz="2000" dirty="0">
                <a:cs typeface="Arial" pitchFamily="34" charset="0"/>
              </a:rPr>
              <a:t>Gäller för brott mot tävlingsregler.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sv-SE" dirty="0">
                <a:latin typeface="Arial" pitchFamily="34" charset="0"/>
                <a:ea typeface="ＭＳ Ｐゴシック" pitchFamily="34" charset="-128"/>
              </a:rPr>
              <a:t>Innehåll</a:t>
            </a:r>
          </a:p>
        </p:txBody>
      </p:sp>
      <p:sp>
        <p:nvSpPr>
          <p:cNvPr id="1638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ea typeface="+mn-ea"/>
                <a:cs typeface="Arial"/>
              </a:rPr>
              <a:t>Gemensamma regler (G)</a:t>
            </a:r>
          </a:p>
          <a:p>
            <a:pPr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sv-SE" dirty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dirty="0">
                <a:solidFill>
                  <a:srgbClr val="0D0D0D"/>
                </a:solidFill>
                <a:ea typeface="+mn-ea"/>
                <a:cs typeface="Arial"/>
              </a:rPr>
              <a:t>Sportgrensspecifika regler (RA)</a:t>
            </a:r>
          </a:p>
        </p:txBody>
      </p:sp>
      <p:pic>
        <p:nvPicPr>
          <p:cNvPr id="69635" name="Bildobjekt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341630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Bildobjekt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341630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ubrik 1"/>
          <p:cNvSpPr>
            <a:spLocks noGrp="1"/>
          </p:cNvSpPr>
          <p:nvPr>
            <p:ph type="title"/>
          </p:nvPr>
        </p:nvSpPr>
        <p:spPr>
          <a:xfrm>
            <a:off x="468313" y="2068513"/>
            <a:ext cx="8229600" cy="1143000"/>
          </a:xfrm>
        </p:spPr>
        <p:txBody>
          <a:bodyPr/>
          <a:lstStyle/>
          <a:p>
            <a:pPr algn="l" eaLnBrk="1" hangingPunct="1"/>
            <a:r>
              <a:rPr lang="sv-SE" sz="3600" dirty="0">
                <a:latin typeface="Calibri" pitchFamily="34" charset="0"/>
                <a:ea typeface="ＭＳ Ｐゴシック" pitchFamily="34" charset="-128"/>
              </a:rPr>
              <a:t> Tävling	</a:t>
            </a:r>
          </a:p>
        </p:txBody>
      </p:sp>
      <p:sp>
        <p:nvSpPr>
          <p:cNvPr id="70658" name="Platshållare för innehåll 2"/>
          <p:cNvSpPr>
            <a:spLocks noGrp="1"/>
          </p:cNvSpPr>
          <p:nvPr>
            <p:ph idx="1"/>
          </p:nvPr>
        </p:nvSpPr>
        <p:spPr>
          <a:xfrm>
            <a:off x="395288" y="3076575"/>
            <a:ext cx="8497887" cy="1655763"/>
          </a:xfrm>
        </p:spPr>
        <p:txBody>
          <a:bodyPr/>
          <a:lstStyle/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Ett eller flera heat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Tävling startar vid öppnandet av den administrativa incheckningen.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Olika klasser/serier har så kallade klasspecifika regler (ex. långlopp)</a:t>
            </a:r>
          </a:p>
        </p:txBody>
      </p:sp>
      <p:sp>
        <p:nvSpPr>
          <p:cNvPr id="70659" name="Platshållare för innehåll 2"/>
          <p:cNvSpPr>
            <a:spLocks/>
          </p:cNvSpPr>
          <p:nvPr/>
        </p:nvSpPr>
        <p:spPr bwMode="auto">
          <a:xfrm>
            <a:off x="323850" y="1512888"/>
            <a:ext cx="82296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5000"/>
            </a:pPr>
            <a:endParaRPr lang="sv-SE" sz="2000" dirty="0">
              <a:cs typeface="Arial" pitchFamily="34" charset="0"/>
            </a:endParaRPr>
          </a:p>
        </p:txBody>
      </p:sp>
      <p:sp>
        <p:nvSpPr>
          <p:cNvPr id="70660" name="Rubrik 1"/>
          <p:cNvSpPr>
            <a:spLocks/>
          </p:cNvSpPr>
          <p:nvPr/>
        </p:nvSpPr>
        <p:spPr bwMode="auto">
          <a:xfrm>
            <a:off x="529431" y="853282"/>
            <a:ext cx="82296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sv-SE" sz="3200" dirty="0">
                <a:solidFill>
                  <a:srgbClr val="000000"/>
                </a:solidFill>
                <a:cs typeface="Arial" pitchFamily="34" charset="0"/>
              </a:rPr>
              <a:t>Regler för racing(RA)</a:t>
            </a:r>
          </a:p>
        </p:txBody>
      </p:sp>
      <p:sp>
        <p:nvSpPr>
          <p:cNvPr id="70661" name="Rubrik 1"/>
          <p:cNvSpPr>
            <a:spLocks/>
          </p:cNvSpPr>
          <p:nvPr/>
        </p:nvSpPr>
        <p:spPr bwMode="auto">
          <a:xfrm>
            <a:off x="638112" y="957262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endParaRPr lang="sv-SE" sz="3600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ubrik 1"/>
          <p:cNvSpPr>
            <a:spLocks noGrp="1"/>
          </p:cNvSpPr>
          <p:nvPr>
            <p:ph type="title"/>
          </p:nvPr>
        </p:nvSpPr>
        <p:spPr>
          <a:xfrm>
            <a:off x="470478" y="934751"/>
            <a:ext cx="8229600" cy="465138"/>
          </a:xfrm>
        </p:spPr>
        <p:txBody>
          <a:bodyPr>
            <a:noAutofit/>
          </a:bodyPr>
          <a:lstStyle/>
          <a:p>
            <a:pPr eaLnBrk="1" hangingPunct="1"/>
            <a:r>
              <a:rPr lang="sv-SE" sz="3200" dirty="0">
                <a:latin typeface="Arial" pitchFamily="34" charset="0"/>
                <a:ea typeface="ＭＳ Ｐゴシック" pitchFamily="34" charset="-128"/>
              </a:rPr>
              <a:t> Tävlingskörning</a:t>
            </a:r>
          </a:p>
        </p:txBody>
      </p:sp>
      <p:sp>
        <p:nvSpPr>
          <p:cNvPr id="82946" name="Platshållare för innehåll 2"/>
          <p:cNvSpPr>
            <a:spLocks noGrp="1"/>
          </p:cNvSpPr>
          <p:nvPr>
            <p:ph idx="1"/>
          </p:nvPr>
        </p:nvSpPr>
        <p:spPr>
          <a:xfrm>
            <a:off x="514998" y="2716735"/>
            <a:ext cx="8351837" cy="2942369"/>
          </a:xfrm>
        </p:spPr>
        <p:txBody>
          <a:bodyPr/>
          <a:lstStyle/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Sidoruta på förarsida antingen helt stängd eller helt öppen (förutsätter att det finns nät)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Vårdslös eller ojust körning är inte tillåten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Öppen bil = alltid integralhjälm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Avsikt att gå in i </a:t>
            </a:r>
            <a:r>
              <a:rPr lang="sv-SE" sz="16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bandepå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ska signaleras tydligt och i god tid</a:t>
            </a:r>
          </a:p>
          <a:p>
            <a:pPr marL="0" indent="0" eaLnBrk="1" hangingPunct="1">
              <a:buNone/>
            </a:pPr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82947" name="textruta 4"/>
          <p:cNvSpPr txBox="1">
            <a:spLocks noChangeArrowheads="1"/>
          </p:cNvSpPr>
          <p:nvPr/>
        </p:nvSpPr>
        <p:spPr bwMode="auto">
          <a:xfrm>
            <a:off x="470478" y="1625718"/>
            <a:ext cx="828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 dirty="0"/>
              <a:t>Det här kapitlet omfattar reglerna för själva tävlingskörningen på banan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ubrik 1"/>
          <p:cNvSpPr>
            <a:spLocks noGrp="1"/>
          </p:cNvSpPr>
          <p:nvPr>
            <p:ph type="title"/>
          </p:nvPr>
        </p:nvSpPr>
        <p:spPr>
          <a:xfrm>
            <a:off x="395287" y="836712"/>
            <a:ext cx="8229600" cy="523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race</a:t>
            </a:r>
          </a:p>
        </p:txBody>
      </p:sp>
      <p:sp>
        <p:nvSpPr>
          <p:cNvPr id="83970" name="Platshållare för innehåll 2"/>
          <p:cNvSpPr>
            <a:spLocks noGrp="1"/>
          </p:cNvSpPr>
          <p:nvPr>
            <p:ph idx="1"/>
          </p:nvPr>
        </p:nvSpPr>
        <p:spPr>
          <a:xfrm>
            <a:off x="334168" y="1701602"/>
            <a:ext cx="8351838" cy="2303462"/>
          </a:xfrm>
        </p:spPr>
        <p:txBody>
          <a:bodyPr/>
          <a:lstStyle/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Tävlingsledningen beslutar om det är </a:t>
            </a:r>
            <a:r>
              <a:rPr lang="sv-SE" sz="16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Wet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race.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Om tävlingsledningen under ett heat beslutar att det är ett </a:t>
            </a:r>
            <a:r>
              <a:rPr lang="sv-SE" sz="16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Wet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race så måste föraren tända belysningen. </a:t>
            </a:r>
            <a:r>
              <a:rPr lang="sv-SE" sz="16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Wet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race = tänd belysning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Tävlingsledningen har rätt att stoppa ett heat om dom anser att det regnar för mycket för att det skall vara säkert.</a:t>
            </a:r>
          </a:p>
        </p:txBody>
      </p:sp>
      <p:pic>
        <p:nvPicPr>
          <p:cNvPr id="77827" name="Picture 6" descr="IMG_5861586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778" y="4005064"/>
            <a:ext cx="5414619" cy="2124487"/>
          </a:xfrm>
          <a:prstGeom prst="rect">
            <a:avLst/>
          </a:prstGeom>
          <a:noFill/>
          <a:ln>
            <a:noFill/>
          </a:ln>
          <a:effectLst>
            <a:reflection stA="51000" endPos="23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ubrik 1"/>
          <p:cNvSpPr>
            <a:spLocks noGrp="1"/>
          </p:cNvSpPr>
          <p:nvPr>
            <p:ph type="title"/>
          </p:nvPr>
        </p:nvSpPr>
        <p:spPr>
          <a:xfrm>
            <a:off x="395288" y="461963"/>
            <a:ext cx="8229600" cy="59055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sz="3600" dirty="0">
                <a:latin typeface="Arial" pitchFamily="34" charset="0"/>
                <a:ea typeface="ＭＳ Ｐゴシック" pitchFamily="34" charset="-128"/>
              </a:rPr>
              <a:t> Tävlandes uppträdande </a:t>
            </a:r>
            <a:br>
              <a:rPr lang="sv-SE" sz="3600" dirty="0">
                <a:latin typeface="Arial" pitchFamily="34" charset="0"/>
                <a:ea typeface="ＭＳ Ｐゴシック" pitchFamily="34" charset="-128"/>
              </a:rPr>
            </a:br>
            <a:r>
              <a:rPr lang="sv-SE" sz="3600" dirty="0">
                <a:latin typeface="Arial" pitchFamily="34" charset="0"/>
                <a:ea typeface="ＭＳ Ｐゴシック" pitchFamily="34" charset="-128"/>
              </a:rPr>
              <a:t>på banan</a:t>
            </a:r>
          </a:p>
        </p:txBody>
      </p:sp>
      <p:sp>
        <p:nvSpPr>
          <p:cNvPr id="86022" name="Platshållare för innehåll 2"/>
          <p:cNvSpPr>
            <a:spLocks noGrp="1"/>
          </p:cNvSpPr>
          <p:nvPr>
            <p:ph idx="1"/>
          </p:nvPr>
        </p:nvSpPr>
        <p:spPr>
          <a:xfrm>
            <a:off x="395288" y="2420888"/>
            <a:ext cx="8229600" cy="39592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Möjliggöra varvning, förare som inte respekterar blåflagg rapporteras till TL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Omkörning tillåten på höger och vänster sida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Max 1 spårändring, får ej hindra annan förare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Alltid köra på eller innanför banmarkering/</a:t>
            </a:r>
            <a:r>
              <a:rPr lang="sv-SE" sz="16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kerbs</a:t>
            </a:r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Vita linjerna är en del av banan</a:t>
            </a:r>
          </a:p>
          <a:p>
            <a:pPr lvl="1"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Om man kör utanför banmarkering/</a:t>
            </a:r>
            <a:r>
              <a:rPr lang="sv-SE" sz="1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kerbs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riskerar man bestraffning</a:t>
            </a:r>
          </a:p>
          <a:p>
            <a:pPr lvl="1"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Får återgå till banan när det är riskfritt och utan fördel 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Man får inte köra onödigt långsamt, oförutsägbart eller över sin förmåga så att man skapar farliga situationer.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Tävlingsbil får aldrig köras eller dragas mot körriktningen</a:t>
            </a:r>
          </a:p>
        </p:txBody>
      </p:sp>
      <p:pic>
        <p:nvPicPr>
          <p:cNvPr id="86018" name="Bildobjekt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3592513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Bildobjekt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3592513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Bildobjekt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3592513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Bildobjekt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0363" y="2564904"/>
            <a:ext cx="1296962" cy="11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571500"/>
          </a:xfrm>
        </p:spPr>
        <p:txBody>
          <a:bodyPr>
            <a:noAutofit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Innehåll</a:t>
            </a:r>
          </a:p>
        </p:txBody>
      </p:sp>
      <p:sp>
        <p:nvSpPr>
          <p:cNvPr id="16386" name="Platshållare för innehåll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sv-SE" dirty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sv-SE" dirty="0"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dirty="0">
                <a:ea typeface="+mn-ea"/>
                <a:cs typeface="Arial"/>
              </a:rPr>
              <a:t>Gemensamma regler (G)</a:t>
            </a:r>
          </a:p>
          <a:p>
            <a:pPr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endParaRPr lang="sv-SE" dirty="0"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sv-SE" dirty="0">
                <a:solidFill>
                  <a:schemeClr val="bg1">
                    <a:lumMod val="75000"/>
                  </a:schemeClr>
                </a:solidFill>
                <a:ea typeface="+mn-ea"/>
                <a:cs typeface="Arial"/>
              </a:rPr>
              <a:t>Sportgrensspecifika regler (RA)</a:t>
            </a:r>
          </a:p>
        </p:txBody>
      </p:sp>
      <p:pic>
        <p:nvPicPr>
          <p:cNvPr id="17411" name="Bildobjekt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341630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Bildobjekt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341630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481012"/>
          </a:xfrm>
        </p:spPr>
        <p:txBody>
          <a:bodyPr>
            <a:noAutofit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sz="3200" dirty="0">
                <a:latin typeface="Arial" pitchFamily="34" charset="0"/>
                <a:ea typeface="ＭＳ Ｐゴシック" pitchFamily="34" charset="-128"/>
              </a:rPr>
            </a:br>
            <a:r>
              <a:rPr lang="sv-SE" sz="3200" dirty="0">
                <a:latin typeface="Arial" pitchFamily="34" charset="0"/>
                <a:ea typeface="ＭＳ Ｐゴシック" pitchFamily="34" charset="-128"/>
              </a:rPr>
              <a:t> Stopp av tävlingsbil på banan</a:t>
            </a:r>
          </a:p>
        </p:txBody>
      </p:sp>
      <p:sp>
        <p:nvSpPr>
          <p:cNvPr id="88066" name="Platshållare för innehåll 2"/>
          <p:cNvSpPr>
            <a:spLocks noGrp="1"/>
          </p:cNvSpPr>
          <p:nvPr>
            <p:ph idx="1"/>
          </p:nvPr>
        </p:nvSpPr>
        <p:spPr>
          <a:xfrm>
            <a:off x="556834" y="1844824"/>
            <a:ext cx="8229600" cy="23764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Så fort föraren har problem ska han/hon göra medtävlande uppmärksamma på detta.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Föraren ska köra av till en säker position och sätta sig själv i säkerhet. 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Om möjligt förflytta bilen i säkerhet.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Föraren ska sätta tillbaka ratten och om möjligt lägga växel i neutral.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Har föraren tagit av sig bältet = brutit heatet (Gäller inte i långlopp/</a:t>
            </a:r>
            <a:r>
              <a:rPr lang="sv-SE" sz="16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endurance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Få kontakt med föraren och kontrollera att hon/han är OK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Om föraren är skadad – Försök </a:t>
            </a:r>
            <a:r>
              <a:rPr lang="sv-SE" sz="1600" b="1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inte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ta ut honom/henne såvida inte fara för livet är överhängande</a:t>
            </a:r>
          </a:p>
          <a:p>
            <a:pPr eaLnBrk="1" hangingPunct="1">
              <a:lnSpc>
                <a:spcPct val="11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Ta reda på om det behövs bärgning. Drag eller lyft…</a:t>
            </a:r>
          </a:p>
        </p:txBody>
      </p:sp>
      <p:pic>
        <p:nvPicPr>
          <p:cNvPr id="3" name="Bildobjekt 2" descr="4Road110724-64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991" y="4839417"/>
            <a:ext cx="1943546" cy="96727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Bildobjekt 3" descr="4Road110724-639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880" y="4869159"/>
            <a:ext cx="1944216" cy="9509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Bildobjekt 5" descr="4Road110724-637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6769" y="4869160"/>
            <a:ext cx="1944216" cy="9509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Bildobjekt 6" descr="4Road110724-636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510" y="4869160"/>
            <a:ext cx="1944216" cy="9509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ubrik 1"/>
          <p:cNvSpPr>
            <a:spLocks noGrp="1"/>
          </p:cNvSpPr>
          <p:nvPr>
            <p:ph type="title"/>
          </p:nvPr>
        </p:nvSpPr>
        <p:spPr>
          <a:xfrm>
            <a:off x="539750" y="166688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sz="3600" dirty="0">
                <a:latin typeface="Arial" pitchFamily="34" charset="0"/>
                <a:ea typeface="ＭＳ Ｐゴシック" pitchFamily="34" charset="-128"/>
              </a:rPr>
              <a:t> Bestämmelse för depåer</a:t>
            </a:r>
          </a:p>
        </p:txBody>
      </p:sp>
      <p:sp>
        <p:nvSpPr>
          <p:cNvPr id="89090" name="Platshållare för innehåll 2"/>
          <p:cNvSpPr>
            <a:spLocks noGrp="1"/>
          </p:cNvSpPr>
          <p:nvPr>
            <p:ph idx="1"/>
          </p:nvPr>
        </p:nvSpPr>
        <p:spPr>
          <a:xfrm>
            <a:off x="484514" y="1757039"/>
            <a:ext cx="8229600" cy="917575"/>
          </a:xfrm>
        </p:spPr>
        <p:txBody>
          <a:bodyPr/>
          <a:lstStyle/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Provkörning med tävlingsbilar inom parkeringsdepåerna är förbjudet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Max hastighet = gånghastighet</a:t>
            </a:r>
          </a:p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89091" name="Rubrik 1"/>
          <p:cNvSpPr>
            <a:spLocks/>
          </p:cNvSpPr>
          <p:nvPr/>
        </p:nvSpPr>
        <p:spPr bwMode="auto">
          <a:xfrm>
            <a:off x="457200" y="2885752"/>
            <a:ext cx="8229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sv-SE" sz="3200" dirty="0">
                <a:solidFill>
                  <a:srgbClr val="000000"/>
                </a:solidFill>
                <a:cs typeface="Arial" pitchFamily="34" charset="0"/>
              </a:rPr>
              <a:t> Brandsläckare</a:t>
            </a:r>
          </a:p>
        </p:txBody>
      </p:sp>
      <p:sp>
        <p:nvSpPr>
          <p:cNvPr id="89092" name="Platshållare för innehåll 2"/>
          <p:cNvSpPr>
            <a:spLocks/>
          </p:cNvSpPr>
          <p:nvPr/>
        </p:nvSpPr>
        <p:spPr bwMode="auto">
          <a:xfrm>
            <a:off x="484808" y="3789040"/>
            <a:ext cx="58324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</a:pPr>
            <a:r>
              <a:rPr lang="sv-SE" sz="1600" dirty="0">
                <a:cs typeface="Arial" pitchFamily="34" charset="0"/>
              </a:rPr>
              <a:t>Minst 1 per tävlingsbil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</a:pPr>
            <a:r>
              <a:rPr lang="sv-SE" sz="1600" dirty="0">
                <a:cs typeface="Arial" pitchFamily="34" charset="0"/>
              </a:rPr>
              <a:t>Anpassad för drivmedlet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</a:pPr>
            <a:r>
              <a:rPr lang="sv-SE" sz="1600" dirty="0">
                <a:cs typeface="Arial" pitchFamily="34" charset="0"/>
              </a:rPr>
              <a:t>Effektivitetsklass minimum 34A -233B (9-</a:t>
            </a:r>
            <a:r>
              <a:rPr lang="sv-SE" sz="1600" dirty="0" err="1">
                <a:cs typeface="Arial" pitchFamily="34" charset="0"/>
              </a:rPr>
              <a:t>10kg</a:t>
            </a:r>
            <a:r>
              <a:rPr lang="sv-SE" sz="1600" dirty="0">
                <a:cs typeface="Arial" pitchFamily="34" charset="0"/>
              </a:rPr>
              <a:t> sammanlagt)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</a:pPr>
            <a:r>
              <a:rPr lang="sv-SE" sz="1600" dirty="0">
                <a:cs typeface="Arial" pitchFamily="34" charset="0"/>
              </a:rPr>
              <a:t>Uppvisas i besiktning, uppskyltad och tillgänglig på depåplats</a:t>
            </a:r>
          </a:p>
        </p:txBody>
      </p:sp>
      <p:pic>
        <p:nvPicPr>
          <p:cNvPr id="89093" name="Bildobjekt 1" descr="Pulverslackare 43A Standard vinj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838" y="2420888"/>
            <a:ext cx="257016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ubrik 1"/>
          <p:cNvSpPr>
            <a:spLocks noGrp="1"/>
          </p:cNvSpPr>
          <p:nvPr>
            <p:ph type="title"/>
          </p:nvPr>
        </p:nvSpPr>
        <p:spPr>
          <a:xfrm>
            <a:off x="395288" y="195263"/>
            <a:ext cx="8229600" cy="64611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sz="360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sv-SE" sz="3600" dirty="0" err="1">
                <a:latin typeface="Arial" pitchFamily="34" charset="0"/>
                <a:ea typeface="ＭＳ Ｐゴシック" pitchFamily="34" charset="-128"/>
              </a:rPr>
              <a:t>Bandepå</a:t>
            </a:r>
            <a:endParaRPr lang="sv-SE" sz="36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0114" name="Platshållare för innehåll 2"/>
          <p:cNvSpPr>
            <a:spLocks noGrp="1"/>
          </p:cNvSpPr>
          <p:nvPr>
            <p:ph idx="1"/>
          </p:nvPr>
        </p:nvSpPr>
        <p:spPr>
          <a:xfrm>
            <a:off x="490538" y="1502003"/>
            <a:ext cx="7681912" cy="2286000"/>
          </a:xfrm>
        </p:spPr>
        <p:txBody>
          <a:bodyPr/>
          <a:lstStyle/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Tillträde till bandepåmur/räcke har endast officiell funktionär och teampersonal med speciellt </a:t>
            </a:r>
            <a:r>
              <a:rPr lang="sv-SE" sz="16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passertillstånd</a:t>
            </a:r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Vid start enbart startern!</a:t>
            </a:r>
          </a:p>
          <a:p>
            <a:pPr eaLnBrk="1" hangingPunct="1"/>
            <a:r>
              <a:rPr lang="sv-SE" sz="16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Förare får delta i arbete på bil i </a:t>
            </a:r>
            <a:r>
              <a:rPr lang="sv-SE" sz="1600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bandepå</a:t>
            </a:r>
            <a:endParaRPr lang="sv-SE" sz="16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Bränsle får INTE fyllas på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Hastighet: MAX 60 km/h, kan vara lägre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739" y="3429000"/>
            <a:ext cx="5145510" cy="2531238"/>
          </a:xfrm>
          <a:prstGeom prst="rect">
            <a:avLst/>
          </a:prstGeom>
          <a:effectLst/>
        </p:spPr>
      </p:pic>
      <p:sp>
        <p:nvSpPr>
          <p:cNvPr id="3" name="Rektangel med rundade hörn 2"/>
          <p:cNvSpPr>
            <a:spLocks noChangeArrowheads="1"/>
          </p:cNvSpPr>
          <p:nvPr/>
        </p:nvSpPr>
        <p:spPr bwMode="auto">
          <a:xfrm>
            <a:off x="1619672" y="4065588"/>
            <a:ext cx="1295400" cy="431800"/>
          </a:xfrm>
          <a:prstGeom prst="roundRect">
            <a:avLst>
              <a:gd name="adj" fmla="val 16667"/>
            </a:avLst>
          </a:prstGeom>
          <a:solidFill>
            <a:srgbClr val="404040">
              <a:alpha val="65097"/>
            </a:srgbClr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/>
            <a:r>
              <a:rPr lang="sv-SE" dirty="0" err="1">
                <a:solidFill>
                  <a:srgbClr val="FFFFFF"/>
                </a:solidFill>
                <a:latin typeface="Calibri" pitchFamily="34" charset="0"/>
              </a:rPr>
              <a:t>Depåmur</a:t>
            </a:r>
            <a:endParaRPr lang="sv-S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ktangel med rundade hörn 7"/>
          <p:cNvSpPr>
            <a:spLocks noChangeArrowheads="1"/>
          </p:cNvSpPr>
          <p:nvPr/>
        </p:nvSpPr>
        <p:spPr bwMode="auto">
          <a:xfrm>
            <a:off x="3218154" y="4857750"/>
            <a:ext cx="1296988" cy="431800"/>
          </a:xfrm>
          <a:prstGeom prst="roundRect">
            <a:avLst>
              <a:gd name="adj" fmla="val 16667"/>
            </a:avLst>
          </a:prstGeom>
          <a:solidFill>
            <a:srgbClr val="404040">
              <a:alpha val="65097"/>
            </a:srgbClr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sv-SE" dirty="0" err="1">
                <a:solidFill>
                  <a:schemeClr val="lt1"/>
                </a:solidFill>
                <a:latin typeface="+mn-lt"/>
                <a:ea typeface="+mn-ea"/>
              </a:rPr>
              <a:t>Fastlane</a:t>
            </a:r>
            <a:endParaRPr lang="sv-SE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ktangel med rundade hörn 8"/>
          <p:cNvSpPr>
            <a:spLocks noChangeArrowheads="1"/>
          </p:cNvSpPr>
          <p:nvPr/>
        </p:nvSpPr>
        <p:spPr bwMode="auto">
          <a:xfrm>
            <a:off x="5738457" y="5012871"/>
            <a:ext cx="1296987" cy="431800"/>
          </a:xfrm>
          <a:prstGeom prst="roundRect">
            <a:avLst>
              <a:gd name="adj" fmla="val 16667"/>
            </a:avLst>
          </a:prstGeom>
          <a:solidFill>
            <a:srgbClr val="404040">
              <a:alpha val="65097"/>
            </a:srgbClr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sv-SE">
                <a:solidFill>
                  <a:schemeClr val="lt1"/>
                </a:solidFill>
                <a:latin typeface="+mn-lt"/>
                <a:ea typeface="+mn-ea"/>
              </a:rPr>
              <a:t>Slowlane</a:t>
            </a:r>
          </a:p>
        </p:txBody>
      </p:sp>
      <p:sp>
        <p:nvSpPr>
          <p:cNvPr id="10" name="Rektangel med rundade hörn 9"/>
          <p:cNvSpPr>
            <a:spLocks noChangeArrowheads="1"/>
          </p:cNvSpPr>
          <p:nvPr/>
        </p:nvSpPr>
        <p:spPr bwMode="auto">
          <a:xfrm>
            <a:off x="5319924" y="3819072"/>
            <a:ext cx="1584325" cy="431800"/>
          </a:xfrm>
          <a:prstGeom prst="roundRect">
            <a:avLst>
              <a:gd name="adj" fmla="val 16667"/>
            </a:avLst>
          </a:prstGeom>
          <a:solidFill>
            <a:srgbClr val="404040">
              <a:alpha val="65097"/>
            </a:srgbClr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/>
            <a:r>
              <a:rPr lang="sv-SE">
                <a:solidFill>
                  <a:srgbClr val="FFFFFF"/>
                </a:solidFill>
                <a:latin typeface="Calibri" pitchFamily="34" charset="0"/>
              </a:rPr>
              <a:t>Bandepåplats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ubrik 1"/>
          <p:cNvSpPr>
            <a:spLocks/>
          </p:cNvSpPr>
          <p:nvPr/>
        </p:nvSpPr>
        <p:spPr bwMode="auto">
          <a:xfrm>
            <a:off x="397272" y="764704"/>
            <a:ext cx="8229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sv-SE" sz="3200" dirty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endParaRPr lang="sv-SE" sz="3200" dirty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endParaRPr lang="sv-SE" sz="3200" dirty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endParaRPr lang="sv-SE" sz="3200" dirty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sv-SE" sz="3200" dirty="0">
                <a:solidFill>
                  <a:srgbClr val="000000"/>
                </a:solidFill>
                <a:cs typeface="Arial" pitchFamily="34" charset="0"/>
              </a:rPr>
              <a:t> Infart/utfart </a:t>
            </a:r>
            <a:r>
              <a:rPr lang="sv-SE" sz="3200" dirty="0" err="1">
                <a:solidFill>
                  <a:srgbClr val="000000"/>
                </a:solidFill>
                <a:cs typeface="Arial" pitchFamily="34" charset="0"/>
              </a:rPr>
              <a:t>bandepå</a:t>
            </a:r>
            <a:endParaRPr lang="sv-SE" sz="3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162" name="Platshållare för innehåll 2"/>
          <p:cNvSpPr>
            <a:spLocks/>
          </p:cNvSpPr>
          <p:nvPr/>
        </p:nvSpPr>
        <p:spPr bwMode="auto">
          <a:xfrm>
            <a:off x="829194" y="1700808"/>
            <a:ext cx="78216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95000"/>
            </a:pPr>
            <a:endParaRPr lang="sv-SE" sz="1600" dirty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</a:pPr>
            <a:r>
              <a:rPr lang="sv-SE" sz="1600" dirty="0">
                <a:cs typeface="Arial" pitchFamily="34" charset="0"/>
              </a:rPr>
              <a:t>In- och utfart ska ske utan risk för medtävlande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</a:pPr>
            <a:r>
              <a:rPr lang="sv-SE" sz="1600" dirty="0">
                <a:cs typeface="Arial" pitchFamily="34" charset="0"/>
              </a:rPr>
              <a:t>Man får inte korsa linjen, varken in eller ut ur bandepån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5000"/>
            </a:pPr>
            <a:endParaRPr lang="sv-SE" sz="1600" dirty="0">
              <a:cs typeface="Arial" pitchFamily="34" charset="0"/>
            </a:endParaRPr>
          </a:p>
        </p:txBody>
      </p:sp>
      <p:pic>
        <p:nvPicPr>
          <p:cNvPr id="4" name="Bildobjekt 3" descr="3RS110710-11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991" y="3212976"/>
            <a:ext cx="4601805" cy="2736303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ubrik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9600" cy="7540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sz="3600" dirty="0">
                <a:latin typeface="Arial" pitchFamily="34" charset="0"/>
                <a:ea typeface="ＭＳ Ｐゴシック" pitchFamily="34" charset="-128"/>
              </a:rPr>
              <a:t> Förarsammanträde</a:t>
            </a:r>
          </a:p>
        </p:txBody>
      </p:sp>
      <p:sp>
        <p:nvSpPr>
          <p:cNvPr id="94210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447925"/>
          </a:xfrm>
        </p:spPr>
        <p:txBody>
          <a:bodyPr/>
          <a:lstStyle/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Obligatoriskt för alla tävlande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Ogiltig frånvaro bestraffas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Hålls företrädesvis av tävlingsledningen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Närvaro kontrolleras (stickprov alt. </a:t>
            </a:r>
            <a:r>
              <a:rPr lang="sv-SE" sz="20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sign</a:t>
            </a: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-lista)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På förarsammanträde ska bland annat behandlas säkerhetsfrågor, organisationsändring, startprocedur samt andra ordningsfrågor.</a:t>
            </a:r>
          </a:p>
          <a:p>
            <a:pPr eaLnBrk="1" hangingPunct="1"/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Picture 10" descr="RA 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4293096"/>
            <a:ext cx="4356100" cy="182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öger 4"/>
          <p:cNvSpPr>
            <a:spLocks noChangeArrowheads="1"/>
          </p:cNvSpPr>
          <p:nvPr/>
        </p:nvSpPr>
        <p:spPr bwMode="auto">
          <a:xfrm rot="-900000">
            <a:off x="6615113" y="5435600"/>
            <a:ext cx="647700" cy="287338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Höger 23"/>
          <p:cNvSpPr>
            <a:spLocks noChangeArrowheads="1"/>
          </p:cNvSpPr>
          <p:nvPr/>
        </p:nvSpPr>
        <p:spPr bwMode="auto">
          <a:xfrm rot="1399338">
            <a:off x="6977063" y="5138738"/>
            <a:ext cx="647700" cy="288925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Höger 3"/>
          <p:cNvSpPr>
            <a:spLocks noChangeArrowheads="1"/>
          </p:cNvSpPr>
          <p:nvPr/>
        </p:nvSpPr>
        <p:spPr bwMode="auto">
          <a:xfrm>
            <a:off x="323850" y="4941888"/>
            <a:ext cx="3311525" cy="431800"/>
          </a:xfrm>
          <a:prstGeom prst="rightArrow">
            <a:avLst>
              <a:gd name="adj1" fmla="val 77713"/>
              <a:gd name="adj2" fmla="val 4999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113" name="Rubrik 1"/>
          <p:cNvSpPr>
            <a:spLocks noGrp="1"/>
          </p:cNvSpPr>
          <p:nvPr>
            <p:ph type="title"/>
          </p:nvPr>
        </p:nvSpPr>
        <p:spPr>
          <a:xfrm>
            <a:off x="457200" y="280988"/>
            <a:ext cx="8229600" cy="455612"/>
          </a:xfrm>
        </p:spPr>
        <p:txBody>
          <a:bodyPr>
            <a:noAutofit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sz="3200" dirty="0">
                <a:latin typeface="Arial" pitchFamily="34" charset="0"/>
                <a:ea typeface="ＭＳ Ｐゴシック" pitchFamily="34" charset="-128"/>
              </a:rPr>
              <a:t> Uppställning till start</a:t>
            </a:r>
            <a:endParaRPr lang="sv-SE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0357" name="Platshållare för innehåll 2"/>
          <p:cNvSpPr>
            <a:spLocks noGrp="1"/>
          </p:cNvSpPr>
          <p:nvPr>
            <p:ph idx="1"/>
          </p:nvPr>
        </p:nvSpPr>
        <p:spPr>
          <a:xfrm>
            <a:off x="468313" y="1771650"/>
            <a:ext cx="8567737" cy="2665413"/>
          </a:xfrm>
        </p:spPr>
        <p:txBody>
          <a:bodyPr>
            <a:normAutofit fontScale="92500"/>
          </a:bodyPr>
          <a:lstStyle/>
          <a:p>
            <a:pPr eaLnBrk="1" hangingPunct="1"/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Snabbaste förare startar i </a:t>
            </a:r>
            <a:r>
              <a:rPr lang="sv-SE" sz="20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pole</a:t>
            </a: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position (se banlicens)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Tävlingsledningen kan ändra </a:t>
            </a:r>
            <a:r>
              <a:rPr lang="sv-SE" sz="20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pole</a:t>
            </a: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position (bara position 1 &amp; 2 kan ändras)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Framkörning till start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Stillastående start: höger startled körs ut från uppställningen först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Rullande start: släpps </a:t>
            </a:r>
            <a:r>
              <a:rPr lang="sv-SE" alt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 och 2</a:t>
            </a:r>
            <a:r>
              <a:rPr lang="sv-SE" alt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enligt startuppställningen 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Omkörning i princip förbjuden</a:t>
            </a:r>
          </a:p>
        </p:txBody>
      </p:sp>
      <p:sp>
        <p:nvSpPr>
          <p:cNvPr id="100358" name="Rektangel 3"/>
          <p:cNvSpPr>
            <a:spLocks noChangeArrowheads="1"/>
          </p:cNvSpPr>
          <p:nvPr/>
        </p:nvSpPr>
        <p:spPr bwMode="auto">
          <a:xfrm>
            <a:off x="323057" y="1049924"/>
            <a:ext cx="7993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sv-SE" sz="2000" dirty="0"/>
          </a:p>
          <a:p>
            <a:pPr lvl="1"/>
            <a:endParaRPr lang="sv-SE" sz="2000" dirty="0"/>
          </a:p>
          <a:p>
            <a:pPr lvl="1"/>
            <a:r>
              <a:rPr lang="sv-SE" sz="2000" dirty="0"/>
              <a:t>Är föraren inte i tid till uppställning (</a:t>
            </a:r>
            <a:r>
              <a:rPr lang="sv-SE" sz="2000" dirty="0" err="1"/>
              <a:t>line</a:t>
            </a:r>
            <a:r>
              <a:rPr lang="sv-SE" sz="2000" dirty="0"/>
              <a:t> up) i parkeringsdepån kan det hända att han/hon inte får starta!</a:t>
            </a:r>
          </a:p>
        </p:txBody>
      </p:sp>
      <p:pic>
        <p:nvPicPr>
          <p:cNvPr id="100359" name="Bildobjekt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97982" y="4941094"/>
            <a:ext cx="3238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Bildobjekt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20900" y="4941888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Bildobjekt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00175" y="4941888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Bildobjekt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8013" y="4941888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3" name="Bildobjekt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98775" y="5373688"/>
            <a:ext cx="3222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Bildobjekt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21693" y="5374482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5" name="Bildobjekt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00968" y="5374482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Bildobjekt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8806" y="5374482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7" name="Bildobjekt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99250" y="4941888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8" name="Bildobjekt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22169" y="4941094"/>
            <a:ext cx="3238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9" name="Bildobjekt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02238" y="4941888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0" name="Bildobjekt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10075" y="4941888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1" name="Bildobjekt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00043" y="5374482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2" name="Bildobjekt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22962" y="5373688"/>
            <a:ext cx="3222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Bildobjekt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03031" y="5374482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Bildobjekt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10868" y="5374482"/>
            <a:ext cx="322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Bildobjekt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95419" y="5230019"/>
            <a:ext cx="322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Bildobjekt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71682" y="5230019"/>
            <a:ext cx="322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7" name="textruta 5"/>
          <p:cNvSpPr txBox="1">
            <a:spLocks noChangeArrowheads="1"/>
          </p:cNvSpPr>
          <p:nvPr/>
        </p:nvSpPr>
        <p:spPr bwMode="auto">
          <a:xfrm>
            <a:off x="2916238" y="5043488"/>
            <a:ext cx="36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1</a:t>
            </a:r>
          </a:p>
        </p:txBody>
      </p:sp>
      <p:sp>
        <p:nvSpPr>
          <p:cNvPr id="100378" name="textruta 27"/>
          <p:cNvSpPr txBox="1">
            <a:spLocks noChangeArrowheads="1"/>
          </p:cNvSpPr>
          <p:nvPr/>
        </p:nvSpPr>
        <p:spPr bwMode="auto">
          <a:xfrm>
            <a:off x="2916238" y="5470525"/>
            <a:ext cx="3603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2</a:t>
            </a:r>
          </a:p>
        </p:txBody>
      </p:sp>
      <p:sp>
        <p:nvSpPr>
          <p:cNvPr id="100379" name="textruta 28"/>
          <p:cNvSpPr txBox="1">
            <a:spLocks noChangeArrowheads="1"/>
          </p:cNvSpPr>
          <p:nvPr/>
        </p:nvSpPr>
        <p:spPr bwMode="auto">
          <a:xfrm>
            <a:off x="2141538" y="5470525"/>
            <a:ext cx="3603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4</a:t>
            </a:r>
          </a:p>
        </p:txBody>
      </p:sp>
      <p:sp>
        <p:nvSpPr>
          <p:cNvPr id="100380" name="textruta 29"/>
          <p:cNvSpPr txBox="1">
            <a:spLocks noChangeArrowheads="1"/>
          </p:cNvSpPr>
          <p:nvPr/>
        </p:nvSpPr>
        <p:spPr bwMode="auto">
          <a:xfrm>
            <a:off x="2141538" y="5040313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3</a:t>
            </a:r>
          </a:p>
        </p:txBody>
      </p:sp>
      <p:sp>
        <p:nvSpPr>
          <p:cNvPr id="100381" name="textruta 30"/>
          <p:cNvSpPr txBox="1">
            <a:spLocks noChangeArrowheads="1"/>
          </p:cNvSpPr>
          <p:nvPr/>
        </p:nvSpPr>
        <p:spPr bwMode="auto">
          <a:xfrm>
            <a:off x="1409700" y="50403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5</a:t>
            </a:r>
          </a:p>
        </p:txBody>
      </p:sp>
      <p:sp>
        <p:nvSpPr>
          <p:cNvPr id="100382" name="textruta 31"/>
          <p:cNvSpPr txBox="1">
            <a:spLocks noChangeArrowheads="1"/>
          </p:cNvSpPr>
          <p:nvPr/>
        </p:nvSpPr>
        <p:spPr bwMode="auto">
          <a:xfrm>
            <a:off x="1409700" y="5473700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6</a:t>
            </a:r>
          </a:p>
        </p:txBody>
      </p:sp>
      <p:sp>
        <p:nvSpPr>
          <p:cNvPr id="100383" name="textruta 32"/>
          <p:cNvSpPr txBox="1">
            <a:spLocks noChangeArrowheads="1"/>
          </p:cNvSpPr>
          <p:nvPr/>
        </p:nvSpPr>
        <p:spPr bwMode="auto">
          <a:xfrm>
            <a:off x="623888" y="5473700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8</a:t>
            </a:r>
          </a:p>
        </p:txBody>
      </p:sp>
      <p:sp>
        <p:nvSpPr>
          <p:cNvPr id="100384" name="textruta 33"/>
          <p:cNvSpPr txBox="1">
            <a:spLocks noChangeArrowheads="1"/>
          </p:cNvSpPr>
          <p:nvPr/>
        </p:nvSpPr>
        <p:spPr bwMode="auto">
          <a:xfrm>
            <a:off x="623888" y="5040313"/>
            <a:ext cx="36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7</a:t>
            </a:r>
          </a:p>
        </p:txBody>
      </p:sp>
      <p:sp>
        <p:nvSpPr>
          <p:cNvPr id="100385" name="textruta 34"/>
          <p:cNvSpPr txBox="1">
            <a:spLocks noChangeArrowheads="1"/>
          </p:cNvSpPr>
          <p:nvPr/>
        </p:nvSpPr>
        <p:spPr bwMode="auto">
          <a:xfrm>
            <a:off x="6718300" y="5043488"/>
            <a:ext cx="360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1</a:t>
            </a:r>
          </a:p>
        </p:txBody>
      </p:sp>
      <p:sp>
        <p:nvSpPr>
          <p:cNvPr id="100386" name="textruta 35"/>
          <p:cNvSpPr txBox="1">
            <a:spLocks noChangeArrowheads="1"/>
          </p:cNvSpPr>
          <p:nvPr/>
        </p:nvSpPr>
        <p:spPr bwMode="auto">
          <a:xfrm>
            <a:off x="6718300" y="5470525"/>
            <a:ext cx="3603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2</a:t>
            </a:r>
          </a:p>
        </p:txBody>
      </p:sp>
      <p:sp>
        <p:nvSpPr>
          <p:cNvPr id="100387" name="textruta 36"/>
          <p:cNvSpPr txBox="1">
            <a:spLocks noChangeArrowheads="1"/>
          </p:cNvSpPr>
          <p:nvPr/>
        </p:nvSpPr>
        <p:spPr bwMode="auto">
          <a:xfrm>
            <a:off x="5943600" y="5470525"/>
            <a:ext cx="3603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4</a:t>
            </a:r>
          </a:p>
        </p:txBody>
      </p:sp>
      <p:sp>
        <p:nvSpPr>
          <p:cNvPr id="100388" name="textruta 37"/>
          <p:cNvSpPr txBox="1">
            <a:spLocks noChangeArrowheads="1"/>
          </p:cNvSpPr>
          <p:nvPr/>
        </p:nvSpPr>
        <p:spPr bwMode="auto">
          <a:xfrm>
            <a:off x="5943600" y="50403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3</a:t>
            </a:r>
          </a:p>
        </p:txBody>
      </p:sp>
      <p:sp>
        <p:nvSpPr>
          <p:cNvPr id="100389" name="textruta 38"/>
          <p:cNvSpPr txBox="1">
            <a:spLocks noChangeArrowheads="1"/>
          </p:cNvSpPr>
          <p:nvPr/>
        </p:nvSpPr>
        <p:spPr bwMode="auto">
          <a:xfrm>
            <a:off x="5211763" y="5040313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5</a:t>
            </a:r>
          </a:p>
        </p:txBody>
      </p:sp>
      <p:sp>
        <p:nvSpPr>
          <p:cNvPr id="100390" name="textruta 39"/>
          <p:cNvSpPr txBox="1">
            <a:spLocks noChangeArrowheads="1"/>
          </p:cNvSpPr>
          <p:nvPr/>
        </p:nvSpPr>
        <p:spPr bwMode="auto">
          <a:xfrm>
            <a:off x="5211763" y="5473700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6</a:t>
            </a:r>
          </a:p>
        </p:txBody>
      </p:sp>
      <p:sp>
        <p:nvSpPr>
          <p:cNvPr id="100391" name="textruta 40"/>
          <p:cNvSpPr txBox="1">
            <a:spLocks noChangeArrowheads="1"/>
          </p:cNvSpPr>
          <p:nvPr/>
        </p:nvSpPr>
        <p:spPr bwMode="auto">
          <a:xfrm>
            <a:off x="4427538" y="5473700"/>
            <a:ext cx="358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8</a:t>
            </a:r>
          </a:p>
        </p:txBody>
      </p:sp>
      <p:sp>
        <p:nvSpPr>
          <p:cNvPr id="100392" name="textruta 41"/>
          <p:cNvSpPr txBox="1">
            <a:spLocks noChangeArrowheads="1"/>
          </p:cNvSpPr>
          <p:nvPr/>
        </p:nvSpPr>
        <p:spPr bwMode="auto">
          <a:xfrm>
            <a:off x="4427538" y="5040313"/>
            <a:ext cx="3587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7</a:t>
            </a:r>
          </a:p>
        </p:txBody>
      </p:sp>
      <p:sp>
        <p:nvSpPr>
          <p:cNvPr id="100393" name="textruta 42"/>
          <p:cNvSpPr txBox="1">
            <a:spLocks noChangeArrowheads="1"/>
          </p:cNvSpPr>
          <p:nvPr/>
        </p:nvSpPr>
        <p:spPr bwMode="auto">
          <a:xfrm>
            <a:off x="8388350" y="5327650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1</a:t>
            </a:r>
          </a:p>
        </p:txBody>
      </p:sp>
      <p:sp>
        <p:nvSpPr>
          <p:cNvPr id="100394" name="textruta 43"/>
          <p:cNvSpPr txBox="1">
            <a:spLocks noChangeArrowheads="1"/>
          </p:cNvSpPr>
          <p:nvPr/>
        </p:nvSpPr>
        <p:spPr bwMode="auto">
          <a:xfrm>
            <a:off x="7812088" y="5319713"/>
            <a:ext cx="36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2</a:t>
            </a:r>
          </a:p>
        </p:txBody>
      </p:sp>
      <p:sp>
        <p:nvSpPr>
          <p:cNvPr id="100395" name="textruta 13"/>
          <p:cNvSpPr txBox="1">
            <a:spLocks noChangeArrowheads="1"/>
          </p:cNvSpPr>
          <p:nvPr/>
        </p:nvSpPr>
        <p:spPr bwMode="auto">
          <a:xfrm>
            <a:off x="468313" y="4294188"/>
            <a:ext cx="2951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/>
              <a:t>Uppställning (line up)</a:t>
            </a:r>
          </a:p>
          <a:p>
            <a:pPr algn="ctr"/>
            <a:r>
              <a:rPr lang="sv-SE"/>
              <a:t>för stående start </a:t>
            </a:r>
          </a:p>
        </p:txBody>
      </p:sp>
      <p:sp>
        <p:nvSpPr>
          <p:cNvPr id="100396" name="textruta 45"/>
          <p:cNvSpPr txBox="1">
            <a:spLocks noChangeArrowheads="1"/>
          </p:cNvSpPr>
          <p:nvPr/>
        </p:nvSpPr>
        <p:spPr bwMode="auto">
          <a:xfrm>
            <a:off x="4211638" y="4294188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/>
              <a:t>Uppställning (line up)</a:t>
            </a:r>
          </a:p>
          <a:p>
            <a:pPr algn="ctr"/>
            <a:r>
              <a:rPr lang="sv-SE"/>
              <a:t>för rullande start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544872" y="1243331"/>
            <a:ext cx="82296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algn="ctr" defTabSz="457200">
              <a:lnSpc>
                <a:spcPts val="100"/>
              </a:lnSpc>
            </a:pPr>
            <a:r>
              <a:rPr lang="sv-SE" sz="3200" dirty="0">
                <a:cs typeface="Arial" pitchFamily="34" charset="0"/>
              </a:rPr>
              <a:t>Stående start</a:t>
            </a:r>
          </a:p>
        </p:txBody>
      </p:sp>
      <p:sp>
        <p:nvSpPr>
          <p:cNvPr id="102402" name="Platshållare för innehåll 2"/>
          <p:cNvSpPr txBox="1">
            <a:spLocks/>
          </p:cNvSpPr>
          <p:nvPr/>
        </p:nvSpPr>
        <p:spPr bwMode="auto">
          <a:xfrm>
            <a:off x="369528" y="900957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endParaRPr lang="sv-SE" sz="2000" dirty="0">
              <a:cs typeface="Arial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2000" dirty="0">
                <a:cs typeface="Arial" pitchFamily="34" charset="0"/>
              </a:rPr>
              <a:t>Bilen måste stå helt still när startsignal ges</a:t>
            </a:r>
          </a:p>
          <a:p>
            <a:pPr lvl="1" defTabSz="457200">
              <a:spcBef>
                <a:spcPct val="20000"/>
              </a:spcBef>
            </a:pPr>
            <a:r>
              <a:rPr lang="sv-SE" sz="1600" dirty="0">
                <a:cs typeface="Arial" pitchFamily="34" charset="0"/>
              </a:rPr>
              <a:t>– annars är det felaktig start och föraren bestraffas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cs typeface="Arial" pitchFamily="34" charset="0"/>
              </a:rPr>
              <a:t>Öppen bil </a:t>
            </a:r>
            <a:r>
              <a:rPr lang="sv-SE" sz="2000" dirty="0">
                <a:cs typeface="Arial" pitchFamily="34" charset="0"/>
                <a:sym typeface="Wingdings" pitchFamily="2" charset="2"/>
              </a:rPr>
              <a:t> handskar i avvikande färg från bilen</a:t>
            </a:r>
          </a:p>
          <a:p>
            <a:pPr defTabSz="457200">
              <a:spcBef>
                <a:spcPct val="20000"/>
              </a:spcBef>
            </a:pPr>
            <a:endParaRPr lang="sv-SE" sz="2000" b="1" u="sng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  <a:p>
            <a:pPr defTabSz="457200">
              <a:spcBef>
                <a:spcPct val="20000"/>
              </a:spcBef>
            </a:pPr>
            <a:endParaRPr lang="sv-SE" sz="2000" b="1" u="sng" dirty="0">
              <a:solidFill>
                <a:srgbClr val="FF0000"/>
              </a:solidFill>
              <a:cs typeface="Arial" pitchFamily="34" charset="0"/>
              <a:sym typeface="Wingdings" pitchFamily="2" charset="2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v-SE" sz="2000" dirty="0">
              <a:cs typeface="Arial" pitchFamily="34" charset="0"/>
            </a:endParaRPr>
          </a:p>
        </p:txBody>
      </p:sp>
      <p:grpSp>
        <p:nvGrpSpPr>
          <p:cNvPr id="102403" name="Grupp 6"/>
          <p:cNvGrpSpPr>
            <a:grpSpLocks/>
          </p:cNvGrpSpPr>
          <p:nvPr/>
        </p:nvGrpSpPr>
        <p:grpSpPr bwMode="auto">
          <a:xfrm>
            <a:off x="5926138" y="2174875"/>
            <a:ext cx="949325" cy="711200"/>
            <a:chOff x="5925750" y="2492896"/>
            <a:chExt cx="950506" cy="710479"/>
          </a:xfrm>
        </p:grpSpPr>
        <p:pic>
          <p:nvPicPr>
            <p:cNvPr id="102469" name="Bildobjekt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045763" y="2372883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0" name="textruta 16"/>
            <p:cNvSpPr txBox="1">
              <a:spLocks noChangeArrowheads="1"/>
            </p:cNvSpPr>
            <p:nvPr/>
          </p:nvSpPr>
          <p:spPr bwMode="auto">
            <a:xfrm>
              <a:off x="6202526" y="2636912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1</a:t>
              </a:r>
            </a:p>
          </p:txBody>
        </p:sp>
      </p:grpSp>
      <p:grpSp>
        <p:nvGrpSpPr>
          <p:cNvPr id="102404" name="Grupp 93185"/>
          <p:cNvGrpSpPr>
            <a:grpSpLocks/>
          </p:cNvGrpSpPr>
          <p:nvPr/>
        </p:nvGrpSpPr>
        <p:grpSpPr bwMode="auto">
          <a:xfrm>
            <a:off x="4321175" y="2174875"/>
            <a:ext cx="950913" cy="711200"/>
            <a:chOff x="4321120" y="2492896"/>
            <a:chExt cx="950506" cy="710479"/>
          </a:xfrm>
        </p:grpSpPr>
        <p:pic>
          <p:nvPicPr>
            <p:cNvPr id="102467" name="Bildobjekt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441133" y="2372883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8" name="textruta 58"/>
            <p:cNvSpPr txBox="1">
              <a:spLocks noChangeArrowheads="1"/>
            </p:cNvSpPr>
            <p:nvPr/>
          </p:nvSpPr>
          <p:spPr bwMode="auto">
            <a:xfrm>
              <a:off x="4584829" y="2636912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3</a:t>
              </a:r>
            </a:p>
          </p:txBody>
        </p:sp>
      </p:grpSp>
      <p:grpSp>
        <p:nvGrpSpPr>
          <p:cNvPr id="102405" name="Grupp 93187"/>
          <p:cNvGrpSpPr>
            <a:grpSpLocks/>
          </p:cNvGrpSpPr>
          <p:nvPr/>
        </p:nvGrpSpPr>
        <p:grpSpPr bwMode="auto">
          <a:xfrm>
            <a:off x="2790825" y="2174875"/>
            <a:ext cx="950913" cy="711200"/>
            <a:chOff x="2790919" y="2492896"/>
            <a:chExt cx="950506" cy="710479"/>
          </a:xfrm>
        </p:grpSpPr>
        <p:pic>
          <p:nvPicPr>
            <p:cNvPr id="102465" name="Bildobjekt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910932" y="2372883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6" name="textruta 59"/>
            <p:cNvSpPr txBox="1">
              <a:spLocks noChangeArrowheads="1"/>
            </p:cNvSpPr>
            <p:nvPr/>
          </p:nvSpPr>
          <p:spPr bwMode="auto">
            <a:xfrm>
              <a:off x="3082593" y="2636912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5</a:t>
              </a:r>
            </a:p>
          </p:txBody>
        </p:sp>
      </p:grpSp>
      <p:grpSp>
        <p:nvGrpSpPr>
          <p:cNvPr id="102406" name="Grupp 93189"/>
          <p:cNvGrpSpPr>
            <a:grpSpLocks/>
          </p:cNvGrpSpPr>
          <p:nvPr/>
        </p:nvGrpSpPr>
        <p:grpSpPr bwMode="auto">
          <a:xfrm>
            <a:off x="1244600" y="2174875"/>
            <a:ext cx="950913" cy="711200"/>
            <a:chOff x="1245230" y="2492896"/>
            <a:chExt cx="950506" cy="710479"/>
          </a:xfrm>
        </p:grpSpPr>
        <p:pic>
          <p:nvPicPr>
            <p:cNvPr id="102463" name="Bildobjekt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365243" y="2372883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4" name="textruta 60"/>
            <p:cNvSpPr txBox="1">
              <a:spLocks noChangeArrowheads="1"/>
            </p:cNvSpPr>
            <p:nvPr/>
          </p:nvSpPr>
          <p:spPr bwMode="auto">
            <a:xfrm>
              <a:off x="1514143" y="2636912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 dirty="0"/>
                <a:t>7</a:t>
              </a:r>
            </a:p>
          </p:txBody>
        </p:sp>
      </p:grpSp>
      <p:grpSp>
        <p:nvGrpSpPr>
          <p:cNvPr id="102407" name="Grupp 5"/>
          <p:cNvGrpSpPr>
            <a:grpSpLocks/>
          </p:cNvGrpSpPr>
          <p:nvPr/>
        </p:nvGrpSpPr>
        <p:grpSpPr bwMode="auto">
          <a:xfrm>
            <a:off x="5926138" y="2967038"/>
            <a:ext cx="949325" cy="711200"/>
            <a:chOff x="5925750" y="3366592"/>
            <a:chExt cx="950506" cy="710479"/>
          </a:xfrm>
        </p:grpSpPr>
        <p:pic>
          <p:nvPicPr>
            <p:cNvPr id="102461" name="Bildobjekt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045763" y="3246579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2" name="textruta 61"/>
            <p:cNvSpPr txBox="1">
              <a:spLocks noChangeArrowheads="1"/>
            </p:cNvSpPr>
            <p:nvPr/>
          </p:nvSpPr>
          <p:spPr bwMode="auto">
            <a:xfrm>
              <a:off x="6202526" y="3513836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2</a:t>
              </a:r>
            </a:p>
          </p:txBody>
        </p:sp>
      </p:grpSp>
      <p:grpSp>
        <p:nvGrpSpPr>
          <p:cNvPr id="102408" name="Grupp 93183"/>
          <p:cNvGrpSpPr>
            <a:grpSpLocks/>
          </p:cNvGrpSpPr>
          <p:nvPr/>
        </p:nvGrpSpPr>
        <p:grpSpPr bwMode="auto">
          <a:xfrm>
            <a:off x="4321175" y="2967038"/>
            <a:ext cx="950913" cy="711200"/>
            <a:chOff x="4321120" y="3366592"/>
            <a:chExt cx="950506" cy="710479"/>
          </a:xfrm>
        </p:grpSpPr>
        <p:pic>
          <p:nvPicPr>
            <p:cNvPr id="102459" name="Bildobjekt 1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441133" y="3246579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0" name="textruta 62"/>
            <p:cNvSpPr txBox="1">
              <a:spLocks noChangeArrowheads="1"/>
            </p:cNvSpPr>
            <p:nvPr/>
          </p:nvSpPr>
          <p:spPr bwMode="auto">
            <a:xfrm>
              <a:off x="4584829" y="3513836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4</a:t>
              </a:r>
            </a:p>
          </p:txBody>
        </p:sp>
      </p:grpSp>
      <p:grpSp>
        <p:nvGrpSpPr>
          <p:cNvPr id="102409" name="Grupp 93186"/>
          <p:cNvGrpSpPr>
            <a:grpSpLocks/>
          </p:cNvGrpSpPr>
          <p:nvPr/>
        </p:nvGrpSpPr>
        <p:grpSpPr bwMode="auto">
          <a:xfrm>
            <a:off x="2790825" y="2967038"/>
            <a:ext cx="950913" cy="711200"/>
            <a:chOff x="2790919" y="3366592"/>
            <a:chExt cx="950506" cy="710479"/>
          </a:xfrm>
        </p:grpSpPr>
        <p:pic>
          <p:nvPicPr>
            <p:cNvPr id="102457" name="Bildobjekt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910932" y="3246579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8" name="textruta 63"/>
            <p:cNvSpPr txBox="1">
              <a:spLocks noChangeArrowheads="1"/>
            </p:cNvSpPr>
            <p:nvPr/>
          </p:nvSpPr>
          <p:spPr bwMode="auto">
            <a:xfrm>
              <a:off x="3082593" y="3513836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6</a:t>
              </a:r>
            </a:p>
          </p:txBody>
        </p:sp>
      </p:grpSp>
      <p:grpSp>
        <p:nvGrpSpPr>
          <p:cNvPr id="102410" name="Grupp 93188"/>
          <p:cNvGrpSpPr>
            <a:grpSpLocks/>
          </p:cNvGrpSpPr>
          <p:nvPr/>
        </p:nvGrpSpPr>
        <p:grpSpPr bwMode="auto">
          <a:xfrm>
            <a:off x="1244600" y="2967038"/>
            <a:ext cx="950913" cy="711200"/>
            <a:chOff x="1245230" y="3366592"/>
            <a:chExt cx="950506" cy="710479"/>
          </a:xfrm>
        </p:grpSpPr>
        <p:pic>
          <p:nvPicPr>
            <p:cNvPr id="102455" name="Bildobjekt 1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365243" y="3246579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6" name="textruta 64"/>
            <p:cNvSpPr txBox="1">
              <a:spLocks noChangeArrowheads="1"/>
            </p:cNvSpPr>
            <p:nvPr/>
          </p:nvSpPr>
          <p:spPr bwMode="auto">
            <a:xfrm>
              <a:off x="1514143" y="3513836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8</a:t>
              </a:r>
            </a:p>
          </p:txBody>
        </p:sp>
      </p:grpSp>
      <p:grpSp>
        <p:nvGrpSpPr>
          <p:cNvPr id="102411" name="Grupp 73"/>
          <p:cNvGrpSpPr>
            <a:grpSpLocks/>
          </p:cNvGrpSpPr>
          <p:nvPr/>
        </p:nvGrpSpPr>
        <p:grpSpPr bwMode="auto">
          <a:xfrm>
            <a:off x="5926138" y="4129088"/>
            <a:ext cx="949325" cy="709612"/>
            <a:chOff x="5925750" y="2492896"/>
            <a:chExt cx="950506" cy="710479"/>
          </a:xfrm>
        </p:grpSpPr>
        <p:pic>
          <p:nvPicPr>
            <p:cNvPr id="102453" name="Bildobjekt 7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045763" y="2372883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4" name="textruta 75"/>
            <p:cNvSpPr txBox="1">
              <a:spLocks noChangeArrowheads="1"/>
            </p:cNvSpPr>
            <p:nvPr/>
          </p:nvSpPr>
          <p:spPr bwMode="auto">
            <a:xfrm>
              <a:off x="6202526" y="2636912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1</a:t>
              </a:r>
            </a:p>
          </p:txBody>
        </p:sp>
      </p:grpSp>
      <p:grpSp>
        <p:nvGrpSpPr>
          <p:cNvPr id="102412" name="Grupp 76"/>
          <p:cNvGrpSpPr>
            <a:grpSpLocks/>
          </p:cNvGrpSpPr>
          <p:nvPr/>
        </p:nvGrpSpPr>
        <p:grpSpPr bwMode="auto">
          <a:xfrm>
            <a:off x="4321175" y="4129088"/>
            <a:ext cx="950913" cy="709612"/>
            <a:chOff x="4321120" y="2492896"/>
            <a:chExt cx="950506" cy="710479"/>
          </a:xfrm>
        </p:grpSpPr>
        <p:pic>
          <p:nvPicPr>
            <p:cNvPr id="102451" name="Bildobjekt 7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441133" y="2372883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2" name="textruta 78"/>
            <p:cNvSpPr txBox="1">
              <a:spLocks noChangeArrowheads="1"/>
            </p:cNvSpPr>
            <p:nvPr/>
          </p:nvSpPr>
          <p:spPr bwMode="auto">
            <a:xfrm>
              <a:off x="4584829" y="2636912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3</a:t>
              </a:r>
            </a:p>
          </p:txBody>
        </p:sp>
      </p:grpSp>
      <p:grpSp>
        <p:nvGrpSpPr>
          <p:cNvPr id="102413" name="Grupp 79"/>
          <p:cNvGrpSpPr>
            <a:grpSpLocks/>
          </p:cNvGrpSpPr>
          <p:nvPr/>
        </p:nvGrpSpPr>
        <p:grpSpPr bwMode="auto">
          <a:xfrm>
            <a:off x="2790825" y="4129088"/>
            <a:ext cx="950913" cy="709612"/>
            <a:chOff x="2790919" y="2492896"/>
            <a:chExt cx="950506" cy="710479"/>
          </a:xfrm>
        </p:grpSpPr>
        <p:pic>
          <p:nvPicPr>
            <p:cNvPr id="102449" name="Bildobjekt 8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910932" y="2372883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0" name="textruta 81"/>
            <p:cNvSpPr txBox="1">
              <a:spLocks noChangeArrowheads="1"/>
            </p:cNvSpPr>
            <p:nvPr/>
          </p:nvSpPr>
          <p:spPr bwMode="auto">
            <a:xfrm>
              <a:off x="3082593" y="2636912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5</a:t>
              </a:r>
            </a:p>
          </p:txBody>
        </p:sp>
      </p:grpSp>
      <p:grpSp>
        <p:nvGrpSpPr>
          <p:cNvPr id="102414" name="Grupp 82"/>
          <p:cNvGrpSpPr>
            <a:grpSpLocks/>
          </p:cNvGrpSpPr>
          <p:nvPr/>
        </p:nvGrpSpPr>
        <p:grpSpPr bwMode="auto">
          <a:xfrm>
            <a:off x="1244600" y="4129088"/>
            <a:ext cx="950913" cy="709612"/>
            <a:chOff x="1245230" y="2492896"/>
            <a:chExt cx="950506" cy="710479"/>
          </a:xfrm>
        </p:grpSpPr>
        <p:pic>
          <p:nvPicPr>
            <p:cNvPr id="102447" name="Bildobjekt 8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365243" y="2372883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8" name="textruta 84"/>
            <p:cNvSpPr txBox="1">
              <a:spLocks noChangeArrowheads="1"/>
            </p:cNvSpPr>
            <p:nvPr/>
          </p:nvSpPr>
          <p:spPr bwMode="auto">
            <a:xfrm>
              <a:off x="1514143" y="2636912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7</a:t>
              </a:r>
            </a:p>
          </p:txBody>
        </p:sp>
      </p:grpSp>
      <p:grpSp>
        <p:nvGrpSpPr>
          <p:cNvPr id="102415" name="Grupp 85"/>
          <p:cNvGrpSpPr>
            <a:grpSpLocks/>
          </p:cNvGrpSpPr>
          <p:nvPr/>
        </p:nvGrpSpPr>
        <p:grpSpPr bwMode="auto">
          <a:xfrm>
            <a:off x="5205413" y="4921250"/>
            <a:ext cx="950912" cy="709613"/>
            <a:chOff x="5925750" y="3366592"/>
            <a:chExt cx="950506" cy="710479"/>
          </a:xfrm>
        </p:grpSpPr>
        <p:pic>
          <p:nvPicPr>
            <p:cNvPr id="102445" name="Bildobjekt 8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045763" y="3246579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6" name="textruta 87"/>
            <p:cNvSpPr txBox="1">
              <a:spLocks noChangeArrowheads="1"/>
            </p:cNvSpPr>
            <p:nvPr/>
          </p:nvSpPr>
          <p:spPr bwMode="auto">
            <a:xfrm>
              <a:off x="6202526" y="3513836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2</a:t>
              </a:r>
            </a:p>
          </p:txBody>
        </p:sp>
      </p:grpSp>
      <p:grpSp>
        <p:nvGrpSpPr>
          <p:cNvPr id="102416" name="Grupp 88"/>
          <p:cNvGrpSpPr>
            <a:grpSpLocks/>
          </p:cNvGrpSpPr>
          <p:nvPr/>
        </p:nvGrpSpPr>
        <p:grpSpPr bwMode="auto">
          <a:xfrm>
            <a:off x="3600450" y="4921250"/>
            <a:ext cx="950913" cy="709613"/>
            <a:chOff x="4321120" y="3366592"/>
            <a:chExt cx="950506" cy="710479"/>
          </a:xfrm>
        </p:grpSpPr>
        <p:pic>
          <p:nvPicPr>
            <p:cNvPr id="102443" name="Bildobjekt 8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441133" y="3246579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4" name="textruta 90"/>
            <p:cNvSpPr txBox="1">
              <a:spLocks noChangeArrowheads="1"/>
            </p:cNvSpPr>
            <p:nvPr/>
          </p:nvSpPr>
          <p:spPr bwMode="auto">
            <a:xfrm>
              <a:off x="4584829" y="3513836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4</a:t>
              </a:r>
            </a:p>
          </p:txBody>
        </p:sp>
      </p:grpSp>
      <p:grpSp>
        <p:nvGrpSpPr>
          <p:cNvPr id="102417" name="Grupp 91"/>
          <p:cNvGrpSpPr>
            <a:grpSpLocks/>
          </p:cNvGrpSpPr>
          <p:nvPr/>
        </p:nvGrpSpPr>
        <p:grpSpPr bwMode="auto">
          <a:xfrm>
            <a:off x="2070100" y="4921250"/>
            <a:ext cx="950913" cy="709613"/>
            <a:chOff x="2790919" y="3366592"/>
            <a:chExt cx="950506" cy="710479"/>
          </a:xfrm>
        </p:grpSpPr>
        <p:pic>
          <p:nvPicPr>
            <p:cNvPr id="102441" name="Bildobjekt 9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910932" y="3246579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2" name="textruta 93"/>
            <p:cNvSpPr txBox="1">
              <a:spLocks noChangeArrowheads="1"/>
            </p:cNvSpPr>
            <p:nvPr/>
          </p:nvSpPr>
          <p:spPr bwMode="auto">
            <a:xfrm>
              <a:off x="3082593" y="3513836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6</a:t>
              </a:r>
            </a:p>
          </p:txBody>
        </p:sp>
      </p:grpSp>
      <p:grpSp>
        <p:nvGrpSpPr>
          <p:cNvPr id="102418" name="Grupp 94"/>
          <p:cNvGrpSpPr>
            <a:grpSpLocks/>
          </p:cNvGrpSpPr>
          <p:nvPr/>
        </p:nvGrpSpPr>
        <p:grpSpPr bwMode="auto">
          <a:xfrm>
            <a:off x="525463" y="4921250"/>
            <a:ext cx="950912" cy="709613"/>
            <a:chOff x="1245230" y="3366592"/>
            <a:chExt cx="950506" cy="710479"/>
          </a:xfrm>
        </p:grpSpPr>
        <p:pic>
          <p:nvPicPr>
            <p:cNvPr id="102439" name="Bildobjekt 9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365243" y="3246579"/>
              <a:ext cx="710479" cy="95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0" name="textruta 96"/>
            <p:cNvSpPr txBox="1">
              <a:spLocks noChangeArrowheads="1"/>
            </p:cNvSpPr>
            <p:nvPr/>
          </p:nvSpPr>
          <p:spPr bwMode="auto">
            <a:xfrm>
              <a:off x="1514143" y="3513836"/>
              <a:ext cx="5297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 b="1"/>
                <a:t>8</a:t>
              </a:r>
            </a:p>
          </p:txBody>
        </p:sp>
      </p:grpSp>
      <p:sp>
        <p:nvSpPr>
          <p:cNvPr id="93191" name="Höger hakparentes 93190"/>
          <p:cNvSpPr>
            <a:spLocks/>
          </p:cNvSpPr>
          <p:nvPr/>
        </p:nvSpPr>
        <p:spPr bwMode="auto">
          <a:xfrm>
            <a:off x="6780213" y="2257425"/>
            <a:ext cx="144462" cy="574675"/>
          </a:xfrm>
          <a:prstGeom prst="rightBracket">
            <a:avLst>
              <a:gd name="adj" fmla="val 832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99" name="Höger hakparentes 98"/>
          <p:cNvSpPr>
            <a:spLocks/>
          </p:cNvSpPr>
          <p:nvPr/>
        </p:nvSpPr>
        <p:spPr bwMode="auto">
          <a:xfrm>
            <a:off x="5175250" y="2260600"/>
            <a:ext cx="144463" cy="576263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0" name="Höger hakparentes 99"/>
          <p:cNvSpPr>
            <a:spLocks/>
          </p:cNvSpPr>
          <p:nvPr/>
        </p:nvSpPr>
        <p:spPr bwMode="auto">
          <a:xfrm>
            <a:off x="3635375" y="2260600"/>
            <a:ext cx="144463" cy="576263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2" name="Höger hakparentes 101"/>
          <p:cNvSpPr>
            <a:spLocks/>
          </p:cNvSpPr>
          <p:nvPr/>
        </p:nvSpPr>
        <p:spPr bwMode="auto">
          <a:xfrm>
            <a:off x="2087563" y="2260600"/>
            <a:ext cx="142875" cy="576263"/>
          </a:xfrm>
          <a:prstGeom prst="rightBracket">
            <a:avLst>
              <a:gd name="adj" fmla="val 832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3" name="Höger hakparentes 102"/>
          <p:cNvSpPr>
            <a:spLocks/>
          </p:cNvSpPr>
          <p:nvPr/>
        </p:nvSpPr>
        <p:spPr bwMode="auto">
          <a:xfrm>
            <a:off x="6780213" y="3033713"/>
            <a:ext cx="144462" cy="576262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4" name="Höger hakparentes 103"/>
          <p:cNvSpPr>
            <a:spLocks/>
          </p:cNvSpPr>
          <p:nvPr/>
        </p:nvSpPr>
        <p:spPr bwMode="auto">
          <a:xfrm>
            <a:off x="5175250" y="3038475"/>
            <a:ext cx="144463" cy="576263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5" name="Höger hakparentes 104"/>
          <p:cNvSpPr>
            <a:spLocks/>
          </p:cNvSpPr>
          <p:nvPr/>
        </p:nvSpPr>
        <p:spPr bwMode="auto">
          <a:xfrm>
            <a:off x="3635375" y="3038475"/>
            <a:ext cx="144463" cy="576263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6" name="Höger hakparentes 105"/>
          <p:cNvSpPr>
            <a:spLocks/>
          </p:cNvSpPr>
          <p:nvPr/>
        </p:nvSpPr>
        <p:spPr bwMode="auto">
          <a:xfrm>
            <a:off x="2087563" y="3038475"/>
            <a:ext cx="142875" cy="576263"/>
          </a:xfrm>
          <a:prstGeom prst="rightBracket">
            <a:avLst>
              <a:gd name="adj" fmla="val 832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7" name="Höger hakparentes 106"/>
          <p:cNvSpPr>
            <a:spLocks/>
          </p:cNvSpPr>
          <p:nvPr/>
        </p:nvSpPr>
        <p:spPr bwMode="auto">
          <a:xfrm>
            <a:off x="6780213" y="4191000"/>
            <a:ext cx="144462" cy="576263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8" name="Höger hakparentes 107"/>
          <p:cNvSpPr>
            <a:spLocks/>
          </p:cNvSpPr>
          <p:nvPr/>
        </p:nvSpPr>
        <p:spPr bwMode="auto">
          <a:xfrm>
            <a:off x="5175250" y="4195763"/>
            <a:ext cx="144463" cy="576262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09" name="Höger hakparentes 108"/>
          <p:cNvSpPr>
            <a:spLocks/>
          </p:cNvSpPr>
          <p:nvPr/>
        </p:nvSpPr>
        <p:spPr bwMode="auto">
          <a:xfrm>
            <a:off x="3635375" y="4195763"/>
            <a:ext cx="144463" cy="576262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10" name="Höger hakparentes 109"/>
          <p:cNvSpPr>
            <a:spLocks/>
          </p:cNvSpPr>
          <p:nvPr/>
        </p:nvSpPr>
        <p:spPr bwMode="auto">
          <a:xfrm>
            <a:off x="2087563" y="4195763"/>
            <a:ext cx="142875" cy="576262"/>
          </a:xfrm>
          <a:prstGeom prst="rightBracket">
            <a:avLst>
              <a:gd name="adj" fmla="val 832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11" name="Höger hakparentes 110"/>
          <p:cNvSpPr>
            <a:spLocks/>
          </p:cNvSpPr>
          <p:nvPr/>
        </p:nvSpPr>
        <p:spPr bwMode="auto">
          <a:xfrm>
            <a:off x="6056313" y="4987925"/>
            <a:ext cx="144462" cy="576263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12" name="Höger hakparentes 111"/>
          <p:cNvSpPr>
            <a:spLocks/>
          </p:cNvSpPr>
          <p:nvPr/>
        </p:nvSpPr>
        <p:spPr bwMode="auto">
          <a:xfrm>
            <a:off x="4451350" y="4992688"/>
            <a:ext cx="144463" cy="576262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13" name="Höger hakparentes 112"/>
          <p:cNvSpPr>
            <a:spLocks/>
          </p:cNvSpPr>
          <p:nvPr/>
        </p:nvSpPr>
        <p:spPr bwMode="auto">
          <a:xfrm>
            <a:off x="2911475" y="4992688"/>
            <a:ext cx="144463" cy="576262"/>
          </a:xfrm>
          <a:prstGeom prst="rightBracket">
            <a:avLst>
              <a:gd name="adj" fmla="val 832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sp>
        <p:nvSpPr>
          <p:cNvPr id="114" name="Höger hakparentes 113"/>
          <p:cNvSpPr>
            <a:spLocks/>
          </p:cNvSpPr>
          <p:nvPr/>
        </p:nvSpPr>
        <p:spPr bwMode="auto">
          <a:xfrm>
            <a:off x="1363663" y="4992688"/>
            <a:ext cx="142875" cy="576262"/>
          </a:xfrm>
          <a:prstGeom prst="rightBracket">
            <a:avLst>
              <a:gd name="adj" fmla="val 832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latin typeface="+mn-lt"/>
              <a:ea typeface="+mn-ea"/>
            </a:endParaRPr>
          </a:p>
        </p:txBody>
      </p:sp>
      <p:cxnSp>
        <p:nvCxnSpPr>
          <p:cNvPr id="93193" name="Rak 93192"/>
          <p:cNvCxnSpPr>
            <a:cxnSpLocks noChangeShapeType="1"/>
          </p:cNvCxnSpPr>
          <p:nvPr/>
        </p:nvCxnSpPr>
        <p:spPr bwMode="auto">
          <a:xfrm>
            <a:off x="250825" y="3903663"/>
            <a:ext cx="864235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3196" name="Rak 93195"/>
          <p:cNvCxnSpPr>
            <a:cxnSpLocks noChangeShapeType="1"/>
          </p:cNvCxnSpPr>
          <p:nvPr/>
        </p:nvCxnSpPr>
        <p:spPr bwMode="auto">
          <a:xfrm flipV="1">
            <a:off x="7235825" y="2174875"/>
            <a:ext cx="0" cy="1584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0" name="Rak 119"/>
          <p:cNvCxnSpPr>
            <a:cxnSpLocks noChangeShapeType="1"/>
          </p:cNvCxnSpPr>
          <p:nvPr/>
        </p:nvCxnSpPr>
        <p:spPr bwMode="auto">
          <a:xfrm flipV="1">
            <a:off x="7235825" y="4046538"/>
            <a:ext cx="0" cy="1584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2438" name="textruta 93196"/>
          <p:cNvSpPr txBox="1">
            <a:spLocks noChangeArrowheads="1"/>
          </p:cNvSpPr>
          <p:nvPr/>
        </p:nvSpPr>
        <p:spPr bwMode="auto">
          <a:xfrm>
            <a:off x="6623050" y="1852613"/>
            <a:ext cx="1247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Tidtagningslinje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ubrik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4460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v-SE" dirty="0">
                <a:ea typeface="+mj-ea"/>
              </a:rPr>
            </a:br>
            <a:br>
              <a:rPr lang="sv-SE" dirty="0">
                <a:ea typeface="+mj-ea"/>
              </a:rPr>
            </a:br>
            <a:r>
              <a:rPr lang="sv-SE" sz="3200" dirty="0">
                <a:ea typeface="+mj-ea"/>
              </a:rPr>
              <a:t> Startsignal (</a:t>
            </a:r>
            <a:r>
              <a:rPr lang="sv-SE" sz="3200" dirty="0" err="1">
                <a:ea typeface="+mj-ea"/>
              </a:rPr>
              <a:t>flaggstart</a:t>
            </a:r>
            <a:r>
              <a:rPr lang="sv-SE" sz="3200" dirty="0">
                <a:ea typeface="+mj-ea"/>
              </a:rPr>
              <a:t>)</a:t>
            </a:r>
          </a:p>
        </p:txBody>
      </p:sp>
      <p:sp>
        <p:nvSpPr>
          <p:cNvPr id="10342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30-sekundersskylt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Under starterns kommando: flaggan neråt längs benet, andra handen i luften mot startfältet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Handen sänks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Starten går när startern höjer flaggan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Om startfält i oordning </a:t>
            </a: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  <a:sym typeface="Wingdings" pitchFamily="2" charset="2"/>
              </a:rPr>
              <a:t> handrörelsen stoppas</a:t>
            </a:r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03427" name="Rektangel 3"/>
          <p:cNvSpPr>
            <a:spLocks noChangeArrowheads="1"/>
          </p:cNvSpPr>
          <p:nvPr/>
        </p:nvSpPr>
        <p:spPr bwMode="auto">
          <a:xfrm>
            <a:off x="323850" y="836613"/>
            <a:ext cx="70564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sv-SE" sz="2000" dirty="0"/>
          </a:p>
          <a:p>
            <a:pPr lvl="1"/>
            <a:endParaRPr lang="sv-SE" sz="2000" dirty="0"/>
          </a:p>
          <a:p>
            <a:pPr lvl="1"/>
            <a:r>
              <a:rPr lang="sv-SE" sz="2000" dirty="0"/>
              <a:t>Startproceduren för stående start med flagga.</a:t>
            </a:r>
          </a:p>
        </p:txBody>
      </p:sp>
      <p:pic>
        <p:nvPicPr>
          <p:cNvPr id="103428" name="Bildobjekt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773" y="4268148"/>
            <a:ext cx="23749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 3"/>
          <p:cNvGrpSpPr>
            <a:grpSpLocks/>
          </p:cNvGrpSpPr>
          <p:nvPr/>
        </p:nvGrpSpPr>
        <p:grpSpPr bwMode="auto">
          <a:xfrm rot="21029132">
            <a:off x="7184793" y="3098719"/>
            <a:ext cx="1259091" cy="1224136"/>
            <a:chOff x="7164288" y="1405248"/>
            <a:chExt cx="1296020" cy="1223730"/>
          </a:xfrm>
          <a:effectLst>
            <a:outerShdw blurRad="177800" dist="165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8" name="Rektangel med rundade hörn 7"/>
            <p:cNvSpPr/>
            <p:nvPr/>
          </p:nvSpPr>
          <p:spPr>
            <a:xfrm>
              <a:off x="7164288" y="1405248"/>
              <a:ext cx="1296020" cy="12237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6000">
                <a:solidFill>
                  <a:schemeClr val="tx1"/>
                </a:solidFill>
              </a:endParaRPr>
            </a:p>
          </p:txBody>
        </p:sp>
        <p:sp>
          <p:nvSpPr>
            <p:cNvPr id="9" name="textruta 2"/>
            <p:cNvSpPr txBox="1">
              <a:spLocks noChangeArrowheads="1"/>
            </p:cNvSpPr>
            <p:nvPr/>
          </p:nvSpPr>
          <p:spPr bwMode="auto">
            <a:xfrm>
              <a:off x="7262437" y="1477232"/>
              <a:ext cx="1040420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sv-SE" sz="6000" b="1" dirty="0"/>
                <a:t>30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 14"/>
          <p:cNvSpPr/>
          <p:nvPr/>
        </p:nvSpPr>
        <p:spPr>
          <a:xfrm>
            <a:off x="7522009" y="3922946"/>
            <a:ext cx="1227559" cy="122755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5233" name="Rubrik 1"/>
          <p:cNvSpPr>
            <a:spLocks noGrp="1"/>
          </p:cNvSpPr>
          <p:nvPr>
            <p:ph type="title"/>
          </p:nvPr>
        </p:nvSpPr>
        <p:spPr>
          <a:xfrm>
            <a:off x="395288" y="787643"/>
            <a:ext cx="8229600" cy="595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>
                <a:ea typeface="+mj-ea"/>
              </a:rPr>
              <a:t> Start med ljussignal</a:t>
            </a:r>
          </a:p>
        </p:txBody>
      </p:sp>
      <p:sp>
        <p:nvSpPr>
          <p:cNvPr id="104452" name="Platshållare för innehåll 2"/>
          <p:cNvSpPr>
            <a:spLocks noGrp="1"/>
          </p:cNvSpPr>
          <p:nvPr>
            <p:ph idx="1"/>
          </p:nvPr>
        </p:nvSpPr>
        <p:spPr>
          <a:xfrm>
            <a:off x="395288" y="1511497"/>
            <a:ext cx="8229600" cy="2159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Rött ljus: 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5 sek skylt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startfältet stillastående under starterns kommando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Starten går när de röda lampan eller lamporna släcks 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Gult blinkande: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Starten avbryts, startfältet ska förbli stillastående (invänta information)</a:t>
            </a:r>
            <a:endParaRPr lang="sv-SE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Rektangel med rundade hörn 5"/>
          <p:cNvSpPr>
            <a:spLocks noChangeArrowheads="1"/>
          </p:cNvSpPr>
          <p:nvPr/>
        </p:nvSpPr>
        <p:spPr bwMode="auto">
          <a:xfrm>
            <a:off x="1908175" y="4092575"/>
            <a:ext cx="5327650" cy="901700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4455" name="Rektangel 3"/>
          <p:cNvSpPr>
            <a:spLocks noChangeArrowheads="1"/>
          </p:cNvSpPr>
          <p:nvPr/>
        </p:nvSpPr>
        <p:spPr bwMode="auto">
          <a:xfrm>
            <a:off x="323850" y="836613"/>
            <a:ext cx="74165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sv-SE" sz="2000" dirty="0"/>
          </a:p>
          <a:p>
            <a:pPr lvl="1"/>
            <a:endParaRPr lang="sv-SE" sz="2000" dirty="0"/>
          </a:p>
          <a:p>
            <a:pPr lvl="1"/>
            <a:r>
              <a:rPr lang="sv-SE" sz="2000" dirty="0"/>
              <a:t>Startproceduren för stående start med ljussignal.</a:t>
            </a:r>
          </a:p>
        </p:txBody>
      </p:sp>
      <p:sp>
        <p:nvSpPr>
          <p:cNvPr id="10" name="Ellips 9"/>
          <p:cNvSpPr>
            <a:spLocks noChangeArrowheads="1"/>
          </p:cNvSpPr>
          <p:nvPr/>
        </p:nvSpPr>
        <p:spPr bwMode="auto">
          <a:xfrm>
            <a:off x="2195513" y="4149725"/>
            <a:ext cx="792162" cy="792163"/>
          </a:xfrm>
          <a:prstGeom prst="ellipse">
            <a:avLst/>
          </a:prstGeom>
          <a:solidFill>
            <a:srgbClr val="D9D9D9"/>
          </a:solidFill>
          <a:ln w="2857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Ellips 11"/>
          <p:cNvSpPr>
            <a:spLocks noChangeArrowheads="1"/>
          </p:cNvSpPr>
          <p:nvPr/>
        </p:nvSpPr>
        <p:spPr bwMode="auto">
          <a:xfrm>
            <a:off x="3203575" y="4149725"/>
            <a:ext cx="792163" cy="792163"/>
          </a:xfrm>
          <a:prstGeom prst="ellipse">
            <a:avLst/>
          </a:prstGeom>
          <a:solidFill>
            <a:srgbClr val="D9D9D9"/>
          </a:solidFill>
          <a:ln w="2857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Ellips 12"/>
          <p:cNvSpPr>
            <a:spLocks noChangeArrowheads="1"/>
          </p:cNvSpPr>
          <p:nvPr/>
        </p:nvSpPr>
        <p:spPr bwMode="auto">
          <a:xfrm>
            <a:off x="4211638" y="4149725"/>
            <a:ext cx="792162" cy="792163"/>
          </a:xfrm>
          <a:prstGeom prst="ellipse">
            <a:avLst/>
          </a:prstGeom>
          <a:solidFill>
            <a:srgbClr val="D9D9D9"/>
          </a:solidFill>
          <a:ln w="2857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Ellips 13"/>
          <p:cNvSpPr>
            <a:spLocks noChangeArrowheads="1"/>
          </p:cNvSpPr>
          <p:nvPr/>
        </p:nvSpPr>
        <p:spPr bwMode="auto">
          <a:xfrm>
            <a:off x="5219700" y="4149725"/>
            <a:ext cx="792163" cy="792163"/>
          </a:xfrm>
          <a:prstGeom prst="ellipse">
            <a:avLst/>
          </a:prstGeom>
          <a:solidFill>
            <a:srgbClr val="D9D9D9"/>
          </a:solidFill>
          <a:ln w="2857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Ellips 21"/>
          <p:cNvSpPr/>
          <p:nvPr/>
        </p:nvSpPr>
        <p:spPr>
          <a:xfrm>
            <a:off x="2195761" y="4149080"/>
            <a:ext cx="792088" cy="792088"/>
          </a:xfrm>
          <a:prstGeom prst="ellipse">
            <a:avLst/>
          </a:prstGeom>
          <a:gradFill flip="none" rotWithShape="1">
            <a:gsLst>
              <a:gs pos="29000">
                <a:srgbClr val="FF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8575" cmpd="sng">
            <a:solidFill>
              <a:schemeClr val="bg1"/>
            </a:solidFill>
          </a:ln>
          <a:effectLst>
            <a:glow rad="127000">
              <a:srgbClr val="FF0000">
                <a:alpha val="8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3203873" y="4149080"/>
            <a:ext cx="792088" cy="792088"/>
          </a:xfrm>
          <a:prstGeom prst="ellipse">
            <a:avLst/>
          </a:prstGeom>
          <a:gradFill flip="none" rotWithShape="1">
            <a:gsLst>
              <a:gs pos="29000">
                <a:srgbClr val="FF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8575" cmpd="sng">
            <a:solidFill>
              <a:schemeClr val="bg1"/>
            </a:solidFill>
          </a:ln>
          <a:effectLst>
            <a:glow rad="127000">
              <a:srgbClr val="FF0000">
                <a:alpha val="8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4" name="Ellips 23"/>
          <p:cNvSpPr/>
          <p:nvPr/>
        </p:nvSpPr>
        <p:spPr>
          <a:xfrm>
            <a:off x="4211985" y="4149080"/>
            <a:ext cx="792088" cy="792088"/>
          </a:xfrm>
          <a:prstGeom prst="ellipse">
            <a:avLst/>
          </a:prstGeom>
          <a:gradFill flip="none" rotWithShape="1">
            <a:gsLst>
              <a:gs pos="29000">
                <a:srgbClr val="FF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8575" cmpd="sng">
            <a:solidFill>
              <a:schemeClr val="bg1"/>
            </a:solidFill>
          </a:ln>
          <a:effectLst>
            <a:glow rad="127000">
              <a:srgbClr val="FF0000">
                <a:alpha val="8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5220097" y="4149080"/>
            <a:ext cx="792088" cy="792088"/>
          </a:xfrm>
          <a:prstGeom prst="ellipse">
            <a:avLst/>
          </a:prstGeom>
          <a:gradFill flip="none" rotWithShape="1">
            <a:gsLst>
              <a:gs pos="29000">
                <a:srgbClr val="FF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8575" cmpd="sng">
            <a:solidFill>
              <a:schemeClr val="bg1"/>
            </a:solidFill>
          </a:ln>
          <a:effectLst>
            <a:glow rad="127000">
              <a:srgbClr val="FF0000">
                <a:alpha val="8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grpSp>
        <p:nvGrpSpPr>
          <p:cNvPr id="30" name="Grupp 3"/>
          <p:cNvGrpSpPr>
            <a:grpSpLocks/>
          </p:cNvGrpSpPr>
          <p:nvPr/>
        </p:nvGrpSpPr>
        <p:grpSpPr bwMode="auto">
          <a:xfrm rot="21029132">
            <a:off x="347431" y="4076695"/>
            <a:ext cx="1252576" cy="1217800"/>
            <a:chOff x="7164288" y="1405248"/>
            <a:chExt cx="1296020" cy="1223730"/>
          </a:xfrm>
          <a:effectLst>
            <a:outerShdw blurRad="177800" dist="165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1" name="Rektangel med rundade hörn 30"/>
            <p:cNvSpPr/>
            <p:nvPr/>
          </p:nvSpPr>
          <p:spPr>
            <a:xfrm>
              <a:off x="7164288" y="1405248"/>
              <a:ext cx="1296020" cy="12237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6000">
                <a:solidFill>
                  <a:schemeClr val="tx1"/>
                </a:solidFill>
              </a:endParaRPr>
            </a:p>
          </p:txBody>
        </p:sp>
        <p:sp>
          <p:nvSpPr>
            <p:cNvPr id="32" name="textruta 2"/>
            <p:cNvSpPr txBox="1">
              <a:spLocks noChangeArrowheads="1"/>
            </p:cNvSpPr>
            <p:nvPr/>
          </p:nvSpPr>
          <p:spPr bwMode="auto">
            <a:xfrm>
              <a:off x="7467366" y="1477232"/>
              <a:ext cx="630560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sv-SE" sz="6000" b="1"/>
                <a:t>5</a:t>
              </a:r>
            </a:p>
          </p:txBody>
        </p:sp>
      </p:grpSp>
      <p:sp>
        <p:nvSpPr>
          <p:cNvPr id="11" name="Ellips 10"/>
          <p:cNvSpPr/>
          <p:nvPr/>
        </p:nvSpPr>
        <p:spPr>
          <a:xfrm>
            <a:off x="7524328" y="3933056"/>
            <a:ext cx="1224136" cy="1224136"/>
          </a:xfrm>
          <a:prstGeom prst="ellipse">
            <a:avLst/>
          </a:prstGeom>
          <a:solidFill>
            <a:srgbClr val="FF6600"/>
          </a:solidFill>
          <a:ln w="38100" cmpd="sng">
            <a:solidFill>
              <a:schemeClr val="bg1">
                <a:lumMod val="85000"/>
              </a:schemeClr>
            </a:solidFill>
          </a:ln>
          <a:effectLst>
            <a:glow rad="241300">
              <a:srgbClr val="FF66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9" name="Ellips 18"/>
          <p:cNvSpPr>
            <a:spLocks noChangeArrowheads="1"/>
          </p:cNvSpPr>
          <p:nvPr/>
        </p:nvSpPr>
        <p:spPr bwMode="auto">
          <a:xfrm>
            <a:off x="6227763" y="4149725"/>
            <a:ext cx="792162" cy="792163"/>
          </a:xfrm>
          <a:prstGeom prst="ellipse">
            <a:avLst/>
          </a:prstGeom>
          <a:solidFill>
            <a:srgbClr val="D9D9D9"/>
          </a:solidFill>
          <a:ln w="2857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6228357" y="4149080"/>
            <a:ext cx="792088" cy="792088"/>
          </a:xfrm>
          <a:prstGeom prst="ellipse">
            <a:avLst/>
          </a:prstGeom>
          <a:gradFill flip="none" rotWithShape="1">
            <a:gsLst>
              <a:gs pos="29000">
                <a:srgbClr val="FF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8575" cmpd="sng">
            <a:solidFill>
              <a:schemeClr val="bg1"/>
            </a:solidFill>
          </a:ln>
          <a:effectLst>
            <a:glow rad="127000">
              <a:srgbClr val="FF0000">
                <a:alpha val="8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grpSp>
        <p:nvGrpSpPr>
          <p:cNvPr id="2" name="Grupp 1"/>
          <p:cNvGrpSpPr>
            <a:grpSpLocks/>
          </p:cNvGrpSpPr>
          <p:nvPr/>
        </p:nvGrpSpPr>
        <p:grpSpPr bwMode="auto">
          <a:xfrm>
            <a:off x="1908175" y="4076700"/>
            <a:ext cx="5327650" cy="901700"/>
            <a:chOff x="1907680" y="5244703"/>
            <a:chExt cx="5328592" cy="901700"/>
          </a:xfrm>
        </p:grpSpPr>
        <p:sp>
          <p:nvSpPr>
            <p:cNvPr id="21" name="Rektangel med rundade hörn 20"/>
            <p:cNvSpPr>
              <a:spLocks noChangeArrowheads="1"/>
            </p:cNvSpPr>
            <p:nvPr/>
          </p:nvSpPr>
          <p:spPr bwMode="auto">
            <a:xfrm>
              <a:off x="1907680" y="5244703"/>
              <a:ext cx="5328592" cy="901700"/>
            </a:xfrm>
            <a:prstGeom prst="roundRect">
              <a:avLst>
                <a:gd name="adj" fmla="val 16667"/>
              </a:avLst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Ellips 25"/>
            <p:cNvSpPr>
              <a:spLocks noChangeArrowheads="1"/>
            </p:cNvSpPr>
            <p:nvPr/>
          </p:nvSpPr>
          <p:spPr bwMode="auto">
            <a:xfrm>
              <a:off x="2195069" y="5301853"/>
              <a:ext cx="792302" cy="792163"/>
            </a:xfrm>
            <a:prstGeom prst="ellipse">
              <a:avLst/>
            </a:prstGeom>
            <a:solidFill>
              <a:srgbClr val="D9D9D9"/>
            </a:solidFill>
            <a:ln w="28575">
              <a:solidFill>
                <a:srgbClr val="7F7F7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Ellips 26"/>
            <p:cNvSpPr>
              <a:spLocks noChangeArrowheads="1"/>
            </p:cNvSpPr>
            <p:nvPr/>
          </p:nvSpPr>
          <p:spPr bwMode="auto">
            <a:xfrm>
              <a:off x="3203309" y="5301853"/>
              <a:ext cx="792303" cy="792163"/>
            </a:xfrm>
            <a:prstGeom prst="ellipse">
              <a:avLst/>
            </a:prstGeom>
            <a:solidFill>
              <a:srgbClr val="D9D9D9"/>
            </a:solidFill>
            <a:ln w="28575">
              <a:solidFill>
                <a:srgbClr val="7F7F7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Ellips 27"/>
            <p:cNvSpPr>
              <a:spLocks noChangeArrowheads="1"/>
            </p:cNvSpPr>
            <p:nvPr/>
          </p:nvSpPr>
          <p:spPr bwMode="auto">
            <a:xfrm>
              <a:off x="4211550" y="5301853"/>
              <a:ext cx="792302" cy="792163"/>
            </a:xfrm>
            <a:prstGeom prst="ellipse">
              <a:avLst/>
            </a:prstGeom>
            <a:solidFill>
              <a:srgbClr val="D9D9D9"/>
            </a:solidFill>
            <a:ln w="28575">
              <a:solidFill>
                <a:srgbClr val="7F7F7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Ellips 28"/>
            <p:cNvSpPr>
              <a:spLocks noChangeArrowheads="1"/>
            </p:cNvSpPr>
            <p:nvPr/>
          </p:nvSpPr>
          <p:spPr bwMode="auto">
            <a:xfrm>
              <a:off x="5219791" y="5301853"/>
              <a:ext cx="792303" cy="792163"/>
            </a:xfrm>
            <a:prstGeom prst="ellipse">
              <a:avLst/>
            </a:prstGeom>
            <a:solidFill>
              <a:srgbClr val="D9D9D9"/>
            </a:solidFill>
            <a:ln w="28575">
              <a:solidFill>
                <a:srgbClr val="7F7F7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Ellips 32"/>
            <p:cNvSpPr/>
            <p:nvPr/>
          </p:nvSpPr>
          <p:spPr>
            <a:xfrm>
              <a:off x="2195736" y="5301208"/>
              <a:ext cx="792088" cy="792088"/>
            </a:xfrm>
            <a:prstGeom prst="ellipse">
              <a:avLst/>
            </a:prstGeom>
            <a:gradFill flip="none" rotWithShape="1">
              <a:gsLst>
                <a:gs pos="29000">
                  <a:srgbClr val="FF00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28575" cmpd="sng">
              <a:solidFill>
                <a:schemeClr val="bg1"/>
              </a:solidFill>
            </a:ln>
            <a:effectLst>
              <a:glow rad="127000">
                <a:srgbClr val="FF0000">
                  <a:alpha val="8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34" name="Ellips 33"/>
            <p:cNvSpPr/>
            <p:nvPr/>
          </p:nvSpPr>
          <p:spPr>
            <a:xfrm>
              <a:off x="3203848" y="5301208"/>
              <a:ext cx="792088" cy="792088"/>
            </a:xfrm>
            <a:prstGeom prst="ellipse">
              <a:avLst/>
            </a:prstGeom>
            <a:gradFill flip="none" rotWithShape="1">
              <a:gsLst>
                <a:gs pos="29000">
                  <a:srgbClr val="FF00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28575" cmpd="sng">
              <a:solidFill>
                <a:schemeClr val="bg1"/>
              </a:solidFill>
            </a:ln>
            <a:effectLst>
              <a:glow rad="127000">
                <a:srgbClr val="FF0000">
                  <a:alpha val="8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35" name="Ellips 34"/>
            <p:cNvSpPr/>
            <p:nvPr/>
          </p:nvSpPr>
          <p:spPr>
            <a:xfrm>
              <a:off x="4211960" y="5301208"/>
              <a:ext cx="792088" cy="792088"/>
            </a:xfrm>
            <a:prstGeom prst="ellipse">
              <a:avLst/>
            </a:prstGeom>
            <a:gradFill flip="none" rotWithShape="1">
              <a:gsLst>
                <a:gs pos="29000">
                  <a:srgbClr val="FF00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28575" cmpd="sng">
              <a:solidFill>
                <a:schemeClr val="bg1"/>
              </a:solidFill>
            </a:ln>
            <a:effectLst>
              <a:glow rad="127000">
                <a:srgbClr val="FF0000">
                  <a:alpha val="8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36" name="Ellips 35"/>
            <p:cNvSpPr/>
            <p:nvPr/>
          </p:nvSpPr>
          <p:spPr>
            <a:xfrm>
              <a:off x="5220072" y="5301208"/>
              <a:ext cx="792088" cy="792088"/>
            </a:xfrm>
            <a:prstGeom prst="ellipse">
              <a:avLst/>
            </a:prstGeom>
            <a:gradFill flip="none" rotWithShape="1">
              <a:gsLst>
                <a:gs pos="29000">
                  <a:srgbClr val="FF00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28575" cmpd="sng">
              <a:solidFill>
                <a:schemeClr val="bg1"/>
              </a:solidFill>
            </a:ln>
            <a:effectLst>
              <a:glow rad="127000">
                <a:srgbClr val="FF0000">
                  <a:alpha val="8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37" name="Ellips 36"/>
            <p:cNvSpPr>
              <a:spLocks noChangeArrowheads="1"/>
            </p:cNvSpPr>
            <p:nvPr/>
          </p:nvSpPr>
          <p:spPr bwMode="auto">
            <a:xfrm>
              <a:off x="6228032" y="5301853"/>
              <a:ext cx="792302" cy="792163"/>
            </a:xfrm>
            <a:prstGeom prst="ellipse">
              <a:avLst/>
            </a:prstGeom>
            <a:solidFill>
              <a:srgbClr val="D9D9D9"/>
            </a:solidFill>
            <a:ln w="28575">
              <a:solidFill>
                <a:srgbClr val="7F7F7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Ellips 37"/>
            <p:cNvSpPr/>
            <p:nvPr/>
          </p:nvSpPr>
          <p:spPr>
            <a:xfrm>
              <a:off x="6228332" y="5301208"/>
              <a:ext cx="792088" cy="792088"/>
            </a:xfrm>
            <a:prstGeom prst="ellipse">
              <a:avLst/>
            </a:prstGeom>
            <a:gradFill flip="none" rotWithShape="1">
              <a:gsLst>
                <a:gs pos="29000">
                  <a:srgbClr val="FF00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28575" cmpd="sng">
              <a:solidFill>
                <a:schemeClr val="bg1"/>
              </a:solidFill>
            </a:ln>
            <a:effectLst>
              <a:glow rad="127000">
                <a:srgbClr val="FF0000">
                  <a:alpha val="8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llips 93185"/>
          <p:cNvSpPr>
            <a:spLocks noChangeArrowheads="1"/>
          </p:cNvSpPr>
          <p:nvPr/>
        </p:nvSpPr>
        <p:spPr bwMode="auto">
          <a:xfrm>
            <a:off x="7885113" y="3429000"/>
            <a:ext cx="719137" cy="720725"/>
          </a:xfrm>
          <a:prstGeom prst="ellipse">
            <a:avLst/>
          </a:prstGeom>
          <a:solidFill>
            <a:srgbClr val="D9D9D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184" name="Höger 93183"/>
          <p:cNvSpPr>
            <a:spLocks noChangeArrowheads="1"/>
          </p:cNvSpPr>
          <p:nvPr/>
        </p:nvSpPr>
        <p:spPr bwMode="auto">
          <a:xfrm rot="2942251">
            <a:off x="3038475" y="4551363"/>
            <a:ext cx="490538" cy="144462"/>
          </a:xfrm>
          <a:prstGeom prst="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185" name="Rubri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825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>
                <a:ea typeface="+mj-ea"/>
              </a:rPr>
              <a:t> Rullande start</a:t>
            </a:r>
          </a:p>
        </p:txBody>
      </p:sp>
      <p:sp>
        <p:nvSpPr>
          <p:cNvPr id="106500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94520"/>
            <a:ext cx="8229600" cy="174716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20000"/>
              </a:lnSpc>
            </a:pPr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sv-SE" sz="22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Tävlande är i rörelse när startsignal ges</a:t>
            </a:r>
          </a:p>
          <a:p>
            <a:pPr eaLnBrk="1" hangingPunct="1">
              <a:lnSpc>
                <a:spcPct val="120000"/>
              </a:lnSpc>
            </a:pPr>
            <a:r>
              <a:rPr lang="sv-SE" sz="22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När </a:t>
            </a:r>
            <a:r>
              <a:rPr lang="sv-SE" sz="22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leadingcar</a:t>
            </a:r>
            <a:r>
              <a:rPr lang="sv-SE" sz="22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lämnat banan skall hastigheten behållas av bilen i </a:t>
            </a:r>
            <a:r>
              <a:rPr lang="sv-SE" sz="22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pole</a:t>
            </a:r>
            <a:r>
              <a:rPr lang="sv-SE" sz="22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position (inte sänka eller höja hastigheten)</a:t>
            </a:r>
          </a:p>
          <a:p>
            <a:pPr eaLnBrk="1" hangingPunct="1">
              <a:lnSpc>
                <a:spcPct val="120000"/>
              </a:lnSpc>
            </a:pPr>
            <a:r>
              <a:rPr lang="sv-SE" sz="22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Tänkt mittlinje får inte brytas innan startsignal ges</a:t>
            </a:r>
          </a:p>
          <a:p>
            <a:pPr eaLnBrk="1" hangingPunct="1">
              <a:lnSpc>
                <a:spcPct val="120000"/>
              </a:lnSpc>
            </a:pPr>
            <a:r>
              <a:rPr lang="sv-SE" sz="22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Omkörning förbjuden fram till startsignal ges</a:t>
            </a:r>
          </a:p>
          <a:p>
            <a:pPr lvl="1" eaLnBrk="1" hangingPunct="1">
              <a:lnSpc>
                <a:spcPct val="120000"/>
              </a:lnSpc>
            </a:pPr>
            <a:r>
              <a:rPr lang="sv-SE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Undantagsfall: Start kan gå med startbilen kvar och då är det omkörningsförbud! Varje varv räknas då in i tävlingsvarven. </a:t>
            </a:r>
          </a:p>
        </p:txBody>
      </p:sp>
      <p:cxnSp>
        <p:nvCxnSpPr>
          <p:cNvPr id="38" name="Rak 37"/>
          <p:cNvCxnSpPr>
            <a:cxnSpLocks noChangeShapeType="1"/>
          </p:cNvCxnSpPr>
          <p:nvPr/>
        </p:nvCxnSpPr>
        <p:spPr bwMode="auto">
          <a:xfrm flipV="1">
            <a:off x="7351713" y="3776663"/>
            <a:ext cx="0" cy="1381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6502" name="textruta 38"/>
          <p:cNvSpPr txBox="1">
            <a:spLocks noChangeArrowheads="1"/>
          </p:cNvSpPr>
          <p:nvPr/>
        </p:nvSpPr>
        <p:spPr bwMode="auto">
          <a:xfrm>
            <a:off x="6948488" y="3500438"/>
            <a:ext cx="782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Startlinje  </a:t>
            </a:r>
          </a:p>
        </p:txBody>
      </p:sp>
      <p:pic>
        <p:nvPicPr>
          <p:cNvPr id="106503" name="Bildobjekt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03463" y="4011613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Bildobjekt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89100" y="4011613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Bildobjekt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66800" y="4011613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Bildobjekt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7669" y="4010819"/>
            <a:ext cx="3238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Bildobjekt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03463" y="4443413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8" name="Bildobjekt 4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89100" y="4443413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9" name="Bildobjekt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66800" y="4443413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Bildobjekt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7669" y="4442619"/>
            <a:ext cx="3238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1" name="textruta 50"/>
          <p:cNvSpPr txBox="1">
            <a:spLocks noChangeArrowheads="1"/>
          </p:cNvSpPr>
          <p:nvPr/>
        </p:nvSpPr>
        <p:spPr bwMode="auto">
          <a:xfrm>
            <a:off x="2322513" y="4113213"/>
            <a:ext cx="3587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1</a:t>
            </a:r>
          </a:p>
        </p:txBody>
      </p:sp>
      <p:sp>
        <p:nvSpPr>
          <p:cNvPr id="106512" name="textruta 51"/>
          <p:cNvSpPr txBox="1">
            <a:spLocks noChangeArrowheads="1"/>
          </p:cNvSpPr>
          <p:nvPr/>
        </p:nvSpPr>
        <p:spPr bwMode="auto">
          <a:xfrm>
            <a:off x="2322513" y="4538663"/>
            <a:ext cx="358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2</a:t>
            </a:r>
          </a:p>
        </p:txBody>
      </p:sp>
      <p:sp>
        <p:nvSpPr>
          <p:cNvPr id="106513" name="textruta 52"/>
          <p:cNvSpPr txBox="1">
            <a:spLocks noChangeArrowheads="1"/>
          </p:cNvSpPr>
          <p:nvPr/>
        </p:nvSpPr>
        <p:spPr bwMode="auto">
          <a:xfrm>
            <a:off x="1711325" y="453866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4</a:t>
            </a:r>
          </a:p>
        </p:txBody>
      </p:sp>
      <p:sp>
        <p:nvSpPr>
          <p:cNvPr id="106514" name="textruta 53"/>
          <p:cNvSpPr txBox="1">
            <a:spLocks noChangeArrowheads="1"/>
          </p:cNvSpPr>
          <p:nvPr/>
        </p:nvSpPr>
        <p:spPr bwMode="auto">
          <a:xfrm>
            <a:off x="1711325" y="4110038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3</a:t>
            </a:r>
          </a:p>
        </p:txBody>
      </p:sp>
      <p:sp>
        <p:nvSpPr>
          <p:cNvPr id="106515" name="textruta 54"/>
          <p:cNvSpPr txBox="1">
            <a:spLocks noChangeArrowheads="1"/>
          </p:cNvSpPr>
          <p:nvPr/>
        </p:nvSpPr>
        <p:spPr bwMode="auto">
          <a:xfrm>
            <a:off x="1076325" y="4110038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5</a:t>
            </a:r>
          </a:p>
        </p:txBody>
      </p:sp>
      <p:sp>
        <p:nvSpPr>
          <p:cNvPr id="106516" name="textruta 55"/>
          <p:cNvSpPr txBox="1">
            <a:spLocks noChangeArrowheads="1"/>
          </p:cNvSpPr>
          <p:nvPr/>
        </p:nvSpPr>
        <p:spPr bwMode="auto">
          <a:xfrm>
            <a:off x="1076325" y="4543425"/>
            <a:ext cx="3603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6</a:t>
            </a:r>
          </a:p>
        </p:txBody>
      </p:sp>
      <p:sp>
        <p:nvSpPr>
          <p:cNvPr id="106517" name="textruta 56"/>
          <p:cNvSpPr txBox="1">
            <a:spLocks noChangeArrowheads="1"/>
          </p:cNvSpPr>
          <p:nvPr/>
        </p:nvSpPr>
        <p:spPr bwMode="auto">
          <a:xfrm>
            <a:off x="414338" y="4543425"/>
            <a:ext cx="3603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8</a:t>
            </a:r>
          </a:p>
        </p:txBody>
      </p:sp>
      <p:sp>
        <p:nvSpPr>
          <p:cNvPr id="106518" name="textruta 57"/>
          <p:cNvSpPr txBox="1">
            <a:spLocks noChangeArrowheads="1"/>
          </p:cNvSpPr>
          <p:nvPr/>
        </p:nvSpPr>
        <p:spPr bwMode="auto">
          <a:xfrm>
            <a:off x="414338" y="4110038"/>
            <a:ext cx="36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7</a:t>
            </a:r>
          </a:p>
        </p:txBody>
      </p:sp>
      <p:pic>
        <p:nvPicPr>
          <p:cNvPr id="106519" name="Bildobjekt 5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69432" y="4164806"/>
            <a:ext cx="360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20" name="textruta 4"/>
          <p:cNvSpPr txBox="1">
            <a:spLocks noChangeArrowheads="1"/>
          </p:cNvSpPr>
          <p:nvPr/>
        </p:nvSpPr>
        <p:spPr bwMode="auto">
          <a:xfrm>
            <a:off x="4862513" y="3686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pic>
        <p:nvPicPr>
          <p:cNvPr id="106521" name="Bildobjekt 7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41327">
            <a:off x="3460750" y="4770438"/>
            <a:ext cx="36036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2" name="Bildobjekt 7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69100" y="4010025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3" name="Bildobjekt 7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55532" y="4009231"/>
            <a:ext cx="3238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4" name="Bildobjekt 7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32438" y="4010025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5" name="Bildobjekt 7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64100" y="4010025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6" name="Bildobjekt 8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69100" y="4441825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7" name="Bildobjekt 8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55532" y="4441031"/>
            <a:ext cx="3238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8" name="Bildobjekt 8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32438" y="4441825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9" name="Bildobjekt 8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64100" y="4441825"/>
            <a:ext cx="323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30" name="textruta 84"/>
          <p:cNvSpPr txBox="1">
            <a:spLocks noChangeArrowheads="1"/>
          </p:cNvSpPr>
          <p:nvPr/>
        </p:nvSpPr>
        <p:spPr bwMode="auto">
          <a:xfrm>
            <a:off x="6788150" y="4110038"/>
            <a:ext cx="358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1</a:t>
            </a:r>
          </a:p>
        </p:txBody>
      </p:sp>
      <p:sp>
        <p:nvSpPr>
          <p:cNvPr id="106531" name="textruta 85"/>
          <p:cNvSpPr txBox="1">
            <a:spLocks noChangeArrowheads="1"/>
          </p:cNvSpPr>
          <p:nvPr/>
        </p:nvSpPr>
        <p:spPr bwMode="auto">
          <a:xfrm>
            <a:off x="6788150" y="4537075"/>
            <a:ext cx="3587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2</a:t>
            </a:r>
          </a:p>
        </p:txBody>
      </p:sp>
      <p:sp>
        <p:nvSpPr>
          <p:cNvPr id="106532" name="textruta 86"/>
          <p:cNvSpPr txBox="1">
            <a:spLocks noChangeArrowheads="1"/>
          </p:cNvSpPr>
          <p:nvPr/>
        </p:nvSpPr>
        <p:spPr bwMode="auto">
          <a:xfrm>
            <a:off x="6176963" y="4537075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4</a:t>
            </a:r>
          </a:p>
        </p:txBody>
      </p:sp>
      <p:sp>
        <p:nvSpPr>
          <p:cNvPr id="106533" name="textruta 87"/>
          <p:cNvSpPr txBox="1">
            <a:spLocks noChangeArrowheads="1"/>
          </p:cNvSpPr>
          <p:nvPr/>
        </p:nvSpPr>
        <p:spPr bwMode="auto">
          <a:xfrm>
            <a:off x="6176963" y="4108450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3</a:t>
            </a:r>
          </a:p>
        </p:txBody>
      </p:sp>
      <p:sp>
        <p:nvSpPr>
          <p:cNvPr id="106534" name="textruta 88"/>
          <p:cNvSpPr txBox="1">
            <a:spLocks noChangeArrowheads="1"/>
          </p:cNvSpPr>
          <p:nvPr/>
        </p:nvSpPr>
        <p:spPr bwMode="auto">
          <a:xfrm>
            <a:off x="5541963" y="4108450"/>
            <a:ext cx="360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5</a:t>
            </a:r>
          </a:p>
        </p:txBody>
      </p:sp>
      <p:sp>
        <p:nvSpPr>
          <p:cNvPr id="106535" name="textruta 89"/>
          <p:cNvSpPr txBox="1">
            <a:spLocks noChangeArrowheads="1"/>
          </p:cNvSpPr>
          <p:nvPr/>
        </p:nvSpPr>
        <p:spPr bwMode="auto">
          <a:xfrm>
            <a:off x="5541963" y="4541838"/>
            <a:ext cx="360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6</a:t>
            </a:r>
          </a:p>
        </p:txBody>
      </p:sp>
      <p:sp>
        <p:nvSpPr>
          <p:cNvPr id="106536" name="textruta 90"/>
          <p:cNvSpPr txBox="1">
            <a:spLocks noChangeArrowheads="1"/>
          </p:cNvSpPr>
          <p:nvPr/>
        </p:nvSpPr>
        <p:spPr bwMode="auto">
          <a:xfrm>
            <a:off x="4879975" y="4541838"/>
            <a:ext cx="360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8</a:t>
            </a:r>
          </a:p>
        </p:txBody>
      </p:sp>
      <p:sp>
        <p:nvSpPr>
          <p:cNvPr id="106537" name="textruta 91"/>
          <p:cNvSpPr txBox="1">
            <a:spLocks noChangeArrowheads="1"/>
          </p:cNvSpPr>
          <p:nvPr/>
        </p:nvSpPr>
        <p:spPr bwMode="auto">
          <a:xfrm>
            <a:off x="4879975" y="410686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 b="1"/>
              <a:t>7</a:t>
            </a:r>
          </a:p>
        </p:txBody>
      </p:sp>
      <p:sp>
        <p:nvSpPr>
          <p:cNvPr id="95" name="Ellips 94"/>
          <p:cNvSpPr/>
          <p:nvPr/>
        </p:nvSpPr>
        <p:spPr>
          <a:xfrm>
            <a:off x="7884368" y="3429204"/>
            <a:ext cx="720080" cy="720080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bg1">
                <a:lumMod val="85000"/>
              </a:schemeClr>
            </a:solidFill>
          </a:ln>
          <a:effectLst>
            <a:glow rad="241300">
              <a:srgbClr val="FF66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3187" name="Höger 93186"/>
          <p:cNvSpPr/>
          <p:nvPr/>
        </p:nvSpPr>
        <p:spPr>
          <a:xfrm>
            <a:off x="323850" y="4370388"/>
            <a:ext cx="2376488" cy="144462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8" name="Höger 97"/>
          <p:cNvSpPr/>
          <p:nvPr/>
        </p:nvSpPr>
        <p:spPr>
          <a:xfrm>
            <a:off x="4806950" y="4370388"/>
            <a:ext cx="2376488" cy="144462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3188" name="textruta 93187"/>
          <p:cNvSpPr txBox="1">
            <a:spLocks noChangeArrowheads="1"/>
          </p:cNvSpPr>
          <p:nvPr/>
        </p:nvSpPr>
        <p:spPr bwMode="auto">
          <a:xfrm>
            <a:off x="7469188" y="4110038"/>
            <a:ext cx="1657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1600" b="1"/>
              <a:t>När röda lampan släcks är racet igång!</a:t>
            </a:r>
          </a:p>
        </p:txBody>
      </p:sp>
      <p:sp>
        <p:nvSpPr>
          <p:cNvPr id="48" name="Ellips 47"/>
          <p:cNvSpPr/>
          <p:nvPr/>
        </p:nvSpPr>
        <p:spPr>
          <a:xfrm>
            <a:off x="7954055" y="5291926"/>
            <a:ext cx="513972" cy="5139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9" name="Ellips 48"/>
          <p:cNvSpPr/>
          <p:nvPr/>
        </p:nvSpPr>
        <p:spPr>
          <a:xfrm>
            <a:off x="7956376" y="5301208"/>
            <a:ext cx="512538" cy="512538"/>
          </a:xfrm>
          <a:prstGeom prst="ellipse">
            <a:avLst/>
          </a:prstGeom>
          <a:solidFill>
            <a:srgbClr val="FF6600"/>
          </a:solidFill>
          <a:ln w="38100" cmpd="sng">
            <a:solidFill>
              <a:schemeClr val="bg1">
                <a:lumMod val="85000"/>
              </a:schemeClr>
            </a:solidFill>
          </a:ln>
          <a:effectLst>
            <a:glow rad="241300">
              <a:srgbClr val="FF66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4140200" y="5245100"/>
            <a:ext cx="4186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 b="1" dirty="0"/>
              <a:t>Blinkande gul lampa = Alla behåller sina </a:t>
            </a:r>
          </a:p>
          <a:p>
            <a:r>
              <a:rPr lang="sv-SE" sz="1600" b="1" dirty="0"/>
              <a:t>positioner och kör ett formationsvarv till!</a:t>
            </a:r>
          </a:p>
        </p:txBody>
      </p:sp>
      <p:sp>
        <p:nvSpPr>
          <p:cNvPr id="51" name="Ellips 50"/>
          <p:cNvSpPr/>
          <p:nvPr/>
        </p:nvSpPr>
        <p:spPr>
          <a:xfrm>
            <a:off x="7884368" y="3429000"/>
            <a:ext cx="720080" cy="720080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bg1">
                <a:lumMod val="85000"/>
              </a:schemeClr>
            </a:solidFill>
          </a:ln>
          <a:effectLst>
            <a:glow rad="241300">
              <a:srgbClr val="FF66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kbent triangel 6"/>
          <p:cNvSpPr>
            <a:spLocks noChangeArrowheads="1"/>
          </p:cNvSpPr>
          <p:nvPr/>
        </p:nvSpPr>
        <p:spPr bwMode="auto">
          <a:xfrm rot="10800000">
            <a:off x="3789363" y="4673600"/>
            <a:ext cx="1803400" cy="1439863"/>
          </a:xfrm>
          <a:prstGeom prst="triangle">
            <a:avLst>
              <a:gd name="adj" fmla="val 50000"/>
            </a:avLst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Parallelltrapets 19"/>
          <p:cNvSpPr>
            <a:spLocks/>
          </p:cNvSpPr>
          <p:nvPr/>
        </p:nvSpPr>
        <p:spPr bwMode="auto">
          <a:xfrm rot="10800000">
            <a:off x="3173413" y="3751263"/>
            <a:ext cx="3016250" cy="865187"/>
          </a:xfrm>
          <a:custGeom>
            <a:avLst/>
            <a:gdLst>
              <a:gd name="T0" fmla="*/ 0 w 3016250"/>
              <a:gd name="T1" fmla="*/ 865187 h 865187"/>
              <a:gd name="T2" fmla="*/ 578378 w 3016250"/>
              <a:gd name="T3" fmla="*/ 0 h 865187"/>
              <a:gd name="T4" fmla="*/ 2437872 w 3016250"/>
              <a:gd name="T5" fmla="*/ 0 h 865187"/>
              <a:gd name="T6" fmla="*/ 3016250 w 3016250"/>
              <a:gd name="T7" fmla="*/ 865187 h 865187"/>
              <a:gd name="T8" fmla="*/ 0 w 3016250"/>
              <a:gd name="T9" fmla="*/ 865187 h 865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6250" h="865187">
                <a:moveTo>
                  <a:pt x="0" y="865187"/>
                </a:moveTo>
                <a:lnTo>
                  <a:pt x="578378" y="0"/>
                </a:lnTo>
                <a:lnTo>
                  <a:pt x="2437872" y="0"/>
                </a:lnTo>
                <a:lnTo>
                  <a:pt x="3016250" y="865187"/>
                </a:lnTo>
                <a:lnTo>
                  <a:pt x="0" y="865187"/>
                </a:lnTo>
                <a:close/>
              </a:path>
            </a:pathLst>
          </a:custGeom>
          <a:solidFill>
            <a:srgbClr val="7F7F7F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19" name="Parallelltrapets 18"/>
          <p:cNvSpPr>
            <a:spLocks/>
          </p:cNvSpPr>
          <p:nvPr/>
        </p:nvSpPr>
        <p:spPr bwMode="auto">
          <a:xfrm rot="10800000">
            <a:off x="2497138" y="2698750"/>
            <a:ext cx="4365625" cy="992188"/>
          </a:xfrm>
          <a:custGeom>
            <a:avLst/>
            <a:gdLst>
              <a:gd name="T0" fmla="*/ 0 w 4365625"/>
              <a:gd name="T1" fmla="*/ 992188 h 992188"/>
              <a:gd name="T2" fmla="*/ 663278 w 4365625"/>
              <a:gd name="T3" fmla="*/ 0 h 992188"/>
              <a:gd name="T4" fmla="*/ 3702347 w 4365625"/>
              <a:gd name="T5" fmla="*/ 0 h 992188"/>
              <a:gd name="T6" fmla="*/ 4365625 w 4365625"/>
              <a:gd name="T7" fmla="*/ 992188 h 992188"/>
              <a:gd name="T8" fmla="*/ 0 w 4365625"/>
              <a:gd name="T9" fmla="*/ 992188 h 992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5625" h="992188">
                <a:moveTo>
                  <a:pt x="0" y="992188"/>
                </a:moveTo>
                <a:lnTo>
                  <a:pt x="663278" y="0"/>
                </a:lnTo>
                <a:lnTo>
                  <a:pt x="3702347" y="0"/>
                </a:lnTo>
                <a:lnTo>
                  <a:pt x="4365625" y="992188"/>
                </a:lnTo>
                <a:lnTo>
                  <a:pt x="0" y="992188"/>
                </a:lnTo>
                <a:close/>
              </a:path>
            </a:pathLst>
          </a:custGeom>
          <a:solidFill>
            <a:srgbClr val="595959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9" name="Parallelltrapets 8"/>
          <p:cNvSpPr>
            <a:spLocks/>
          </p:cNvSpPr>
          <p:nvPr/>
        </p:nvSpPr>
        <p:spPr bwMode="auto">
          <a:xfrm rot="10800000">
            <a:off x="1806575" y="1636713"/>
            <a:ext cx="5765800" cy="1006475"/>
          </a:xfrm>
          <a:custGeom>
            <a:avLst/>
            <a:gdLst>
              <a:gd name="T0" fmla="*/ 0 w 5765800"/>
              <a:gd name="T1" fmla="*/ 1006475 h 1006475"/>
              <a:gd name="T2" fmla="*/ 672829 w 5765800"/>
              <a:gd name="T3" fmla="*/ 0 h 1006475"/>
              <a:gd name="T4" fmla="*/ 5092971 w 5765800"/>
              <a:gd name="T5" fmla="*/ 0 h 1006475"/>
              <a:gd name="T6" fmla="*/ 5765800 w 5765800"/>
              <a:gd name="T7" fmla="*/ 1006475 h 1006475"/>
              <a:gd name="T8" fmla="*/ 0 w 5765800"/>
              <a:gd name="T9" fmla="*/ 1006475 h 1006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5800" h="1006475">
                <a:moveTo>
                  <a:pt x="0" y="1006475"/>
                </a:moveTo>
                <a:lnTo>
                  <a:pt x="672829" y="0"/>
                </a:lnTo>
                <a:lnTo>
                  <a:pt x="5092971" y="0"/>
                </a:lnTo>
                <a:lnTo>
                  <a:pt x="5765800" y="1006475"/>
                </a:lnTo>
                <a:lnTo>
                  <a:pt x="0" y="1006475"/>
                </a:lnTo>
                <a:close/>
              </a:path>
            </a:pathLst>
          </a:custGeom>
          <a:solidFill>
            <a:srgbClr val="262626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18437" name="Rubrik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76517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 Bilsportens ledning</a:t>
            </a:r>
          </a:p>
        </p:txBody>
      </p:sp>
      <p:sp>
        <p:nvSpPr>
          <p:cNvPr id="17415" name="Platshållare för innehåll 2"/>
          <p:cNvSpPr>
            <a:spLocks noGrp="1"/>
          </p:cNvSpPr>
          <p:nvPr>
            <p:ph idx="1"/>
          </p:nvPr>
        </p:nvSpPr>
        <p:spPr>
          <a:xfrm>
            <a:off x="2339975" y="1700213"/>
            <a:ext cx="4895850" cy="453707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sv-SE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Lokalt – klubbar</a:t>
            </a:r>
          </a:p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sv-SE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Distriktsvis – SDF</a:t>
            </a:r>
          </a:p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sv-S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Nationellt – SBF</a:t>
            </a:r>
          </a:p>
          <a:p>
            <a:pPr marL="0" indent="0"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sv-S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Internationellt – FIA</a:t>
            </a: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endParaRPr lang="sv-SE" sz="36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</a:pPr>
            <a:endParaRPr lang="sv-SE" sz="360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ubrik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485775"/>
          </a:xfrm>
        </p:spPr>
        <p:txBody>
          <a:bodyPr>
            <a:noAutofit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sz="3200" dirty="0">
                <a:latin typeface="Arial" pitchFamily="34" charset="0"/>
                <a:ea typeface="ＭＳ Ｐゴシック" pitchFamily="34" charset="-128"/>
              </a:rPr>
              <a:t> Målgång</a:t>
            </a:r>
          </a:p>
        </p:txBody>
      </p:sp>
      <p:sp>
        <p:nvSpPr>
          <p:cNvPr id="109570" name="Platshållare för innehåll 2"/>
          <p:cNvSpPr>
            <a:spLocks noGrp="1"/>
          </p:cNvSpPr>
          <p:nvPr>
            <p:ph idx="1"/>
          </p:nvPr>
        </p:nvSpPr>
        <p:spPr>
          <a:xfrm>
            <a:off x="827881" y="4775522"/>
            <a:ext cx="7488238" cy="1422400"/>
          </a:xfrm>
        </p:spPr>
        <p:txBody>
          <a:bodyPr/>
          <a:lstStyle/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Målflagga visas först för ledande fordon</a:t>
            </a:r>
          </a:p>
          <a:p>
            <a:pPr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Målflagga får inte visas i </a:t>
            </a:r>
            <a:r>
              <a:rPr lang="sv-SE" sz="20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bandepån</a:t>
            </a:r>
            <a:endParaRPr lang="sv-SE" sz="2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109571" name="Bildobjekt 3" descr="Målflagga vinj.png"/>
          <p:cNvPicPr>
            <a:picLocks noChangeAspect="1"/>
          </p:cNvPicPr>
          <p:nvPr/>
        </p:nvPicPr>
        <p:blipFill>
          <a:blip r:embed="rId4" cstate="print"/>
          <a:srcRect r="7135"/>
          <a:stretch>
            <a:fillRect/>
          </a:stretch>
        </p:blipFill>
        <p:spPr bwMode="auto">
          <a:xfrm>
            <a:off x="5076056" y="3068960"/>
            <a:ext cx="3806825" cy="27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Rektangel 4"/>
          <p:cNvSpPr>
            <a:spLocks noChangeArrowheads="1"/>
          </p:cNvSpPr>
          <p:nvPr/>
        </p:nvSpPr>
        <p:spPr bwMode="auto">
          <a:xfrm>
            <a:off x="457200" y="1761194"/>
            <a:ext cx="82089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sv-SE" sz="2000" dirty="0"/>
              <a:t>När föraren passerat målflagga så är heatet SLUT!</a:t>
            </a:r>
          </a:p>
          <a:p>
            <a:pPr lvl="1"/>
            <a:r>
              <a:rPr lang="sv-SE" sz="2000" dirty="0"/>
              <a:t>	</a:t>
            </a:r>
            <a:r>
              <a:rPr lang="sv-SE" sz="1600" dirty="0"/>
              <a:t>-avkylningsvarv (transport till Parc </a:t>
            </a:r>
            <a:r>
              <a:rPr lang="sv-SE" sz="1600" dirty="0" err="1"/>
              <a:t>Fermé</a:t>
            </a:r>
            <a:r>
              <a:rPr lang="sv-SE" sz="1600" dirty="0"/>
              <a:t>)</a:t>
            </a:r>
          </a:p>
          <a:p>
            <a:pPr lvl="1"/>
            <a:r>
              <a:rPr lang="sv-SE" sz="1600" dirty="0"/>
              <a:t>	-omkörning förbjuden</a:t>
            </a:r>
          </a:p>
          <a:p>
            <a:pPr lvl="1"/>
            <a:r>
              <a:rPr lang="sv-SE" sz="1600" dirty="0"/>
              <a:t>	</a:t>
            </a:r>
            <a:r>
              <a:rPr lang="sv-SE" sz="1600" dirty="0" err="1"/>
              <a:t>-inga</a:t>
            </a:r>
            <a:r>
              <a:rPr lang="sv-SE" sz="1600" dirty="0"/>
              <a:t> </a:t>
            </a:r>
            <a:r>
              <a:rPr lang="sv-SE" altLang="sv-SE" sz="1600" dirty="0"/>
              <a:t>”</a:t>
            </a:r>
            <a:r>
              <a:rPr lang="sv-SE" sz="1600" dirty="0" err="1"/>
              <a:t>donuts</a:t>
            </a:r>
            <a:r>
              <a:rPr lang="sv-SE" altLang="sv-SE" sz="1600" dirty="0"/>
              <a:t>”</a:t>
            </a:r>
            <a:r>
              <a:rPr lang="sv-SE" sz="1600" dirty="0"/>
              <a:t>, </a:t>
            </a:r>
            <a:r>
              <a:rPr lang="sv-SE" altLang="sv-SE" sz="1600" dirty="0"/>
              <a:t>”</a:t>
            </a:r>
            <a:r>
              <a:rPr lang="sv-SE" sz="1600" dirty="0" err="1"/>
              <a:t>drifting</a:t>
            </a:r>
            <a:r>
              <a:rPr lang="sv-SE" altLang="sv-SE" sz="1600" dirty="0"/>
              <a:t>”</a:t>
            </a:r>
            <a:r>
              <a:rPr lang="sv-SE" sz="1600" dirty="0"/>
              <a:t> </a:t>
            </a:r>
            <a:r>
              <a:rPr lang="sv-SE" sz="1600" dirty="0" err="1"/>
              <a:t>etc</a:t>
            </a:r>
            <a:r>
              <a:rPr lang="sv-SE" sz="1600" dirty="0"/>
              <a:t>…</a:t>
            </a:r>
          </a:p>
          <a:p>
            <a:pPr lvl="1"/>
            <a:r>
              <a:rPr lang="sv-SE" sz="1600" dirty="0"/>
              <a:t>	-dörrar och fönster stängda + bälte på till man kommer till depå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ubrik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457200"/>
          </a:xfrm>
        </p:spPr>
        <p:txBody>
          <a:bodyPr>
            <a:noAutofit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sz="3200" dirty="0">
                <a:latin typeface="Arial" pitchFamily="34" charset="0"/>
                <a:ea typeface="ＭＳ Ｐゴシック" pitchFamily="34" charset="-128"/>
              </a:rPr>
              <a:t> Parc </a:t>
            </a:r>
            <a:r>
              <a:rPr lang="sv-SE" sz="3200" dirty="0" err="1">
                <a:latin typeface="Arial" pitchFamily="34" charset="0"/>
                <a:ea typeface="ＭＳ Ｐゴシック" pitchFamily="34" charset="-128"/>
              </a:rPr>
              <a:t>fermé</a:t>
            </a:r>
            <a:endParaRPr lang="sv-SE" sz="32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2" name="Platshållare för innehåll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6718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Avspärrat område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Förare måste köra direkt till Parc </a:t>
            </a:r>
            <a:r>
              <a:rPr lang="sv-SE" sz="2000" dirty="0" err="1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fermé</a:t>
            </a: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efter avslutat heat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Enbart funktionärer med övervakande uppgifter får vistas i området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Någon ansvarig för varje bil måste befinna sig i omedelbar närhet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b="1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Inget arbete får utföras på bilarna</a:t>
            </a:r>
          </a:p>
          <a:p>
            <a:pPr eaLnBrk="1" hangingPunct="1">
              <a:lnSpc>
                <a:spcPct val="110000"/>
              </a:lnSpc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Gäller från det heatet flaggats av, tills domarjuryn och tävlingsledningen meddelat annat</a:t>
            </a:r>
          </a:p>
        </p:txBody>
      </p:sp>
      <p:sp>
        <p:nvSpPr>
          <p:cNvPr id="112643" name="Rektangel 3"/>
          <p:cNvSpPr>
            <a:spLocks noChangeArrowheads="1"/>
          </p:cNvSpPr>
          <p:nvPr/>
        </p:nvSpPr>
        <p:spPr bwMode="auto">
          <a:xfrm>
            <a:off x="323528" y="1844824"/>
            <a:ext cx="7777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sv-SE" altLang="sv-SE" sz="2000" dirty="0"/>
              <a:t>”</a:t>
            </a:r>
            <a:r>
              <a:rPr lang="sv-SE" sz="2000" dirty="0"/>
              <a:t>Stängd parkering</a:t>
            </a:r>
            <a:r>
              <a:rPr lang="sv-SE" altLang="sv-SE" sz="2000" dirty="0"/>
              <a:t>”</a:t>
            </a:r>
            <a:r>
              <a:rPr lang="sv-SE" sz="2000" dirty="0"/>
              <a:t> finns för att inget skall kunna ändras under den tid då man kan lämna in en protest.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ubrik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454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v-SE" dirty="0">
                <a:ea typeface="+mj-ea"/>
              </a:rPr>
            </a:br>
            <a:br>
              <a:rPr lang="sv-SE" dirty="0">
                <a:ea typeface="+mj-ea"/>
              </a:rPr>
            </a:br>
            <a:r>
              <a:rPr lang="sv-SE" dirty="0">
                <a:ea typeface="+mj-ea"/>
              </a:rPr>
              <a:t>Fair race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0861">
            <a:off x="4494870" y="2053253"/>
            <a:ext cx="2950545" cy="45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80375">
            <a:off x="1378589" y="2026605"/>
            <a:ext cx="2909011" cy="449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6198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 Regler</a:t>
            </a:r>
          </a:p>
        </p:txBody>
      </p:sp>
      <p:sp>
        <p:nvSpPr>
          <p:cNvPr id="20482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Gemensamma regler i första hand 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Undantag: om sportgrensreglemente uttryckligen anger annat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Inga ändringar under pågående tävlingsår</a:t>
            </a: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Undantag: synnerligen tungt vägande skäl</a:t>
            </a:r>
          </a:p>
          <a:p>
            <a:pPr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Officiella organ, </a:t>
            </a:r>
            <a:r>
              <a:rPr lang="sv-SE" sz="16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  <a:hlinkClick r:id="rId4"/>
              </a:rPr>
              <a:t>www.sbf.se</a:t>
            </a:r>
            <a:endParaRPr lang="sv-SE" sz="16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lvl="1" eaLnBrk="1" hangingPunct="1"/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Samma giltighet som SBF:s regelböcker</a:t>
            </a:r>
          </a:p>
        </p:txBody>
      </p:sp>
      <p:sp>
        <p:nvSpPr>
          <p:cNvPr id="20483" name="textruta 4"/>
          <p:cNvSpPr txBox="1">
            <a:spLocks noChangeArrowheads="1"/>
          </p:cNvSpPr>
          <p:nvPr/>
        </p:nvSpPr>
        <p:spPr bwMode="auto">
          <a:xfrm>
            <a:off x="468313" y="90805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Detta är de övergripande regler som SBF:s verksamhet baseras på. </a:t>
            </a:r>
          </a:p>
        </p:txBody>
      </p:sp>
      <p:pic>
        <p:nvPicPr>
          <p:cNvPr id="20484" name="Bildobjekt 1" descr="Bil och domar klubba vinj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133600"/>
            <a:ext cx="352266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objekt 2" descr="Män &amp; Kugghjul vinj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388" y="3440112"/>
            <a:ext cx="4011612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ubrik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6572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 Organisatoriska förutsättningar</a:t>
            </a:r>
          </a:p>
        </p:txBody>
      </p:sp>
      <p:sp>
        <p:nvSpPr>
          <p:cNvPr id="2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675"/>
            <a:ext cx="8363272" cy="4281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endParaRPr lang="sv-SE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endParaRPr lang="sv-SE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sv-SE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Var och en som organiserar eller deltar i tävling:</a:t>
            </a:r>
          </a:p>
          <a:p>
            <a:pPr eaLnBrk="1" hangingPunct="1">
              <a:lnSpc>
                <a:spcPct val="13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Ansvarar för att känna till gällande regler</a:t>
            </a:r>
          </a:p>
          <a:p>
            <a:pPr eaLnBrk="1" hangingPunct="1">
              <a:lnSpc>
                <a:spcPct val="13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Förbinder sig att följa de gällande reglerna</a:t>
            </a:r>
          </a:p>
          <a:p>
            <a:pPr eaLnBrk="1" hangingPunct="1">
              <a:lnSpc>
                <a:spcPct val="130000"/>
              </a:lnSpc>
            </a:pPr>
            <a:r>
              <a:rPr lang="sv-SE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Förstår att tävlande sker på eget ansvar och på egen risk</a:t>
            </a:r>
            <a:r>
              <a:rPr lang="sv-SE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endParaRPr lang="sv-SE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532" name="textruta 3"/>
          <p:cNvSpPr txBox="1">
            <a:spLocks noChangeArrowheads="1"/>
          </p:cNvSpPr>
          <p:nvPr/>
        </p:nvSpPr>
        <p:spPr bwMode="auto">
          <a:xfrm>
            <a:off x="468313" y="908050"/>
            <a:ext cx="80641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I den här delen beskrivs vad den som organiserar eller deltar i en tävling förbinder sig till och har för ansvar.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objekt 6" descr="iStock_000011182582Medi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188" y="2900362"/>
            <a:ext cx="3960812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ubrik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66675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br>
              <a:rPr lang="sv-SE" dirty="0">
                <a:latin typeface="Arial" pitchFamily="34" charset="0"/>
                <a:ea typeface="ＭＳ Ｐゴシック" pitchFamily="34" charset="-128"/>
              </a:rPr>
            </a:br>
            <a:r>
              <a:rPr lang="sv-SE" dirty="0">
                <a:latin typeface="Arial" pitchFamily="34" charset="0"/>
                <a:ea typeface="ＭＳ Ｐゴシック" pitchFamily="34" charset="-128"/>
              </a:rPr>
              <a:t> Miljö</a:t>
            </a:r>
          </a:p>
        </p:txBody>
      </p:sp>
      <p:sp>
        <p:nvSpPr>
          <p:cNvPr id="24579" name="Platshållare för innehåll 2"/>
          <p:cNvSpPr>
            <a:spLocks noGrp="1"/>
          </p:cNvSpPr>
          <p:nvPr>
            <p:ph idx="1"/>
          </p:nvPr>
        </p:nvSpPr>
        <p:spPr>
          <a:xfrm>
            <a:off x="468313" y="2636838"/>
            <a:ext cx="8229600" cy="2790825"/>
          </a:xfrm>
        </p:spPr>
        <p:txBody>
          <a:bodyPr/>
          <a:lstStyle/>
          <a:p>
            <a:pPr eaLnBrk="1" hangingPunct="1"/>
            <a:endParaRPr lang="sv-SE" sz="3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buNone/>
            </a:pPr>
            <a:endParaRPr lang="sv-SE" sz="3000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sv-SE" sz="3000" dirty="0">
                <a:latin typeface="Arial" pitchFamily="34" charset="0"/>
                <a:ea typeface="ＭＳ Ｐゴシック" pitchFamily="34" charset="-128"/>
                <a:cs typeface="ＭＳ Ｐゴシック" pitchFamily="34" charset="-128"/>
              </a:rPr>
              <a:t> SBF:s miljöpolicy</a:t>
            </a:r>
          </a:p>
          <a:p>
            <a:pPr lvl="1"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Respekt för miljön </a:t>
            </a:r>
          </a:p>
          <a:p>
            <a:pPr lvl="1"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Minsta möjliga miljöpåverkan</a:t>
            </a:r>
          </a:p>
          <a:p>
            <a:pPr lvl="1" eaLnBrk="1" hangingPunct="1"/>
            <a:r>
              <a:rPr lang="sv-SE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Miljövänlig avfallshantering</a:t>
            </a:r>
          </a:p>
        </p:txBody>
      </p:sp>
      <p:sp>
        <p:nvSpPr>
          <p:cNvPr id="24580" name="textruta 4"/>
          <p:cNvSpPr txBox="1">
            <a:spLocks noChangeArrowheads="1"/>
          </p:cNvSpPr>
          <p:nvPr/>
        </p:nvSpPr>
        <p:spPr bwMode="auto">
          <a:xfrm>
            <a:off x="468313" y="908050"/>
            <a:ext cx="84241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Vi har en miljöpolicy för att säkerställa att vi kan utöva vår sport både nu och i framtiden. I Gemensamma regler beskrivs också vad man som tävlande skall göra för att uppfylla miljöpolicyn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Funktionärslicenser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F-licens</a:t>
            </a:r>
          </a:p>
          <a:p>
            <a:pPr lvl="1"/>
            <a:r>
              <a:rPr lang="sv-SE" sz="1600" dirty="0"/>
              <a:t>Kortare genomgång/utbildning av klubb</a:t>
            </a:r>
          </a:p>
          <a:p>
            <a:pPr lvl="1"/>
            <a:r>
              <a:rPr lang="sv-SE" sz="1600" dirty="0"/>
              <a:t>Utfärdas av förbundet</a:t>
            </a:r>
          </a:p>
          <a:p>
            <a:pPr lvl="1"/>
            <a:r>
              <a:rPr lang="sv-SE" sz="1600" dirty="0"/>
              <a:t>Krav för att försäkring ska gälla</a:t>
            </a:r>
          </a:p>
          <a:p>
            <a:pPr lvl="1"/>
            <a:r>
              <a:rPr lang="sv-SE" sz="1600" dirty="0"/>
              <a:t>Lägst 15 år</a:t>
            </a:r>
          </a:p>
          <a:p>
            <a:r>
              <a:rPr lang="sv-SE" sz="2000" dirty="0"/>
              <a:t>C-licens</a:t>
            </a:r>
          </a:p>
          <a:p>
            <a:pPr lvl="1"/>
            <a:r>
              <a:rPr lang="sv-SE" sz="1600" dirty="0"/>
              <a:t>C-utbildning</a:t>
            </a:r>
          </a:p>
          <a:p>
            <a:pPr lvl="1"/>
            <a:r>
              <a:rPr lang="sv-SE" sz="1600" dirty="0"/>
              <a:t>Praktiska meriter från 2 tävlingar (funktionärsuppdrag eller kört 2 tävlingar)</a:t>
            </a:r>
          </a:p>
          <a:p>
            <a:pPr lvl="1"/>
            <a:r>
              <a:rPr lang="sv-SE" sz="1600" dirty="0"/>
              <a:t>Lägst 15 år</a:t>
            </a:r>
          </a:p>
        </p:txBody>
      </p:sp>
    </p:spTree>
    <p:extLst>
      <p:ext uri="{BB962C8B-B14F-4D97-AF65-F5344CB8AC3E}">
        <p14:creationId xmlns:p14="http://schemas.microsoft.com/office/powerpoint/2010/main" val="226603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10624</TotalTime>
  <Words>2683</Words>
  <Application>Microsoft Macintosh PowerPoint</Application>
  <PresentationFormat>Bildspel på skärmen (4:3)</PresentationFormat>
  <Paragraphs>589</Paragraphs>
  <Slides>52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 2</vt:lpstr>
      <vt:lpstr>Office Theme</vt:lpstr>
      <vt:lpstr>Funktionärsutbildning C</vt:lpstr>
      <vt:lpstr>Innehåll</vt:lpstr>
      <vt:lpstr>  Regeluppbyggnad Svensk Bilsport</vt:lpstr>
      <vt:lpstr>  Innehåll</vt:lpstr>
      <vt:lpstr>  Bilsportens ledning</vt:lpstr>
      <vt:lpstr>   Regler</vt:lpstr>
      <vt:lpstr>    Organisatoriska förutsättningar</vt:lpstr>
      <vt:lpstr>   Miljö</vt:lpstr>
      <vt:lpstr> Funktionärslicenser</vt:lpstr>
      <vt:lpstr> Funktionärslicenser</vt:lpstr>
      <vt:lpstr> Vad kan jag då göra med C-licens?</vt:lpstr>
      <vt:lpstr>  Doping, alkohol, läkemedel</vt:lpstr>
      <vt:lpstr>Flagg-/ljussignaler</vt:lpstr>
      <vt:lpstr>Flagg-/ljussignaler som bara visas på huvudposteringen</vt:lpstr>
      <vt:lpstr>   Flaggor och flagg/ljussignaler</vt:lpstr>
      <vt:lpstr>  Svart flagga med orange prick/ ljussignalsskylt</vt:lpstr>
      <vt:lpstr> Svart/vit diagonalt delad flagga/ljussignalsskylt</vt:lpstr>
      <vt:lpstr>  Svart flagga/ljussignalsskylt</vt:lpstr>
      <vt:lpstr>Flagg-/ljussignaler som visas både på huvudposteringen  &amp; funktionärsposteringar </vt:lpstr>
      <vt:lpstr>PowerPoint-presentation</vt:lpstr>
      <vt:lpstr>  Ljusblå flagga/ljus</vt:lpstr>
      <vt:lpstr>  Vit flagga/ljus</vt:lpstr>
      <vt:lpstr>  Röd flagga/ljus</vt:lpstr>
      <vt:lpstr>  Gul flagga/ljus (enkel+dubbel)</vt:lpstr>
      <vt:lpstr>  Grön flagga/ljus</vt:lpstr>
      <vt:lpstr>  Gul/Röd randig flagga</vt:lpstr>
      <vt:lpstr> Ljussignaler</vt:lpstr>
      <vt:lpstr> Posteringens skyltar</vt:lpstr>
      <vt:lpstr>Arbetet på postering</vt:lpstr>
      <vt:lpstr>Radiokommunikation</vt:lpstr>
      <vt:lpstr>Posteringsrapport</vt:lpstr>
      <vt:lpstr>Safety Car (SC)</vt:lpstr>
      <vt:lpstr>Virtuell Safety car (VSC)</vt:lpstr>
      <vt:lpstr>PowerPoint-presentation</vt:lpstr>
      <vt:lpstr>Innehåll</vt:lpstr>
      <vt:lpstr> Tävling </vt:lpstr>
      <vt:lpstr> Tävlingskörning</vt:lpstr>
      <vt:lpstr> Wet race</vt:lpstr>
      <vt:lpstr>    Tävlandes uppträdande  på banan</vt:lpstr>
      <vt:lpstr>    Stopp av tävlingsbil på banan</vt:lpstr>
      <vt:lpstr>   Bestämmelse för depåer</vt:lpstr>
      <vt:lpstr>   Bandepå</vt:lpstr>
      <vt:lpstr>PowerPoint-presentation</vt:lpstr>
      <vt:lpstr>   Förarsammanträde</vt:lpstr>
      <vt:lpstr>   Uppställning till start</vt:lpstr>
      <vt:lpstr>PowerPoint-presentation</vt:lpstr>
      <vt:lpstr>   Startsignal (flaggstart)</vt:lpstr>
      <vt:lpstr> Start med ljussignal</vt:lpstr>
      <vt:lpstr> Rullande start</vt:lpstr>
      <vt:lpstr>   Målgång</vt:lpstr>
      <vt:lpstr>   Parc fermé</vt:lpstr>
      <vt:lpstr>  Fair race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EMMA NILSSON</dc:creator>
  <cp:lastModifiedBy>Magnus Krokström</cp:lastModifiedBy>
  <cp:revision>996</cp:revision>
  <dcterms:created xsi:type="dcterms:W3CDTF">2011-01-08T08:41:48Z</dcterms:created>
  <dcterms:modified xsi:type="dcterms:W3CDTF">2023-03-03T15:16:51Z</dcterms:modified>
</cp:coreProperties>
</file>